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21"/>
  </p:notesMasterIdLst>
  <p:handoutMasterIdLst>
    <p:handoutMasterId r:id="rId22"/>
  </p:handoutMasterIdLst>
  <p:sldIdLst>
    <p:sldId id="277" r:id="rId5"/>
    <p:sldId id="278" r:id="rId6"/>
    <p:sldId id="279" r:id="rId7"/>
    <p:sldId id="281" r:id="rId8"/>
    <p:sldId id="282" r:id="rId9"/>
    <p:sldId id="283" r:id="rId10"/>
    <p:sldId id="284" r:id="rId11"/>
    <p:sldId id="285" r:id="rId12"/>
    <p:sldId id="286" r:id="rId13"/>
    <p:sldId id="287" r:id="rId14"/>
    <p:sldId id="288" r:id="rId15"/>
    <p:sldId id="289" r:id="rId16"/>
    <p:sldId id="290" r:id="rId17"/>
    <p:sldId id="291" r:id="rId18"/>
    <p:sldId id="292" r:id="rId19"/>
    <p:sldId id="293" r:id="rId20"/>
  </p:sldIdLst>
  <p:sldSz cx="12192000" cy="6858000"/>
  <p:notesSz cx="6797675" cy="9926638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Roboto" panose="020B0604020202020204" pitchFamily="34" charset="0"/>
      <p:regular r:id="rId27"/>
      <p:bold r:id="rId28"/>
      <p:italic r:id="rId29"/>
      <p:boldItalic r:id="rId30"/>
    </p:embeddedFont>
    <p:embeddedFont>
      <p:font typeface="VAGRounded Lt" pitchFamily="2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2BC"/>
    <a:srgbClr val="39B5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321" autoAdjust="0"/>
    <p:restoredTop sz="83434" autoAdjust="0"/>
  </p:normalViewPr>
  <p:slideViewPr>
    <p:cSldViewPr snapToGrid="0" showGuides="1">
      <p:cViewPr varScale="1">
        <p:scale>
          <a:sx n="93" d="100"/>
          <a:sy n="93" d="100"/>
        </p:scale>
        <p:origin x="248" y="224"/>
      </p:cViewPr>
      <p:guideLst>
        <p:guide orient="horz" pos="2160"/>
        <p:guide pos="3840"/>
      </p:guideLst>
    </p:cSldViewPr>
  </p:slideViewPr>
  <p:notesTextViewPr>
    <p:cViewPr>
      <p:scale>
        <a:sx n="150" d="100"/>
        <a:sy n="150" d="100"/>
      </p:scale>
      <p:origin x="0" y="-40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4.fntdata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3.fntdata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2.fntdata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9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492571-BEFA-4D18-B6DE-5F2EE60013AA}" type="datetimeFigureOut">
              <a:rPr lang="en-GB" smtClean="0"/>
              <a:pPr/>
              <a:t>24/01/2021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1DF004-05F9-484D-8D5C-F3454BF09AA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22960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3E47BB-1B5D-462A-81CB-037A19661BFB}" type="datetimeFigureOut">
              <a:rPr lang="en-GB" smtClean="0"/>
              <a:pPr/>
              <a:t>24/01/2021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7C3637-F9C0-444F-9B68-AA050132969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2472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 dirty="0" err="1"/>
              <a:t>Etholiadau</a:t>
            </a:r>
            <a:r>
              <a:rPr lang="en-US" baseline="0" dirty="0"/>
              <a:t> </a:t>
            </a:r>
            <a:r>
              <a:rPr lang="en-US" baseline="0" dirty="0" err="1"/>
              <a:t>sy’n</a:t>
            </a:r>
            <a:r>
              <a:rPr lang="en-US" baseline="0" dirty="0"/>
              <a:t> </a:t>
            </a:r>
            <a:r>
              <a:rPr lang="en-US" baseline="0" dirty="0" err="1"/>
              <a:t>penderfynu</a:t>
            </a:r>
            <a:r>
              <a:rPr lang="en-US" baseline="0" dirty="0"/>
              <a:t> </a:t>
            </a:r>
            <a:r>
              <a:rPr lang="en-US" baseline="0" dirty="0" err="1"/>
              <a:t>pwy</a:t>
            </a:r>
            <a:r>
              <a:rPr lang="en-US" baseline="0" dirty="0"/>
              <a:t> </a:t>
            </a:r>
            <a:r>
              <a:rPr lang="en-US" baseline="0" dirty="0" err="1"/>
              <a:t>sy’n</a:t>
            </a:r>
            <a:r>
              <a:rPr lang="en-US" baseline="0" dirty="0"/>
              <a:t> </a:t>
            </a:r>
            <a:r>
              <a:rPr lang="en-US" baseline="0" dirty="0" err="1"/>
              <a:t>rhedeg</a:t>
            </a:r>
            <a:r>
              <a:rPr lang="en-US" baseline="0" dirty="0"/>
              <a:t> </a:t>
            </a:r>
            <a:r>
              <a:rPr lang="en-US" baseline="0" dirty="0" err="1"/>
              <a:t>y</a:t>
            </a:r>
            <a:r>
              <a:rPr lang="en-US" baseline="0" dirty="0"/>
              <a:t> </a:t>
            </a:r>
            <a:r>
              <a:rPr lang="en-US" baseline="0" dirty="0" err="1"/>
              <a:t>wlad</a:t>
            </a:r>
            <a:r>
              <a:rPr lang="en-US" baseline="0" dirty="0"/>
              <a:t> am </a:t>
            </a:r>
            <a:r>
              <a:rPr lang="en-US" baseline="0" dirty="0" err="1"/>
              <a:t>y</a:t>
            </a:r>
            <a:r>
              <a:rPr lang="en-US" baseline="0" dirty="0"/>
              <a:t> 5 </a:t>
            </a:r>
            <a:r>
              <a:rPr lang="en-US" baseline="0" dirty="0" err="1"/>
              <a:t>mlynedd</a:t>
            </a:r>
            <a:r>
              <a:rPr lang="en-US" baseline="0" dirty="0"/>
              <a:t> </a:t>
            </a:r>
            <a:r>
              <a:rPr lang="en-US" baseline="0" dirty="0" err="1"/>
              <a:t>nesaf</a:t>
            </a:r>
            <a:endParaRPr lang="en-US" dirty="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 dirty="0" err="1"/>
              <a:t>Bydd</a:t>
            </a:r>
            <a:r>
              <a:rPr lang="en-US" dirty="0"/>
              <a:t> </a:t>
            </a:r>
            <a:r>
              <a:rPr lang="en-US" dirty="0" err="1"/>
              <a:t>pob</a:t>
            </a:r>
            <a:r>
              <a:rPr lang="en-US" dirty="0"/>
              <a:t> </a:t>
            </a:r>
            <a:r>
              <a:rPr lang="en-US" dirty="0" err="1"/>
              <a:t>ardal</a:t>
            </a:r>
            <a:r>
              <a:rPr lang="en-US" dirty="0"/>
              <a:t> </a:t>
            </a:r>
            <a:r>
              <a:rPr lang="en-US" dirty="0" err="1"/>
              <a:t>yng</a:t>
            </a:r>
            <a:r>
              <a:rPr lang="en-US" dirty="0"/>
              <a:t> </a:t>
            </a:r>
            <a:r>
              <a:rPr lang="en-US" dirty="0" err="1"/>
              <a:t>Nghymru</a:t>
            </a:r>
            <a:r>
              <a:rPr lang="en-US" baseline="0" dirty="0"/>
              <a:t> </a:t>
            </a:r>
            <a:r>
              <a:rPr lang="en-US" baseline="0" dirty="0" err="1"/>
              <a:t>yn</a:t>
            </a:r>
            <a:r>
              <a:rPr lang="en-US" baseline="0" dirty="0"/>
              <a:t> </a:t>
            </a:r>
            <a:r>
              <a:rPr lang="en-US" baseline="0" dirty="0" err="1"/>
              <a:t>dewis</a:t>
            </a:r>
            <a:r>
              <a:rPr lang="en-US" baseline="0" dirty="0"/>
              <a:t> </a:t>
            </a:r>
            <a:r>
              <a:rPr lang="en-US" baseline="0" dirty="0" err="1"/>
              <a:t>Aelod</a:t>
            </a:r>
            <a:r>
              <a:rPr lang="en-US" baseline="0" dirty="0"/>
              <a:t> </a:t>
            </a:r>
            <a:r>
              <a:rPr lang="en-US" baseline="0" dirty="0" err="1"/>
              <a:t>lleol</a:t>
            </a:r>
            <a:r>
              <a:rPr lang="en-US" baseline="0" dirty="0"/>
              <a:t> </a:t>
            </a:r>
            <a:r>
              <a:rPr lang="en-US" baseline="0" dirty="0" err="1"/>
              <a:t>o’r</a:t>
            </a:r>
            <a:r>
              <a:rPr lang="en-US" baseline="0" dirty="0"/>
              <a:t> </a:t>
            </a:r>
            <a:r>
              <a:rPr lang="en-US" baseline="0" dirty="0" err="1"/>
              <a:t>Senedd</a:t>
            </a:r>
            <a:r>
              <a:rPr lang="en-US" baseline="0" dirty="0"/>
              <a:t>, </a:t>
            </a:r>
            <a:r>
              <a:rPr lang="en-US" baseline="0" dirty="0" err="1"/>
              <a:t>neu</a:t>
            </a:r>
            <a:r>
              <a:rPr lang="en-US" baseline="0" dirty="0"/>
              <a:t> AS</a:t>
            </a:r>
            <a:endParaRPr lang="en-US" dirty="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 dirty="0" err="1"/>
              <a:t>Bydd</a:t>
            </a:r>
            <a:r>
              <a:rPr lang="en-US" dirty="0"/>
              <a:t> </a:t>
            </a:r>
            <a:r>
              <a:rPr lang="en-US" dirty="0" err="1"/>
              <a:t>pobl</a:t>
            </a:r>
            <a:r>
              <a:rPr lang="en-US" dirty="0"/>
              <a:t> </a:t>
            </a:r>
            <a:r>
              <a:rPr lang="en-US" dirty="0" err="1"/>
              <a:t>ifanc</a:t>
            </a:r>
            <a:r>
              <a:rPr lang="en-US" dirty="0"/>
              <a:t> 16/17 </a:t>
            </a:r>
            <a:r>
              <a:rPr lang="en-US" dirty="0" err="1"/>
              <a:t>oed</a:t>
            </a:r>
            <a:r>
              <a:rPr lang="en-US" dirty="0"/>
              <a:t> </a:t>
            </a:r>
            <a:r>
              <a:rPr lang="en-US" dirty="0" err="1"/>
              <a:t>yn</a:t>
            </a:r>
            <a:r>
              <a:rPr lang="en-US" dirty="0"/>
              <a:t> </a:t>
            </a:r>
            <a:r>
              <a:rPr lang="en-US" dirty="0" err="1"/>
              <a:t>gallu</a:t>
            </a:r>
            <a:r>
              <a:rPr lang="en-US" dirty="0"/>
              <a:t> </a:t>
            </a:r>
            <a:r>
              <a:rPr lang="en-US" dirty="0" err="1"/>
              <a:t>pleidleisio</a:t>
            </a:r>
            <a:r>
              <a:rPr lang="en-US" baseline="0" dirty="0"/>
              <a:t> am </a:t>
            </a:r>
            <a:r>
              <a:rPr lang="en-US" baseline="0" dirty="0" err="1"/>
              <a:t>y</a:t>
            </a:r>
            <a:r>
              <a:rPr lang="en-US" baseline="0" dirty="0"/>
              <a:t> </a:t>
            </a:r>
            <a:r>
              <a:rPr lang="en-US" baseline="0" dirty="0" err="1"/>
              <a:t>tro</a:t>
            </a:r>
            <a:r>
              <a:rPr lang="en-US" baseline="0" dirty="0"/>
              <a:t> </a:t>
            </a:r>
            <a:r>
              <a:rPr lang="en-US" baseline="0" dirty="0" err="1"/>
              <a:t>cyntaf</a:t>
            </a:r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C3637-F9C0-444F-9B68-AA0501329697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27622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Cwestiwn</a:t>
            </a:r>
            <a:r>
              <a:rPr lang="en-US" dirty="0"/>
              <a:t> 3: </a:t>
            </a:r>
            <a:r>
              <a:rPr lang="en-US" dirty="0" err="1"/>
              <a:t>Aelodau</a:t>
            </a:r>
            <a:r>
              <a:rPr lang="en-US" dirty="0"/>
              <a:t> pa </a:t>
            </a:r>
            <a:r>
              <a:rPr lang="en-US" dirty="0" err="1"/>
              <a:t>senedd</a:t>
            </a:r>
            <a:r>
              <a:rPr lang="en-US" dirty="0"/>
              <a:t> </a:t>
            </a:r>
            <a:r>
              <a:rPr lang="en-US" dirty="0" err="1"/>
              <a:t>sy’n</a:t>
            </a:r>
            <a:r>
              <a:rPr lang="en-US" dirty="0"/>
              <a:t> </a:t>
            </a:r>
            <a:r>
              <a:rPr lang="en-US" dirty="0" err="1"/>
              <a:t>penderfynu</a:t>
            </a:r>
            <a:r>
              <a:rPr lang="en-US" dirty="0"/>
              <a:t> </a:t>
            </a:r>
            <a:r>
              <a:rPr lang="en-US" dirty="0" err="1"/>
              <a:t>ar</a:t>
            </a:r>
            <a:r>
              <a:rPr lang="en-US" dirty="0"/>
              <a:t> </a:t>
            </a:r>
            <a:r>
              <a:rPr lang="en-US" dirty="0" err="1"/>
              <a:t>gyfyngiadau’r</a:t>
            </a:r>
            <a:r>
              <a:rPr lang="en-US" dirty="0"/>
              <a:t> </a:t>
            </a:r>
            <a:r>
              <a:rPr lang="en-US" dirty="0" err="1"/>
              <a:t>coronafeirws</a:t>
            </a:r>
            <a:r>
              <a:rPr lang="en-US" dirty="0"/>
              <a:t> </a:t>
            </a:r>
            <a:r>
              <a:rPr lang="en-US" dirty="0" err="1"/>
              <a:t>yng</a:t>
            </a:r>
            <a:r>
              <a:rPr lang="en-US" dirty="0"/>
              <a:t> </a:t>
            </a:r>
            <a:r>
              <a:rPr lang="en-US" dirty="0" err="1"/>
              <a:t>Nghymru</a:t>
            </a:r>
            <a:r>
              <a:rPr lang="en-US" dirty="0"/>
              <a:t>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Ateb</a:t>
            </a:r>
            <a:r>
              <a:rPr lang="en-US" dirty="0"/>
              <a:t>: </a:t>
            </a:r>
            <a:r>
              <a:rPr lang="en-US" dirty="0" err="1"/>
              <a:t>Senedd</a:t>
            </a:r>
            <a:r>
              <a:rPr lang="en-US" dirty="0"/>
              <a:t> </a:t>
            </a:r>
            <a:r>
              <a:rPr lang="en-US" dirty="0" err="1"/>
              <a:t>Cymru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Cwestiwn</a:t>
            </a:r>
            <a:r>
              <a:rPr lang="en-US" dirty="0"/>
              <a:t> 4: </a:t>
            </a:r>
            <a:r>
              <a:rPr lang="en-US" dirty="0" err="1"/>
              <a:t>Aelodau</a:t>
            </a:r>
            <a:r>
              <a:rPr lang="en-US" dirty="0"/>
              <a:t> pa </a:t>
            </a:r>
            <a:r>
              <a:rPr lang="en-US" dirty="0" err="1"/>
              <a:t>senedd</a:t>
            </a:r>
            <a:r>
              <a:rPr lang="en-US" dirty="0"/>
              <a:t> </a:t>
            </a:r>
            <a:r>
              <a:rPr lang="en-US" dirty="0" err="1"/>
              <a:t>sy’n</a:t>
            </a:r>
            <a:r>
              <a:rPr lang="en-US" dirty="0"/>
              <a:t> </a:t>
            </a:r>
            <a:r>
              <a:rPr lang="en-US" dirty="0" err="1"/>
              <a:t>effeithio</a:t>
            </a:r>
            <a:r>
              <a:rPr lang="en-US" dirty="0"/>
              <a:t> </a:t>
            </a:r>
            <a:r>
              <a:rPr lang="en-US"/>
              <a:t>ar</a:t>
            </a:r>
            <a:r>
              <a:rPr lang="en-US" baseline="0"/>
              <a:t> </a:t>
            </a:r>
            <a:r>
              <a:rPr lang="en-US" baseline="0" dirty="0" err="1"/>
              <a:t>sut</a:t>
            </a:r>
            <a:r>
              <a:rPr lang="en-US" baseline="0" dirty="0"/>
              <a:t> </a:t>
            </a:r>
            <a:r>
              <a:rPr lang="en-US" baseline="0" dirty="0" err="1"/>
              <a:t>mae</a:t>
            </a:r>
            <a:r>
              <a:rPr lang="en-US" baseline="0" dirty="0"/>
              <a:t> </a:t>
            </a:r>
            <a:r>
              <a:rPr lang="en-US" baseline="0" dirty="0" err="1"/>
              <a:t>ysbytai’n</a:t>
            </a:r>
            <a:r>
              <a:rPr lang="en-US" baseline="0" dirty="0"/>
              <a:t> </a:t>
            </a:r>
            <a:r>
              <a:rPr lang="en-US" baseline="0" dirty="0" err="1"/>
              <a:t>cael</a:t>
            </a:r>
            <a:r>
              <a:rPr lang="en-US" baseline="0" dirty="0"/>
              <a:t> </a:t>
            </a:r>
            <a:r>
              <a:rPr lang="en-US" baseline="0" dirty="0" err="1"/>
              <a:t>eu</a:t>
            </a:r>
            <a:r>
              <a:rPr lang="en-US" baseline="0" dirty="0"/>
              <a:t> </a:t>
            </a:r>
            <a:r>
              <a:rPr lang="en-US" baseline="0" dirty="0" err="1"/>
              <a:t>rhedeg</a:t>
            </a:r>
            <a:r>
              <a:rPr lang="en-US" baseline="0" dirty="0"/>
              <a:t> </a:t>
            </a:r>
            <a:r>
              <a:rPr lang="en-US" baseline="0" dirty="0" err="1"/>
              <a:t>yng</a:t>
            </a:r>
            <a:r>
              <a:rPr lang="en-US" baseline="0" dirty="0"/>
              <a:t> </a:t>
            </a:r>
            <a:r>
              <a:rPr lang="en-US" baseline="0" dirty="0" err="1"/>
              <a:t>Nghymru</a:t>
            </a:r>
            <a:r>
              <a:rPr lang="en-US" baseline="0" dirty="0"/>
              <a:t>, a </a:t>
            </a:r>
            <a:r>
              <a:rPr lang="en-US" baseline="0" dirty="0" err="1"/>
              <a:t>sut</a:t>
            </a:r>
            <a:r>
              <a:rPr lang="en-US" baseline="0" dirty="0"/>
              <a:t> </a:t>
            </a:r>
            <a:r>
              <a:rPr lang="en-US" baseline="0" dirty="0" err="1"/>
              <a:t>rydych</a:t>
            </a:r>
            <a:r>
              <a:rPr lang="en-US" baseline="0" dirty="0"/>
              <a:t> </a:t>
            </a:r>
            <a:r>
              <a:rPr lang="en-US" baseline="0" dirty="0" err="1"/>
              <a:t>chi’n</a:t>
            </a:r>
            <a:r>
              <a:rPr lang="en-US" baseline="0" dirty="0"/>
              <a:t> </a:t>
            </a:r>
            <a:r>
              <a:rPr lang="en-US" baseline="0" dirty="0" err="1"/>
              <a:t>cael</a:t>
            </a:r>
            <a:r>
              <a:rPr lang="en-US" baseline="0" dirty="0"/>
              <a:t> help </a:t>
            </a:r>
            <a:r>
              <a:rPr lang="en-US" baseline="0" dirty="0" err="1"/>
              <a:t>gyda’ch</a:t>
            </a:r>
            <a:r>
              <a:rPr lang="en-US" baseline="0" dirty="0"/>
              <a:t> </a:t>
            </a:r>
            <a:r>
              <a:rPr lang="en-US" baseline="0" dirty="0" err="1"/>
              <a:t>iechyd</a:t>
            </a:r>
            <a:r>
              <a:rPr lang="en-US" baseline="0" dirty="0"/>
              <a:t> </a:t>
            </a:r>
            <a:r>
              <a:rPr lang="en-US" baseline="0" dirty="0" err="1"/>
              <a:t>meddwl</a:t>
            </a:r>
            <a:r>
              <a:rPr lang="en-US" dirty="0"/>
              <a:t>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Ateb</a:t>
            </a:r>
            <a:r>
              <a:rPr lang="en-US" dirty="0"/>
              <a:t>: </a:t>
            </a:r>
            <a:r>
              <a:rPr lang="en-US" dirty="0" err="1"/>
              <a:t>Senedd</a:t>
            </a:r>
            <a:r>
              <a:rPr lang="en-US" dirty="0"/>
              <a:t> </a:t>
            </a:r>
            <a:r>
              <a:rPr lang="en-US" dirty="0" err="1"/>
              <a:t>Cymru</a:t>
            </a:r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C3637-F9C0-444F-9B68-AA0501329697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47210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solidFill>
                  <a:schemeClr val="dk1"/>
                </a:solidFill>
              </a:rPr>
              <a:t>Cwestiwn</a:t>
            </a:r>
            <a:r>
              <a:rPr lang="en-US" dirty="0">
                <a:solidFill>
                  <a:schemeClr val="dk1"/>
                </a:solidFill>
              </a:rPr>
              <a:t> 5: Pa </a:t>
            </a:r>
            <a:r>
              <a:rPr lang="en-US" dirty="0" err="1">
                <a:solidFill>
                  <a:schemeClr val="dk1"/>
                </a:solidFill>
              </a:rPr>
              <a:t>senedd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ceisiodd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Guto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Ffowc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ei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chwythu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i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fyny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ar</a:t>
            </a:r>
            <a:r>
              <a:rPr lang="en-US" baseline="0" dirty="0">
                <a:solidFill>
                  <a:schemeClr val="dk1"/>
                </a:solidFill>
              </a:rPr>
              <a:t> 5 </a:t>
            </a:r>
            <a:r>
              <a:rPr lang="en-US" baseline="0" dirty="0" err="1">
                <a:solidFill>
                  <a:schemeClr val="dk1"/>
                </a:solidFill>
              </a:rPr>
              <a:t>Tachwedd</a:t>
            </a:r>
            <a:r>
              <a:rPr lang="en-US" dirty="0">
                <a:solidFill>
                  <a:schemeClr val="dk1"/>
                </a:solidFill>
              </a:rPr>
              <a:t> 1605? 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 err="1">
                <a:solidFill>
                  <a:schemeClr val="dk1"/>
                </a:solidFill>
              </a:rPr>
              <a:t>Ateb</a:t>
            </a:r>
            <a:r>
              <a:rPr lang="en-US" dirty="0">
                <a:solidFill>
                  <a:schemeClr val="dk1"/>
                </a:solidFill>
              </a:rPr>
              <a:t>: San </a:t>
            </a:r>
            <a:r>
              <a:rPr lang="en-US" dirty="0" err="1">
                <a:solidFill>
                  <a:schemeClr val="dk1"/>
                </a:solidFill>
              </a:rPr>
              <a:t>Steffan</a:t>
            </a:r>
            <a:endParaRPr lang="en-US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dirty="0"/>
            </a:br>
            <a:r>
              <a:rPr lang="en-US" dirty="0" err="1"/>
              <a:t>Cwestiwn</a:t>
            </a:r>
            <a:r>
              <a:rPr lang="en-US" dirty="0">
                <a:solidFill>
                  <a:schemeClr val="dk1"/>
                </a:solidFill>
              </a:rPr>
              <a:t> 6: </a:t>
            </a:r>
            <a:r>
              <a:rPr lang="en-US" dirty="0" err="1">
                <a:solidFill>
                  <a:schemeClr val="dk1"/>
                </a:solidFill>
              </a:rPr>
              <a:t>Aelodau</a:t>
            </a:r>
            <a:r>
              <a:rPr lang="en-US" dirty="0">
                <a:solidFill>
                  <a:schemeClr val="dk1"/>
                </a:solidFill>
              </a:rPr>
              <a:t> pa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senedd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sy’n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penderfynu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ddylai</a:t>
            </a:r>
            <a:r>
              <a:rPr lang="en-US" baseline="0" dirty="0">
                <a:solidFill>
                  <a:schemeClr val="dk1"/>
                </a:solidFill>
              </a:rPr>
              <a:t> plant </a:t>
            </a:r>
            <a:r>
              <a:rPr lang="en-US" baseline="0" dirty="0" err="1">
                <a:solidFill>
                  <a:schemeClr val="dk1"/>
                </a:solidFill>
              </a:rPr>
              <a:t>yng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Nghymru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sefyll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arholiadau</a:t>
            </a:r>
            <a:r>
              <a:rPr lang="en-US" baseline="0" dirty="0">
                <a:solidFill>
                  <a:schemeClr val="dk1"/>
                </a:solidFill>
              </a:rPr>
              <a:t> TGAU a </a:t>
            </a:r>
            <a:r>
              <a:rPr lang="en-US" baseline="0" dirty="0" err="1">
                <a:solidFill>
                  <a:schemeClr val="dk1"/>
                </a:solidFill>
              </a:rPr>
              <a:t>Lefel</a:t>
            </a:r>
            <a:r>
              <a:rPr lang="en-US" baseline="0" dirty="0">
                <a:solidFill>
                  <a:schemeClr val="dk1"/>
                </a:solidFill>
              </a:rPr>
              <a:t> A</a:t>
            </a:r>
            <a:r>
              <a:rPr lang="en-US" dirty="0">
                <a:solidFill>
                  <a:schemeClr val="dk1"/>
                </a:solidFill>
              </a:rPr>
              <a:t>?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solidFill>
                  <a:schemeClr val="dk1"/>
                </a:solidFill>
              </a:rPr>
              <a:t>Ateb</a:t>
            </a:r>
            <a:r>
              <a:rPr lang="en-US" dirty="0">
                <a:solidFill>
                  <a:schemeClr val="dk1"/>
                </a:solidFill>
              </a:rPr>
              <a:t>: </a:t>
            </a:r>
            <a:r>
              <a:rPr lang="en-US" dirty="0" err="1">
                <a:solidFill>
                  <a:schemeClr val="dk1"/>
                </a:solidFill>
              </a:rPr>
              <a:t>Senedd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Cymru</a:t>
            </a:r>
            <a:endParaRPr lang="en-US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C3637-F9C0-444F-9B68-AA0501329697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94838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err="1">
                <a:solidFill>
                  <a:schemeClr val="dk1"/>
                </a:solidFill>
              </a:rPr>
              <a:t>Cwestiwn</a:t>
            </a:r>
            <a:r>
              <a:rPr lang="en-US" dirty="0">
                <a:solidFill>
                  <a:schemeClr val="dk1"/>
                </a:solidFill>
              </a:rPr>
              <a:t> 7: </a:t>
            </a:r>
            <a:r>
              <a:rPr lang="en-US" dirty="0" err="1">
                <a:solidFill>
                  <a:schemeClr val="dk1"/>
                </a:solidFill>
              </a:rPr>
              <a:t>Aelodau</a:t>
            </a:r>
            <a:r>
              <a:rPr lang="en-US" dirty="0">
                <a:solidFill>
                  <a:schemeClr val="dk1"/>
                </a:solidFill>
              </a:rPr>
              <a:t> pa </a:t>
            </a:r>
            <a:r>
              <a:rPr lang="en-US" dirty="0" err="1">
                <a:solidFill>
                  <a:schemeClr val="dk1"/>
                </a:solidFill>
              </a:rPr>
              <a:t>senedd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oedd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y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cyntaf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i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gyflwyno’r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tâl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o</a:t>
            </a:r>
            <a:r>
              <a:rPr lang="en-US" baseline="0" dirty="0">
                <a:solidFill>
                  <a:schemeClr val="dk1"/>
                </a:solidFill>
              </a:rPr>
              <a:t> 5c am </a:t>
            </a:r>
            <a:r>
              <a:rPr lang="en-US" baseline="0" dirty="0" err="1">
                <a:solidFill>
                  <a:schemeClr val="dk1"/>
                </a:solidFill>
              </a:rPr>
              <a:t>fagiau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plastig</a:t>
            </a:r>
            <a:r>
              <a:rPr lang="en-GB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b="1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solidFill>
                  <a:schemeClr val="dk1"/>
                </a:solidFill>
              </a:rPr>
              <a:t>Ateb</a:t>
            </a:r>
            <a:r>
              <a:rPr lang="en-US" dirty="0">
                <a:solidFill>
                  <a:schemeClr val="dk1"/>
                </a:solidFill>
              </a:rPr>
              <a:t>: </a:t>
            </a:r>
            <a:r>
              <a:rPr lang="en-US" dirty="0" err="1">
                <a:solidFill>
                  <a:schemeClr val="dk1"/>
                </a:solidFill>
              </a:rPr>
              <a:t>Senedd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Cymru</a:t>
            </a:r>
            <a:endParaRPr lang="en-US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 err="1">
                <a:solidFill>
                  <a:schemeClr val="dk1"/>
                </a:solidFill>
              </a:rPr>
              <a:t>Cwestiwn</a:t>
            </a:r>
            <a:r>
              <a:rPr lang="en-US" dirty="0">
                <a:solidFill>
                  <a:schemeClr val="dk1"/>
                </a:solidFill>
              </a:rPr>
              <a:t> 8: </a:t>
            </a:r>
            <a:r>
              <a:rPr lang="en-US" dirty="0" err="1">
                <a:solidFill>
                  <a:schemeClr val="dk1"/>
                </a:solidFill>
              </a:rPr>
              <a:t>Aelodau</a:t>
            </a:r>
            <a:r>
              <a:rPr lang="en-US" dirty="0">
                <a:solidFill>
                  <a:schemeClr val="dk1"/>
                </a:solidFill>
              </a:rPr>
              <a:t> pa </a:t>
            </a:r>
            <a:r>
              <a:rPr lang="en-US" dirty="0" err="1">
                <a:solidFill>
                  <a:schemeClr val="dk1"/>
                </a:solidFill>
              </a:rPr>
              <a:t>senedd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sy’n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penderfynu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ble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mae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aelodau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o’r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lluoedd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arfog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yng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Nghymru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yn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mynd</a:t>
            </a:r>
            <a:r>
              <a:rPr lang="en-US" baseline="0" dirty="0">
                <a:solidFill>
                  <a:schemeClr val="dk1"/>
                </a:solidFill>
              </a:rPr>
              <a:t> a </a:t>
            </a:r>
            <a:r>
              <a:rPr lang="en-US" baseline="0" dirty="0" err="1">
                <a:solidFill>
                  <a:schemeClr val="dk1"/>
                </a:solidFill>
              </a:rPr>
              <a:t>beth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maen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nhw’n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gwneud</a:t>
            </a:r>
            <a:r>
              <a:rPr lang="en-US" baseline="0" dirty="0">
                <a:solidFill>
                  <a:schemeClr val="dk1"/>
                </a:solidFill>
              </a:rPr>
              <a:t>?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Ateb</a:t>
            </a:r>
            <a:r>
              <a:rPr lang="en-US" dirty="0"/>
              <a:t>: San </a:t>
            </a:r>
            <a:r>
              <a:rPr lang="en-US" dirty="0" err="1"/>
              <a:t>Steffan</a:t>
            </a:r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C3637-F9C0-444F-9B68-AA0501329697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22578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solidFill>
                  <a:schemeClr val="dk1"/>
                </a:solidFill>
              </a:rPr>
              <a:t>Cwestiwn</a:t>
            </a:r>
            <a:r>
              <a:rPr lang="en-US" dirty="0">
                <a:solidFill>
                  <a:schemeClr val="dk1"/>
                </a:solidFill>
              </a:rPr>
              <a:t> 9:</a:t>
            </a:r>
            <a:r>
              <a:rPr lang="en-US" b="1" dirty="0">
                <a:solidFill>
                  <a:schemeClr val="dk1"/>
                </a:solidFill>
              </a:rPr>
              <a:t> </a:t>
            </a:r>
            <a:r>
              <a:rPr lang="en-US" b="0" dirty="0">
                <a:solidFill>
                  <a:schemeClr val="dk1"/>
                </a:solidFill>
              </a:rPr>
              <a:t>Pa</a:t>
            </a:r>
            <a:r>
              <a:rPr lang="en-US" b="0" baseline="0" dirty="0">
                <a:solidFill>
                  <a:schemeClr val="dk1"/>
                </a:solidFill>
              </a:rPr>
              <a:t> </a:t>
            </a:r>
            <a:r>
              <a:rPr lang="en-US" b="0" baseline="0" dirty="0" err="1">
                <a:solidFill>
                  <a:schemeClr val="dk1"/>
                </a:solidFill>
              </a:rPr>
              <a:t>senedd</a:t>
            </a:r>
            <a:r>
              <a:rPr lang="en-US" b="0" baseline="0" dirty="0">
                <a:solidFill>
                  <a:schemeClr val="dk1"/>
                </a:solidFill>
              </a:rPr>
              <a:t> </a:t>
            </a:r>
            <a:r>
              <a:rPr lang="en-US" b="0" baseline="0" dirty="0" err="1">
                <a:solidFill>
                  <a:schemeClr val="dk1"/>
                </a:solidFill>
              </a:rPr>
              <a:t>sy’n</a:t>
            </a:r>
            <a:r>
              <a:rPr lang="en-US" b="0" baseline="0" dirty="0">
                <a:solidFill>
                  <a:schemeClr val="dk1"/>
                </a:solidFill>
              </a:rPr>
              <a:t> </a:t>
            </a:r>
            <a:r>
              <a:rPr lang="en-US" b="0" baseline="0" dirty="0" err="1">
                <a:solidFill>
                  <a:schemeClr val="dk1"/>
                </a:solidFill>
              </a:rPr>
              <a:t>effeithio</a:t>
            </a:r>
            <a:r>
              <a:rPr lang="en-US" b="0" baseline="0" dirty="0">
                <a:solidFill>
                  <a:schemeClr val="dk1"/>
                </a:solidFill>
              </a:rPr>
              <a:t> </a:t>
            </a:r>
            <a:r>
              <a:rPr lang="en-US" b="0" baseline="0" dirty="0" err="1">
                <a:solidFill>
                  <a:schemeClr val="dk1"/>
                </a:solidFill>
              </a:rPr>
              <a:t>ar</a:t>
            </a:r>
            <a:r>
              <a:rPr lang="en-US" b="0" baseline="0" dirty="0">
                <a:solidFill>
                  <a:schemeClr val="dk1"/>
                </a:solidFill>
              </a:rPr>
              <a:t> faint o </a:t>
            </a:r>
            <a:r>
              <a:rPr lang="en-US" b="0" baseline="0" dirty="0" err="1">
                <a:solidFill>
                  <a:schemeClr val="dk1"/>
                </a:solidFill>
              </a:rPr>
              <a:t>arian</a:t>
            </a:r>
            <a:r>
              <a:rPr lang="en-US" b="0" baseline="0" dirty="0">
                <a:solidFill>
                  <a:schemeClr val="dk1"/>
                </a:solidFill>
              </a:rPr>
              <a:t> </a:t>
            </a:r>
            <a:r>
              <a:rPr lang="en-US" b="0" baseline="0" dirty="0" err="1">
                <a:solidFill>
                  <a:schemeClr val="dk1"/>
                </a:solidFill>
              </a:rPr>
              <a:t>sydd</a:t>
            </a:r>
            <a:r>
              <a:rPr lang="en-US" b="0" baseline="0" dirty="0">
                <a:solidFill>
                  <a:schemeClr val="dk1"/>
                </a:solidFill>
              </a:rPr>
              <a:t> </a:t>
            </a:r>
            <a:r>
              <a:rPr lang="en-US" b="0" baseline="0" dirty="0" err="1">
                <a:solidFill>
                  <a:schemeClr val="dk1"/>
                </a:solidFill>
              </a:rPr>
              <a:t>gan</a:t>
            </a:r>
            <a:r>
              <a:rPr lang="en-US" b="0" baseline="0" dirty="0">
                <a:solidFill>
                  <a:schemeClr val="dk1"/>
                </a:solidFill>
              </a:rPr>
              <a:t> </a:t>
            </a:r>
            <a:r>
              <a:rPr lang="en-US" b="0" baseline="0" dirty="0" err="1">
                <a:solidFill>
                  <a:schemeClr val="dk1"/>
                </a:solidFill>
              </a:rPr>
              <a:t>eich</a:t>
            </a:r>
            <a:r>
              <a:rPr lang="en-US" b="0" baseline="0" dirty="0">
                <a:solidFill>
                  <a:schemeClr val="dk1"/>
                </a:solidFill>
              </a:rPr>
              <a:t> </a:t>
            </a:r>
            <a:r>
              <a:rPr lang="en-US" b="0" baseline="0" dirty="0" err="1">
                <a:solidFill>
                  <a:schemeClr val="dk1"/>
                </a:solidFill>
              </a:rPr>
              <a:t>cyngor</a:t>
            </a:r>
            <a:r>
              <a:rPr lang="en-US" b="0" baseline="0" dirty="0">
                <a:solidFill>
                  <a:schemeClr val="dk1"/>
                </a:solidFill>
              </a:rPr>
              <a:t> chi </a:t>
            </a:r>
            <a:r>
              <a:rPr lang="en-US" b="0" baseline="0" dirty="0" err="1">
                <a:solidFill>
                  <a:schemeClr val="dk1"/>
                </a:solidFill>
              </a:rPr>
              <a:t>i’w</a:t>
            </a:r>
            <a:r>
              <a:rPr lang="en-US" b="0" baseline="0" dirty="0">
                <a:solidFill>
                  <a:schemeClr val="dk1"/>
                </a:solidFill>
              </a:rPr>
              <a:t> </a:t>
            </a:r>
            <a:r>
              <a:rPr lang="en-US" b="0" baseline="0" dirty="0" err="1">
                <a:solidFill>
                  <a:schemeClr val="dk1"/>
                </a:solidFill>
              </a:rPr>
              <a:t>wario</a:t>
            </a:r>
            <a:r>
              <a:rPr lang="en-US" b="0" baseline="0" dirty="0">
                <a:solidFill>
                  <a:schemeClr val="dk1"/>
                </a:solidFill>
              </a:rPr>
              <a:t> </a:t>
            </a:r>
            <a:r>
              <a:rPr lang="en-US" b="0" baseline="0" dirty="0" err="1">
                <a:solidFill>
                  <a:schemeClr val="dk1"/>
                </a:solidFill>
              </a:rPr>
              <a:t>ar</a:t>
            </a:r>
            <a:r>
              <a:rPr lang="en-US" b="0" baseline="0" dirty="0">
                <a:solidFill>
                  <a:schemeClr val="dk1"/>
                </a:solidFill>
              </a:rPr>
              <a:t> </a:t>
            </a:r>
            <a:r>
              <a:rPr lang="en-US" b="0" baseline="0" dirty="0" err="1">
                <a:solidFill>
                  <a:schemeClr val="dk1"/>
                </a:solidFill>
              </a:rPr>
              <a:t>glybiau</a:t>
            </a:r>
            <a:r>
              <a:rPr lang="en-US" b="0" baseline="0" dirty="0">
                <a:solidFill>
                  <a:schemeClr val="dk1"/>
                </a:solidFill>
              </a:rPr>
              <a:t> </a:t>
            </a:r>
            <a:r>
              <a:rPr lang="en-US" b="0" baseline="0" dirty="0" err="1">
                <a:solidFill>
                  <a:schemeClr val="dk1"/>
                </a:solidFill>
              </a:rPr>
              <a:t>ieuenctid</a:t>
            </a:r>
            <a:r>
              <a:rPr lang="en-US" b="0" baseline="0" dirty="0">
                <a:solidFill>
                  <a:schemeClr val="dk1"/>
                </a:solidFill>
              </a:rPr>
              <a:t>? </a:t>
            </a:r>
            <a:endParaRPr lang="en-US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solidFill>
                  <a:schemeClr val="dk1"/>
                </a:solidFill>
              </a:rPr>
              <a:t>Ateb</a:t>
            </a:r>
            <a:r>
              <a:rPr lang="en-US" dirty="0">
                <a:solidFill>
                  <a:schemeClr val="dk1"/>
                </a:solidFill>
              </a:rPr>
              <a:t>: </a:t>
            </a:r>
            <a:r>
              <a:rPr lang="en-US" dirty="0" err="1">
                <a:solidFill>
                  <a:schemeClr val="dk1"/>
                </a:solidFill>
              </a:rPr>
              <a:t>Senedd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Cymru</a:t>
            </a:r>
            <a:endParaRPr lang="en-US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solidFill>
                  <a:schemeClr val="dk1"/>
                </a:solidFill>
              </a:rPr>
              <a:t>Cwestiwn</a:t>
            </a:r>
            <a:r>
              <a:rPr lang="en-US" dirty="0">
                <a:solidFill>
                  <a:schemeClr val="dk1"/>
                </a:solidFill>
              </a:rPr>
              <a:t> 11: </a:t>
            </a:r>
            <a:r>
              <a:rPr lang="en-US" dirty="0" err="1">
                <a:solidFill>
                  <a:schemeClr val="dk1"/>
                </a:solidFill>
              </a:rPr>
              <a:t>Aelodau</a:t>
            </a:r>
            <a:r>
              <a:rPr lang="en-US" dirty="0">
                <a:solidFill>
                  <a:schemeClr val="dk1"/>
                </a:solidFill>
              </a:rPr>
              <a:t> pa </a:t>
            </a:r>
            <a:r>
              <a:rPr lang="en-US" dirty="0" err="1">
                <a:solidFill>
                  <a:schemeClr val="dk1"/>
                </a:solidFill>
              </a:rPr>
              <a:t>senedd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sy’n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penderfynu</a:t>
            </a:r>
            <a:r>
              <a:rPr lang="en-US" dirty="0">
                <a:solidFill>
                  <a:schemeClr val="dk1"/>
                </a:solidFill>
              </a:rPr>
              <a:t> faint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mae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m</a:t>
            </a:r>
            <a:r>
              <a:rPr lang="en-US" dirty="0" err="1">
                <a:solidFill>
                  <a:schemeClr val="dk1"/>
                </a:solidFill>
              </a:rPr>
              <a:t>yfyrwyr</a:t>
            </a:r>
            <a:r>
              <a:rPr lang="en-US" dirty="0">
                <a:solidFill>
                  <a:schemeClr val="dk1"/>
                </a:solidFill>
              </a:rPr>
              <a:t> o </a:t>
            </a:r>
            <a:r>
              <a:rPr lang="en-US" dirty="0" err="1">
                <a:solidFill>
                  <a:schemeClr val="dk1"/>
                </a:solidFill>
              </a:rPr>
              <a:t>Gymru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yn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talu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wrth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fynd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i’r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Brifysgol</a:t>
            </a:r>
            <a:r>
              <a:rPr lang="en-US" dirty="0">
                <a:solidFill>
                  <a:schemeClr val="dk1"/>
                </a:solidFill>
              </a:rPr>
              <a:t>?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solidFill>
                  <a:schemeClr val="dk1"/>
                </a:solidFill>
              </a:rPr>
              <a:t>Ateb</a:t>
            </a:r>
            <a:r>
              <a:rPr lang="en-US" dirty="0">
                <a:solidFill>
                  <a:schemeClr val="dk1"/>
                </a:solidFill>
              </a:rPr>
              <a:t>: </a:t>
            </a:r>
            <a:r>
              <a:rPr lang="en-US" dirty="0" err="1">
                <a:solidFill>
                  <a:schemeClr val="dk1"/>
                </a:solidFill>
              </a:rPr>
              <a:t>Senedd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Cymru</a:t>
            </a:r>
            <a:endParaRPr lang="en-US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C3637-F9C0-444F-9B68-AA0501329697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22358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Cwestiwn</a:t>
            </a:r>
            <a:r>
              <a:rPr lang="en-US" sz="11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11. </a:t>
            </a:r>
            <a:r>
              <a:rPr lang="en-US" sz="11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Aelodau</a:t>
            </a:r>
            <a:r>
              <a:rPr lang="en-US" sz="11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pa </a:t>
            </a:r>
            <a:r>
              <a:rPr lang="en-US" sz="11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senedd</a:t>
            </a:r>
            <a:r>
              <a:rPr lang="en-US" sz="1100" baseline="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100" baseline="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sy’n</a:t>
            </a:r>
            <a:r>
              <a:rPr lang="en-US" sz="1100" baseline="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100" baseline="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gallu</a:t>
            </a:r>
            <a:r>
              <a:rPr lang="en-US" sz="1100" baseline="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100" baseline="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creu</a:t>
            </a:r>
            <a:r>
              <a:rPr lang="en-US" sz="1100" baseline="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100" baseline="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rheolau</a:t>
            </a:r>
            <a:r>
              <a:rPr lang="en-US" sz="1100" baseline="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100" baseline="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ar</a:t>
            </a:r>
            <a:r>
              <a:rPr lang="en-US" sz="1100" baseline="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100" baseline="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gyfer</a:t>
            </a:r>
            <a:r>
              <a:rPr lang="en-US" sz="1100" baseline="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100" baseline="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cwmn</a:t>
            </a:r>
            <a:r>
              <a:rPr lang="en-US" sz="1100" baseline="0" dirty="0" err="1">
                <a:solidFill>
                  <a:schemeClr val="dk1"/>
                </a:solidFill>
                <a:latin typeface="Lucida Grande"/>
                <a:ea typeface="Lucida Grande"/>
                <a:cs typeface="Lucida Grande"/>
                <a:sym typeface="Roboto"/>
              </a:rPr>
              <a:t>ï</a:t>
            </a:r>
            <a:r>
              <a:rPr lang="en-US" sz="1100" kern="1200" baseline="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au</a:t>
            </a:r>
            <a:r>
              <a:rPr lang="en-US" sz="1100" kern="1200" baseline="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100" kern="1200" baseline="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cyfryngau</a:t>
            </a:r>
            <a:r>
              <a:rPr lang="en-US" sz="1100" kern="1200" baseline="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100" kern="1200" baseline="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cymdeithasol</a:t>
            </a:r>
            <a:r>
              <a:rPr lang="en-US" sz="1100" kern="1200" baseline="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100" kern="1200" baseline="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</a:t>
            </a:r>
            <a:r>
              <a:rPr lang="en-US" sz="1100" kern="1200" baseline="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100" kern="1200" baseline="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gadw</a:t>
            </a:r>
            <a:r>
              <a:rPr lang="en-US" sz="1100" kern="1200" baseline="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100" kern="1200" baseline="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pobl</a:t>
            </a:r>
            <a:r>
              <a:rPr lang="en-US" sz="1100" kern="1200" baseline="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100" kern="1200" baseline="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ifanc</a:t>
            </a:r>
            <a:r>
              <a:rPr lang="en-US" sz="1100" kern="1200" baseline="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100" kern="1200" baseline="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yn</a:t>
            </a:r>
            <a:r>
              <a:rPr lang="en-US" sz="1100" kern="1200" baseline="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100" kern="1200" baseline="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ddiogel</a:t>
            </a:r>
            <a:r>
              <a:rPr lang="en-US" sz="1100" kern="1200" baseline="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100" kern="1200" baseline="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ar-lein</a:t>
            </a:r>
            <a:r>
              <a:rPr lang="en-US" sz="11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?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1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Ateb</a:t>
            </a:r>
            <a:r>
              <a:rPr lang="en-US" sz="11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: San </a:t>
            </a:r>
            <a:r>
              <a:rPr lang="en-US" sz="11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Steffan</a:t>
            </a:r>
            <a:r>
              <a:rPr lang="en-US" sz="11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1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solidFill>
                  <a:schemeClr val="dk1"/>
                </a:solidFill>
              </a:rPr>
              <a:t>Cwestiwn</a:t>
            </a:r>
            <a:r>
              <a:rPr lang="en-US" dirty="0">
                <a:solidFill>
                  <a:schemeClr val="dk1"/>
                </a:solidFill>
              </a:rPr>
              <a:t> 12. Mae 100 set </a:t>
            </a:r>
            <a:r>
              <a:rPr lang="en-US" dirty="0" err="1">
                <a:solidFill>
                  <a:schemeClr val="dk1"/>
                </a:solidFill>
              </a:rPr>
              <a:t>o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risiau</a:t>
            </a:r>
            <a:r>
              <a:rPr lang="en-US" dirty="0">
                <a:solidFill>
                  <a:schemeClr val="dk1"/>
                </a:solidFill>
              </a:rPr>
              <a:t>, </a:t>
            </a:r>
            <a:r>
              <a:rPr lang="en-US" dirty="0" err="1">
                <a:solidFill>
                  <a:schemeClr val="dk1"/>
                </a:solidFill>
              </a:rPr>
              <a:t>mwy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na</a:t>
            </a:r>
            <a:r>
              <a:rPr lang="en-US" dirty="0">
                <a:solidFill>
                  <a:schemeClr val="dk1"/>
                </a:solidFill>
              </a:rPr>
              <a:t> 1,000 </a:t>
            </a:r>
            <a:r>
              <a:rPr lang="en-US" dirty="0" err="1">
                <a:solidFill>
                  <a:schemeClr val="dk1"/>
                </a:solidFill>
              </a:rPr>
              <a:t>o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ystafelloed</a:t>
            </a:r>
            <a:r>
              <a:rPr lang="en-US" baseline="0" dirty="0" err="1">
                <a:solidFill>
                  <a:schemeClr val="dk1"/>
                </a:solidFill>
              </a:rPr>
              <a:t>d</a:t>
            </a:r>
            <a:r>
              <a:rPr lang="en-US" baseline="0" dirty="0">
                <a:solidFill>
                  <a:schemeClr val="dk1"/>
                </a:solidFill>
              </a:rPr>
              <a:t> a 3 </a:t>
            </a:r>
            <a:r>
              <a:rPr lang="en-US" baseline="0" dirty="0" err="1">
                <a:solidFill>
                  <a:schemeClr val="dk1"/>
                </a:solidFill>
              </a:rPr>
              <a:t>milltir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o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goridorau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yn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y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senedd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yma</a:t>
            </a:r>
            <a:r>
              <a:rPr lang="en-US" baseline="0" dirty="0">
                <a:solidFill>
                  <a:schemeClr val="dk1"/>
                </a:solidFill>
              </a:rPr>
              <a:t>. Pa un?</a:t>
            </a:r>
            <a:endParaRPr lang="en-US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solidFill>
                  <a:schemeClr val="dk1"/>
                </a:solidFill>
              </a:rPr>
              <a:t>Ateb</a:t>
            </a:r>
            <a:r>
              <a:rPr lang="en-US" dirty="0">
                <a:solidFill>
                  <a:schemeClr val="dk1"/>
                </a:solidFill>
              </a:rPr>
              <a:t>: San </a:t>
            </a:r>
            <a:r>
              <a:rPr lang="en-US" dirty="0" err="1">
                <a:solidFill>
                  <a:schemeClr val="dk1"/>
                </a:solidFill>
              </a:rPr>
              <a:t>Steffan</a:t>
            </a:r>
            <a:endParaRPr lang="en-US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1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1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C3637-F9C0-444F-9B68-AA0501329697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0386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 err="1">
                <a:solidFill>
                  <a:schemeClr val="dk1"/>
                </a:solidFill>
              </a:rPr>
              <a:t>Gofynnwch</a:t>
            </a:r>
            <a:r>
              <a:rPr lang="en-US" dirty="0">
                <a:solidFill>
                  <a:schemeClr val="dk1"/>
                </a:solidFill>
              </a:rPr>
              <a:t> am </a:t>
            </a:r>
            <a:r>
              <a:rPr lang="en-US" dirty="0" err="1">
                <a:solidFill>
                  <a:schemeClr val="dk1"/>
                </a:solidFill>
              </a:rPr>
              <a:t>dri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gwirfoddolwr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i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weithredu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fel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Aelodau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o’r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Senedd</a:t>
            </a:r>
            <a:r>
              <a:rPr lang="en-US" dirty="0">
                <a:solidFill>
                  <a:schemeClr val="dk1"/>
                </a:solidFill>
              </a:rPr>
              <a:t>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 err="1">
                <a:solidFill>
                  <a:schemeClr val="dk1"/>
                </a:solidFill>
              </a:rPr>
              <a:t>Gwahoddwch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nhw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i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gymryd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rôl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ymgeiswyr</a:t>
            </a:r>
            <a:r>
              <a:rPr lang="en-US" baseline="0" dirty="0">
                <a:solidFill>
                  <a:schemeClr val="dk1"/>
                </a:solidFill>
              </a:rPr>
              <a:t> – </a:t>
            </a:r>
            <a:r>
              <a:rPr lang="en-US" baseline="0" dirty="0" err="1">
                <a:solidFill>
                  <a:schemeClr val="dk1"/>
                </a:solidFill>
              </a:rPr>
              <a:t>esbonio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eu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bod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nhw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eisiau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bod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yn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Aelodau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o’r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Senedd</a:t>
            </a:r>
            <a:r>
              <a:rPr lang="en-US" baseline="0" dirty="0">
                <a:solidFill>
                  <a:schemeClr val="dk1"/>
                </a:solidFill>
              </a:rPr>
              <a:t>, a </a:t>
            </a:r>
            <a:r>
              <a:rPr lang="en-US" baseline="0" dirty="0" err="1">
                <a:solidFill>
                  <a:schemeClr val="dk1"/>
                </a:solidFill>
              </a:rPr>
              <a:t>bydd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aelodau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eraill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y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dosbarth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yn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pleidleisio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i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benderfynu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p’un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ohonyn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nhw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fydd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yn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ennill</a:t>
            </a:r>
            <a:r>
              <a:rPr lang="en-US" baseline="0" dirty="0">
                <a:solidFill>
                  <a:schemeClr val="dk1"/>
                </a:solidFill>
              </a:rPr>
              <a:t>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baseline="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aseline="0" dirty="0" err="1">
                <a:solidFill>
                  <a:schemeClr val="dk1"/>
                </a:solidFill>
              </a:rPr>
              <a:t>Esboniwch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mai</a:t>
            </a:r>
            <a:r>
              <a:rPr lang="en-US" baseline="0" dirty="0">
                <a:solidFill>
                  <a:schemeClr val="dk1"/>
                </a:solidFill>
              </a:rPr>
              <a:t> un </a:t>
            </a:r>
            <a:r>
              <a:rPr lang="en-US" baseline="0" dirty="0" err="1">
                <a:solidFill>
                  <a:schemeClr val="dk1"/>
                </a:solidFill>
              </a:rPr>
              <a:t>o’r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prif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faterion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mae’r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Senedd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eisiau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penderfynu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arno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yw</a:t>
            </a:r>
            <a:r>
              <a:rPr lang="en-US" baseline="0" dirty="0">
                <a:solidFill>
                  <a:schemeClr val="dk1"/>
                </a:solidFill>
              </a:rPr>
              <a:t> faint </a:t>
            </a:r>
            <a:r>
              <a:rPr lang="en-US" baseline="0" dirty="0" err="1">
                <a:solidFill>
                  <a:schemeClr val="dk1"/>
                </a:solidFill>
              </a:rPr>
              <a:t>o’r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gloch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mae’r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ysgol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yn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cychwyn</a:t>
            </a:r>
            <a:r>
              <a:rPr lang="en-US" baseline="0" dirty="0">
                <a:solidFill>
                  <a:schemeClr val="dk1"/>
                </a:solidFill>
              </a:rPr>
              <a:t> ac </a:t>
            </a:r>
            <a:r>
              <a:rPr lang="en-US" baseline="0" dirty="0" err="1">
                <a:solidFill>
                  <a:schemeClr val="dk1"/>
                </a:solidFill>
              </a:rPr>
              <a:t>yn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gorffen</a:t>
            </a:r>
            <a:r>
              <a:rPr lang="en-US" baseline="0" dirty="0">
                <a:solidFill>
                  <a:schemeClr val="dk1"/>
                </a:solidFill>
              </a:rPr>
              <a:t>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 err="1">
                <a:solidFill>
                  <a:schemeClr val="dk1"/>
                </a:solidFill>
              </a:rPr>
              <a:t>Gofynnwch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i’r</a:t>
            </a:r>
            <a:r>
              <a:rPr lang="en-US" baseline="0" dirty="0">
                <a:solidFill>
                  <a:schemeClr val="dk1"/>
                </a:solidFill>
              </a:rPr>
              <a:t> tri </a:t>
            </a:r>
            <a:r>
              <a:rPr lang="en-US" baseline="0" dirty="0" err="1">
                <a:solidFill>
                  <a:schemeClr val="dk1"/>
                </a:solidFill>
              </a:rPr>
              <a:t>myfyriwr</a:t>
            </a:r>
            <a:r>
              <a:rPr lang="en-US" baseline="0" dirty="0">
                <a:solidFill>
                  <a:schemeClr val="dk1"/>
                </a:solidFill>
              </a:rPr>
              <a:t> faint </a:t>
            </a:r>
            <a:r>
              <a:rPr lang="en-US" baseline="0" dirty="0" err="1">
                <a:solidFill>
                  <a:schemeClr val="dk1"/>
                </a:solidFill>
              </a:rPr>
              <a:t>o’r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gloch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maen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nhw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eisiau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i’r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ysgol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gychwyn</a:t>
            </a:r>
            <a:r>
              <a:rPr lang="en-US" baseline="0" dirty="0">
                <a:solidFill>
                  <a:schemeClr val="dk1"/>
                </a:solidFill>
              </a:rPr>
              <a:t> a </a:t>
            </a:r>
            <a:r>
              <a:rPr lang="en-US" baseline="0" dirty="0" err="1">
                <a:solidFill>
                  <a:schemeClr val="dk1"/>
                </a:solidFill>
              </a:rPr>
              <a:t>gorffen</a:t>
            </a:r>
            <a:r>
              <a:rPr lang="en-US" baseline="0" dirty="0">
                <a:solidFill>
                  <a:schemeClr val="dk1"/>
                </a:solidFill>
              </a:rPr>
              <a:t>. </a:t>
            </a:r>
            <a:r>
              <a:rPr lang="en-US" baseline="0" dirty="0" err="1">
                <a:solidFill>
                  <a:schemeClr val="dk1"/>
                </a:solidFill>
              </a:rPr>
              <a:t>Dyma’r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newid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byddan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nhw’n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brwydro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drosto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os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byddan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nhw’n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cael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eu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hethol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i’r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Senedd</a:t>
            </a:r>
            <a:r>
              <a:rPr lang="en-US" baseline="0" dirty="0">
                <a:solidFill>
                  <a:schemeClr val="dk1"/>
                </a:solidFill>
              </a:rPr>
              <a:t>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chemeClr val="dk1"/>
                </a:solidFill>
              </a:rPr>
              <a:t>(</a:t>
            </a:r>
            <a:r>
              <a:rPr lang="en-US" dirty="0" err="1">
                <a:solidFill>
                  <a:schemeClr val="dk1"/>
                </a:solidFill>
              </a:rPr>
              <a:t>Gallech</a:t>
            </a:r>
            <a:r>
              <a:rPr lang="en-US" baseline="0" dirty="0">
                <a:solidFill>
                  <a:schemeClr val="dk1"/>
                </a:solidFill>
              </a:rPr>
              <a:t> chi </a:t>
            </a:r>
            <a:r>
              <a:rPr lang="en-US" baseline="0" dirty="0" err="1">
                <a:solidFill>
                  <a:schemeClr val="dk1"/>
                </a:solidFill>
              </a:rPr>
              <a:t>gyfnewid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hyn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yn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hwylus</a:t>
            </a:r>
            <a:r>
              <a:rPr lang="en-US" baseline="0" dirty="0">
                <a:solidFill>
                  <a:schemeClr val="dk1"/>
                </a:solidFill>
              </a:rPr>
              <a:t> am </a:t>
            </a:r>
            <a:r>
              <a:rPr lang="en-US" baseline="0" dirty="0" err="1">
                <a:solidFill>
                  <a:schemeClr val="dk1"/>
                </a:solidFill>
              </a:rPr>
              <a:t>fater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gwahanol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sy’n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addas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i’ch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dosbarth</a:t>
            </a:r>
            <a:r>
              <a:rPr lang="en-US" dirty="0">
                <a:solidFill>
                  <a:schemeClr val="dk1"/>
                </a:solidFill>
              </a:rPr>
              <a:t>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 err="1">
                <a:solidFill>
                  <a:schemeClr val="dk1"/>
                </a:solidFill>
              </a:rPr>
              <a:t>Ysgrifennwch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eu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hatebion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ar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y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bwrdd</a:t>
            </a:r>
            <a:r>
              <a:rPr lang="en-US" dirty="0">
                <a:solidFill>
                  <a:schemeClr val="dk1"/>
                </a:solidFill>
              </a:rPr>
              <a:t>. </a:t>
            </a:r>
            <a:r>
              <a:rPr lang="en-US" dirty="0" err="1">
                <a:solidFill>
                  <a:schemeClr val="dk1"/>
                </a:solidFill>
              </a:rPr>
              <a:t>Rhaid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i’r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atebion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fod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yn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wahanol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i’w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gilydd</a:t>
            </a:r>
            <a:r>
              <a:rPr lang="en-US" dirty="0">
                <a:solidFill>
                  <a:schemeClr val="dk1"/>
                </a:solidFill>
              </a:rPr>
              <a:t>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 err="1">
                <a:solidFill>
                  <a:schemeClr val="dk1"/>
                </a:solidFill>
              </a:rPr>
              <a:t>Nawr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gofynnwch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i’r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dosbarth</a:t>
            </a:r>
            <a:r>
              <a:rPr lang="en-US" baseline="0" dirty="0">
                <a:solidFill>
                  <a:schemeClr val="dk1"/>
                </a:solidFill>
              </a:rPr>
              <a:t> pa un </a:t>
            </a:r>
            <a:r>
              <a:rPr lang="en-US" baseline="0" dirty="0" err="1">
                <a:solidFill>
                  <a:schemeClr val="dk1"/>
                </a:solidFill>
              </a:rPr>
              <a:t>o’r</a:t>
            </a:r>
            <a:r>
              <a:rPr lang="en-US" baseline="0" dirty="0">
                <a:solidFill>
                  <a:schemeClr val="dk1"/>
                </a:solidFill>
              </a:rPr>
              <a:t> tri </a:t>
            </a:r>
            <a:r>
              <a:rPr lang="en-US" baseline="0" dirty="0" err="1">
                <a:solidFill>
                  <a:schemeClr val="dk1"/>
                </a:solidFill>
              </a:rPr>
              <a:t>bydden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nhw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eisiau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dewis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i’w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cynrychioli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nhw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yn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y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Senedd</a:t>
            </a:r>
            <a:r>
              <a:rPr lang="en-US" dirty="0">
                <a:solidFill>
                  <a:schemeClr val="dk1"/>
                </a:solidFill>
              </a:rPr>
              <a:t>? </a:t>
            </a:r>
            <a:r>
              <a:rPr lang="en-US" dirty="0" err="1">
                <a:solidFill>
                  <a:schemeClr val="dk1"/>
                </a:solidFill>
              </a:rPr>
              <a:t>Trefnwch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bleidlais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yn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y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dosbarth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i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ddewis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enillydd</a:t>
            </a:r>
            <a:r>
              <a:rPr lang="en-US" dirty="0">
                <a:solidFill>
                  <a:schemeClr val="dk1"/>
                </a:solidFill>
              </a:rPr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 err="1">
                <a:solidFill>
                  <a:schemeClr val="dk1"/>
                </a:solidFill>
              </a:rPr>
              <a:t>Esboniwch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y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bydd</a:t>
            </a:r>
            <a:r>
              <a:rPr lang="en-US" dirty="0">
                <a:solidFill>
                  <a:schemeClr val="dk1"/>
                </a:solidFill>
              </a:rPr>
              <a:t> yr </a:t>
            </a:r>
            <a:r>
              <a:rPr lang="en-US" dirty="0" err="1">
                <a:solidFill>
                  <a:schemeClr val="dk1"/>
                </a:solidFill>
              </a:rPr>
              <a:t>enillydd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yn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awr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yn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sefyll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o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blaid</a:t>
            </a:r>
            <a:r>
              <a:rPr lang="en-US" baseline="0" dirty="0">
                <a:solidFill>
                  <a:schemeClr val="dk1"/>
                </a:solidFill>
              </a:rPr>
              <a:t> yr </a:t>
            </a:r>
            <a:r>
              <a:rPr lang="en-US" baseline="0" dirty="0" err="1">
                <a:solidFill>
                  <a:schemeClr val="dk1"/>
                </a:solidFill>
              </a:rPr>
              <a:t>opsiwn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yna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yn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y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Senedd</a:t>
            </a:r>
            <a:r>
              <a:rPr lang="en-US" dirty="0">
                <a:solidFill>
                  <a:schemeClr val="dk1"/>
                </a:solidFill>
              </a:rPr>
              <a:t>, </a:t>
            </a:r>
            <a:r>
              <a:rPr lang="en-US" dirty="0" err="1">
                <a:solidFill>
                  <a:schemeClr val="dk1"/>
                </a:solidFill>
              </a:rPr>
              <a:t>fydd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yn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golygu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ei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fod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yn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fwy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tebygol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y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bydd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y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gyfraith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yn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cael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ei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newid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yn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y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ffordd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yna</a:t>
            </a:r>
            <a:r>
              <a:rPr lang="en-US" dirty="0">
                <a:solidFill>
                  <a:schemeClr val="dk1"/>
                </a:solidFill>
              </a:rPr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 err="1">
                <a:solidFill>
                  <a:schemeClr val="dk1"/>
                </a:solidFill>
              </a:rPr>
              <a:t>Gofynnwch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i’r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myfyrwyr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ystyried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sut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gallai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eu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pleidlais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mewn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etholiad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effeithio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ar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sut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mae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cyfreithiau’n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cael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eu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creu</a:t>
            </a:r>
            <a:r>
              <a:rPr lang="en-US" dirty="0">
                <a:solidFill>
                  <a:schemeClr val="dk1"/>
                </a:solidFill>
              </a:rPr>
              <a:t>.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400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C3637-F9C0-444F-9B68-AA0501329697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92731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Char char="-"/>
            </a:pPr>
            <a:r>
              <a:rPr lang="en-US" sz="1200" dirty="0" err="1">
                <a:solidFill>
                  <a:srgbClr val="595959"/>
                </a:solidFill>
              </a:rPr>
              <a:t>Etholiad</a:t>
            </a:r>
            <a:r>
              <a:rPr lang="en-US" sz="1200" dirty="0">
                <a:solidFill>
                  <a:srgbClr val="595959"/>
                </a:solidFill>
              </a:rPr>
              <a:t> </a:t>
            </a:r>
            <a:r>
              <a:rPr lang="en-US" sz="1200" dirty="0" err="1">
                <a:solidFill>
                  <a:srgbClr val="595959"/>
                </a:solidFill>
              </a:rPr>
              <a:t>paralel</a:t>
            </a:r>
            <a:r>
              <a:rPr lang="en-US" sz="1200" dirty="0">
                <a:solidFill>
                  <a:srgbClr val="595959"/>
                </a:solidFill>
              </a:rPr>
              <a:t> a </a:t>
            </a:r>
            <a:r>
              <a:rPr lang="en-US" sz="1200" dirty="0" err="1">
                <a:solidFill>
                  <a:srgbClr val="595959"/>
                </a:solidFill>
              </a:rPr>
              <a:t>luniwyd</a:t>
            </a:r>
            <a:r>
              <a:rPr lang="en-US" sz="1200" dirty="0">
                <a:solidFill>
                  <a:srgbClr val="595959"/>
                </a:solidFill>
              </a:rPr>
              <a:t> </a:t>
            </a:r>
            <a:r>
              <a:rPr lang="en-US" sz="1200" dirty="0" err="1">
                <a:solidFill>
                  <a:srgbClr val="595959"/>
                </a:solidFill>
              </a:rPr>
              <a:t>ar</a:t>
            </a:r>
            <a:r>
              <a:rPr lang="en-US" sz="1200" dirty="0">
                <a:solidFill>
                  <a:srgbClr val="595959"/>
                </a:solidFill>
              </a:rPr>
              <a:t> </a:t>
            </a:r>
            <a:r>
              <a:rPr lang="en-US" sz="1200" dirty="0" err="1">
                <a:solidFill>
                  <a:srgbClr val="595959"/>
                </a:solidFill>
              </a:rPr>
              <a:t>gyfer</a:t>
            </a:r>
            <a:r>
              <a:rPr lang="en-US" sz="1200" dirty="0">
                <a:solidFill>
                  <a:srgbClr val="595959"/>
                </a:solidFill>
              </a:rPr>
              <a:t> </a:t>
            </a:r>
            <a:r>
              <a:rPr lang="en-US" sz="1200" dirty="0" err="1">
                <a:solidFill>
                  <a:srgbClr val="595959"/>
                </a:solidFill>
              </a:rPr>
              <a:t>pobl</a:t>
            </a:r>
            <a:r>
              <a:rPr lang="en-US" sz="1200" dirty="0">
                <a:solidFill>
                  <a:srgbClr val="595959"/>
                </a:solidFill>
              </a:rPr>
              <a:t> </a:t>
            </a:r>
            <a:r>
              <a:rPr lang="en-US" sz="1200" dirty="0" err="1">
                <a:solidFill>
                  <a:srgbClr val="595959"/>
                </a:solidFill>
              </a:rPr>
              <a:t>ifanc</a:t>
            </a:r>
            <a:r>
              <a:rPr lang="en-US" sz="1200" dirty="0">
                <a:solidFill>
                  <a:srgbClr val="595959"/>
                </a:solidFill>
              </a:rPr>
              <a:t> 11-15 </a:t>
            </a:r>
            <a:r>
              <a:rPr lang="en-US" sz="1200" dirty="0" err="1">
                <a:solidFill>
                  <a:srgbClr val="595959"/>
                </a:solidFill>
              </a:rPr>
              <a:t>oed</a:t>
            </a:r>
            <a:r>
              <a:rPr lang="en-US" sz="1200" dirty="0">
                <a:solidFill>
                  <a:srgbClr val="595959"/>
                </a:solidFill>
              </a:rPr>
              <a:t> </a:t>
            </a: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Char char="-"/>
            </a:pPr>
            <a:r>
              <a:rPr lang="en-US" sz="1200" dirty="0" err="1">
                <a:solidFill>
                  <a:srgbClr val="595959"/>
                </a:solidFill>
              </a:rPr>
              <a:t>Bydd</a:t>
            </a:r>
            <a:r>
              <a:rPr lang="en-US" sz="1200" dirty="0">
                <a:solidFill>
                  <a:srgbClr val="595959"/>
                </a:solidFill>
              </a:rPr>
              <a:t> </a:t>
            </a:r>
            <a:r>
              <a:rPr lang="en-US" sz="1200" dirty="0" err="1">
                <a:solidFill>
                  <a:srgbClr val="595959"/>
                </a:solidFill>
              </a:rPr>
              <a:t>pleidleisiau</a:t>
            </a:r>
            <a:r>
              <a:rPr lang="en-US" sz="1200" dirty="0">
                <a:solidFill>
                  <a:srgbClr val="595959"/>
                </a:solidFill>
              </a:rPr>
              <a:t> </a:t>
            </a:r>
            <a:r>
              <a:rPr lang="en-US" sz="1200" dirty="0" err="1">
                <a:solidFill>
                  <a:srgbClr val="595959"/>
                </a:solidFill>
              </a:rPr>
              <a:t>ar</a:t>
            </a:r>
            <a:r>
              <a:rPr lang="en-US" sz="1200" dirty="0">
                <a:solidFill>
                  <a:srgbClr val="595959"/>
                </a:solidFill>
              </a:rPr>
              <a:t> draws </a:t>
            </a:r>
            <a:r>
              <a:rPr lang="en-US" sz="1200" dirty="0" err="1">
                <a:solidFill>
                  <a:srgbClr val="595959"/>
                </a:solidFill>
              </a:rPr>
              <a:t>Cymru</a:t>
            </a:r>
            <a:r>
              <a:rPr lang="en-US" sz="1200" dirty="0">
                <a:solidFill>
                  <a:srgbClr val="595959"/>
                </a:solidFill>
              </a:rPr>
              <a:t> </a:t>
            </a:r>
            <a:r>
              <a:rPr lang="en-US" sz="1200" dirty="0" err="1">
                <a:solidFill>
                  <a:srgbClr val="595959"/>
                </a:solidFill>
              </a:rPr>
              <a:t>yn</a:t>
            </a:r>
            <a:r>
              <a:rPr lang="en-US" sz="1200" dirty="0">
                <a:solidFill>
                  <a:srgbClr val="595959"/>
                </a:solidFill>
              </a:rPr>
              <a:t> </a:t>
            </a:r>
            <a:r>
              <a:rPr lang="en-US" sz="1200" dirty="0" err="1">
                <a:solidFill>
                  <a:srgbClr val="595959"/>
                </a:solidFill>
              </a:rPr>
              <a:t>cael</a:t>
            </a:r>
            <a:r>
              <a:rPr lang="en-US" sz="1200" dirty="0">
                <a:solidFill>
                  <a:srgbClr val="595959"/>
                </a:solidFill>
              </a:rPr>
              <a:t> </a:t>
            </a:r>
            <a:r>
              <a:rPr lang="en-US" sz="1200" dirty="0" err="1">
                <a:solidFill>
                  <a:srgbClr val="595959"/>
                </a:solidFill>
              </a:rPr>
              <a:t>eu</a:t>
            </a:r>
            <a:r>
              <a:rPr lang="en-US" sz="1200" dirty="0">
                <a:solidFill>
                  <a:srgbClr val="595959"/>
                </a:solidFill>
              </a:rPr>
              <a:t> </a:t>
            </a:r>
            <a:r>
              <a:rPr lang="en-US" sz="1200" dirty="0" err="1">
                <a:solidFill>
                  <a:srgbClr val="595959"/>
                </a:solidFill>
              </a:rPr>
              <a:t>cyfrif</a:t>
            </a:r>
            <a:r>
              <a:rPr lang="en-US" sz="1200" dirty="0">
                <a:solidFill>
                  <a:srgbClr val="595959"/>
                </a:solidFill>
              </a:rPr>
              <a:t>, </a:t>
            </a:r>
            <a:r>
              <a:rPr lang="en-US" sz="1200" dirty="0" err="1">
                <a:solidFill>
                  <a:srgbClr val="595959"/>
                </a:solidFill>
              </a:rPr>
              <a:t>er</a:t>
            </a:r>
            <a:r>
              <a:rPr lang="en-US" sz="1200" dirty="0">
                <a:solidFill>
                  <a:srgbClr val="595959"/>
                </a:solidFill>
              </a:rPr>
              <a:t> </a:t>
            </a:r>
            <a:r>
              <a:rPr lang="en-US" sz="1200" dirty="0" err="1">
                <a:solidFill>
                  <a:srgbClr val="595959"/>
                </a:solidFill>
              </a:rPr>
              <a:t>mwyn</a:t>
            </a:r>
            <a:r>
              <a:rPr lang="en-US" sz="1200" dirty="0">
                <a:solidFill>
                  <a:srgbClr val="595959"/>
                </a:solidFill>
              </a:rPr>
              <a:t> </a:t>
            </a:r>
            <a:r>
              <a:rPr lang="en-US" sz="1200" dirty="0" err="1">
                <a:solidFill>
                  <a:srgbClr val="595959"/>
                </a:solidFill>
              </a:rPr>
              <a:t>i</a:t>
            </a:r>
            <a:r>
              <a:rPr lang="en-US" sz="1200" baseline="0" dirty="0">
                <a:solidFill>
                  <a:srgbClr val="595959"/>
                </a:solidFill>
              </a:rPr>
              <a:t> </a:t>
            </a:r>
            <a:r>
              <a:rPr lang="en-US" sz="1200" baseline="0" dirty="0" err="1">
                <a:solidFill>
                  <a:srgbClr val="595959"/>
                </a:solidFill>
              </a:rPr>
              <a:t>ni</a:t>
            </a:r>
            <a:r>
              <a:rPr lang="en-US" sz="1200" baseline="0" dirty="0">
                <a:solidFill>
                  <a:srgbClr val="595959"/>
                </a:solidFill>
              </a:rPr>
              <a:t> </a:t>
            </a:r>
            <a:r>
              <a:rPr lang="en-US" sz="1200" baseline="0" dirty="0" err="1">
                <a:solidFill>
                  <a:srgbClr val="595959"/>
                </a:solidFill>
              </a:rPr>
              <a:t>fedru</a:t>
            </a:r>
            <a:r>
              <a:rPr lang="en-US" sz="1200" baseline="0" dirty="0">
                <a:solidFill>
                  <a:srgbClr val="595959"/>
                </a:solidFill>
              </a:rPr>
              <a:t> </a:t>
            </a:r>
            <a:r>
              <a:rPr lang="en-US" sz="1200" baseline="0" dirty="0" err="1">
                <a:solidFill>
                  <a:srgbClr val="595959"/>
                </a:solidFill>
              </a:rPr>
              <a:t>gweld</a:t>
            </a:r>
            <a:r>
              <a:rPr lang="en-US" sz="1200" baseline="0" dirty="0">
                <a:solidFill>
                  <a:srgbClr val="595959"/>
                </a:solidFill>
              </a:rPr>
              <a:t> </a:t>
            </a:r>
            <a:r>
              <a:rPr lang="en-US" sz="1200" baseline="0" dirty="0" err="1">
                <a:solidFill>
                  <a:srgbClr val="595959"/>
                </a:solidFill>
              </a:rPr>
              <a:t>pwy</a:t>
            </a:r>
            <a:r>
              <a:rPr lang="en-US" sz="1200" baseline="0" dirty="0">
                <a:solidFill>
                  <a:srgbClr val="595959"/>
                </a:solidFill>
              </a:rPr>
              <a:t> </a:t>
            </a:r>
            <a:r>
              <a:rPr lang="en-US" sz="1200" baseline="0" dirty="0" err="1">
                <a:solidFill>
                  <a:srgbClr val="595959"/>
                </a:solidFill>
              </a:rPr>
              <a:t>fyddai’n</a:t>
            </a:r>
            <a:r>
              <a:rPr lang="en-US" sz="1200" baseline="0" dirty="0">
                <a:solidFill>
                  <a:srgbClr val="595959"/>
                </a:solidFill>
              </a:rPr>
              <a:t> </a:t>
            </a:r>
            <a:r>
              <a:rPr lang="en-US" sz="1200" baseline="0" dirty="0" err="1">
                <a:solidFill>
                  <a:srgbClr val="595959"/>
                </a:solidFill>
              </a:rPr>
              <a:t>rhedeg</a:t>
            </a:r>
            <a:r>
              <a:rPr lang="en-US" sz="1200" baseline="0" dirty="0">
                <a:solidFill>
                  <a:srgbClr val="595959"/>
                </a:solidFill>
              </a:rPr>
              <a:t> </a:t>
            </a:r>
            <a:r>
              <a:rPr lang="en-US" sz="1200" baseline="0" dirty="0" err="1">
                <a:solidFill>
                  <a:srgbClr val="595959"/>
                </a:solidFill>
              </a:rPr>
              <a:t>y</a:t>
            </a:r>
            <a:r>
              <a:rPr lang="en-US" sz="1200" baseline="0" dirty="0">
                <a:solidFill>
                  <a:srgbClr val="595959"/>
                </a:solidFill>
              </a:rPr>
              <a:t> </a:t>
            </a:r>
            <a:r>
              <a:rPr lang="en-US" sz="1200" baseline="0" dirty="0" err="1">
                <a:solidFill>
                  <a:srgbClr val="595959"/>
                </a:solidFill>
              </a:rPr>
              <a:t>wlad</a:t>
            </a:r>
            <a:r>
              <a:rPr lang="en-US" sz="1200" baseline="0" dirty="0">
                <a:solidFill>
                  <a:srgbClr val="595959"/>
                </a:solidFill>
              </a:rPr>
              <a:t> </a:t>
            </a:r>
            <a:r>
              <a:rPr lang="en-US" sz="1200" baseline="0" dirty="0" err="1">
                <a:solidFill>
                  <a:srgbClr val="595959"/>
                </a:solidFill>
              </a:rPr>
              <a:t>petai</a:t>
            </a:r>
            <a:r>
              <a:rPr lang="en-US" sz="1200" baseline="0" dirty="0">
                <a:solidFill>
                  <a:srgbClr val="595959"/>
                </a:solidFill>
              </a:rPr>
              <a:t> </a:t>
            </a:r>
            <a:r>
              <a:rPr lang="en-US" sz="1200" baseline="0" dirty="0" err="1">
                <a:solidFill>
                  <a:srgbClr val="595959"/>
                </a:solidFill>
              </a:rPr>
              <a:t>pobl</a:t>
            </a:r>
            <a:r>
              <a:rPr lang="en-US" sz="1200" baseline="0" dirty="0">
                <a:solidFill>
                  <a:srgbClr val="595959"/>
                </a:solidFill>
              </a:rPr>
              <a:t> </a:t>
            </a:r>
            <a:r>
              <a:rPr lang="en-US" sz="1200" baseline="0" dirty="0" err="1">
                <a:solidFill>
                  <a:srgbClr val="595959"/>
                </a:solidFill>
              </a:rPr>
              <a:t>ifanc</a:t>
            </a:r>
            <a:r>
              <a:rPr lang="en-US" sz="1200" baseline="0" dirty="0">
                <a:solidFill>
                  <a:srgbClr val="595959"/>
                </a:solidFill>
              </a:rPr>
              <a:t> </a:t>
            </a:r>
            <a:r>
              <a:rPr lang="en-US" sz="1200" baseline="0" dirty="0" err="1">
                <a:solidFill>
                  <a:srgbClr val="595959"/>
                </a:solidFill>
              </a:rPr>
              <a:t>yn</a:t>
            </a:r>
            <a:r>
              <a:rPr lang="en-US" sz="1200" baseline="0" dirty="0">
                <a:solidFill>
                  <a:srgbClr val="595959"/>
                </a:solidFill>
              </a:rPr>
              <a:t> </a:t>
            </a:r>
            <a:r>
              <a:rPr lang="en-US" sz="1200" baseline="0" dirty="0" err="1">
                <a:solidFill>
                  <a:srgbClr val="595959"/>
                </a:solidFill>
              </a:rPr>
              <a:t>unig</a:t>
            </a:r>
            <a:r>
              <a:rPr lang="en-US" sz="1200" baseline="0" dirty="0">
                <a:solidFill>
                  <a:srgbClr val="595959"/>
                </a:solidFill>
              </a:rPr>
              <a:t> </a:t>
            </a:r>
            <a:r>
              <a:rPr lang="en-US" sz="1200" baseline="0" dirty="0" err="1">
                <a:solidFill>
                  <a:srgbClr val="595959"/>
                </a:solidFill>
              </a:rPr>
              <a:t>yn</a:t>
            </a:r>
            <a:r>
              <a:rPr lang="en-US" sz="1200" baseline="0" dirty="0">
                <a:solidFill>
                  <a:srgbClr val="595959"/>
                </a:solidFill>
              </a:rPr>
              <a:t> </a:t>
            </a:r>
            <a:r>
              <a:rPr lang="en-US" sz="1200" baseline="0" dirty="0" err="1">
                <a:solidFill>
                  <a:srgbClr val="595959"/>
                </a:solidFill>
              </a:rPr>
              <a:t>penderfynu</a:t>
            </a:r>
            <a:endParaRPr lang="en-US" sz="1200" dirty="0">
              <a:solidFill>
                <a:srgbClr val="595959"/>
              </a:solidFill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Char char="-"/>
            </a:pPr>
            <a:r>
              <a:rPr lang="en-US" sz="1200" dirty="0" err="1">
                <a:solidFill>
                  <a:srgbClr val="595959"/>
                </a:solidFill>
              </a:rPr>
              <a:t>Fydd</a:t>
            </a:r>
            <a:r>
              <a:rPr lang="en-US" sz="1200" baseline="0" dirty="0">
                <a:solidFill>
                  <a:srgbClr val="595959"/>
                </a:solidFill>
              </a:rPr>
              <a:t> </a:t>
            </a:r>
            <a:r>
              <a:rPr lang="en-US" sz="1200" baseline="0" dirty="0" err="1">
                <a:solidFill>
                  <a:srgbClr val="595959"/>
                </a:solidFill>
              </a:rPr>
              <a:t>y</a:t>
            </a:r>
            <a:r>
              <a:rPr lang="en-US" sz="1200" baseline="0" dirty="0">
                <a:solidFill>
                  <a:srgbClr val="595959"/>
                </a:solidFill>
              </a:rPr>
              <a:t> </a:t>
            </a:r>
            <a:r>
              <a:rPr lang="en-US" sz="1200" baseline="0" dirty="0" err="1">
                <a:solidFill>
                  <a:srgbClr val="595959"/>
                </a:solidFill>
              </a:rPr>
              <a:t>bleidlais</a:t>
            </a:r>
            <a:r>
              <a:rPr lang="en-US" sz="1200" baseline="0" dirty="0">
                <a:solidFill>
                  <a:srgbClr val="595959"/>
                </a:solidFill>
              </a:rPr>
              <a:t> </a:t>
            </a:r>
            <a:r>
              <a:rPr lang="en-US" sz="1200" baseline="0" dirty="0" err="1">
                <a:solidFill>
                  <a:srgbClr val="595959"/>
                </a:solidFill>
              </a:rPr>
              <a:t>yma</a:t>
            </a:r>
            <a:r>
              <a:rPr lang="en-US" sz="1200" baseline="0" dirty="0">
                <a:solidFill>
                  <a:srgbClr val="595959"/>
                </a:solidFill>
              </a:rPr>
              <a:t> </a:t>
            </a:r>
            <a:r>
              <a:rPr lang="en-US" sz="1200" baseline="0" dirty="0" err="1">
                <a:solidFill>
                  <a:srgbClr val="595959"/>
                </a:solidFill>
              </a:rPr>
              <a:t>ddim</a:t>
            </a:r>
            <a:r>
              <a:rPr lang="en-US" sz="1200" baseline="0" dirty="0">
                <a:solidFill>
                  <a:srgbClr val="595959"/>
                </a:solidFill>
              </a:rPr>
              <a:t> </a:t>
            </a:r>
            <a:r>
              <a:rPr lang="en-US" sz="1200" baseline="0" dirty="0" err="1">
                <a:solidFill>
                  <a:srgbClr val="595959"/>
                </a:solidFill>
              </a:rPr>
              <a:t>yn</a:t>
            </a:r>
            <a:r>
              <a:rPr lang="en-US" sz="1200" baseline="0" dirty="0">
                <a:solidFill>
                  <a:srgbClr val="595959"/>
                </a:solidFill>
              </a:rPr>
              <a:t> </a:t>
            </a:r>
            <a:r>
              <a:rPr lang="en-US" sz="1200" baseline="0" dirty="0" err="1">
                <a:solidFill>
                  <a:srgbClr val="595959"/>
                </a:solidFill>
              </a:rPr>
              <a:t>cyfri</a:t>
            </a:r>
            <a:r>
              <a:rPr lang="en-US" sz="1200" baseline="0" dirty="0">
                <a:solidFill>
                  <a:srgbClr val="595959"/>
                </a:solidFill>
              </a:rPr>
              <a:t> </a:t>
            </a:r>
            <a:r>
              <a:rPr lang="en-US" sz="1200" baseline="0" dirty="0" err="1">
                <a:solidFill>
                  <a:srgbClr val="595959"/>
                </a:solidFill>
              </a:rPr>
              <a:t>tuag</a:t>
            </a:r>
            <a:r>
              <a:rPr lang="en-US" sz="1200" baseline="0" dirty="0">
                <a:solidFill>
                  <a:srgbClr val="595959"/>
                </a:solidFill>
              </a:rPr>
              <a:t> at </a:t>
            </a:r>
            <a:r>
              <a:rPr lang="en-US" sz="1200" baseline="0" dirty="0" err="1">
                <a:solidFill>
                  <a:srgbClr val="595959"/>
                </a:solidFill>
              </a:rPr>
              <a:t>etholiad</a:t>
            </a:r>
            <a:r>
              <a:rPr lang="en-US" sz="1200" baseline="0" dirty="0">
                <a:solidFill>
                  <a:srgbClr val="595959"/>
                </a:solidFill>
              </a:rPr>
              <a:t> go </a:t>
            </a:r>
            <a:r>
              <a:rPr lang="en-US" sz="1200" baseline="0" dirty="0" err="1">
                <a:solidFill>
                  <a:srgbClr val="595959"/>
                </a:solidFill>
              </a:rPr>
              <a:t>iawn</a:t>
            </a:r>
            <a:r>
              <a:rPr lang="en-US" sz="1200" baseline="0" dirty="0">
                <a:solidFill>
                  <a:srgbClr val="595959"/>
                </a:solidFill>
              </a:rPr>
              <a:t> </a:t>
            </a:r>
            <a:r>
              <a:rPr lang="en-US" sz="1200" baseline="0" dirty="0" err="1">
                <a:solidFill>
                  <a:srgbClr val="595959"/>
                </a:solidFill>
              </a:rPr>
              <a:t>y</a:t>
            </a:r>
            <a:r>
              <a:rPr lang="en-US" sz="1200" baseline="0" dirty="0">
                <a:solidFill>
                  <a:srgbClr val="595959"/>
                </a:solidFill>
              </a:rPr>
              <a:t> </a:t>
            </a:r>
            <a:r>
              <a:rPr lang="en-US" sz="1200" baseline="0" dirty="0" err="1">
                <a:solidFill>
                  <a:srgbClr val="595959"/>
                </a:solidFill>
              </a:rPr>
              <a:t>Senedd</a:t>
            </a:r>
            <a:r>
              <a:rPr lang="en-US" sz="1200" baseline="0" dirty="0">
                <a:solidFill>
                  <a:srgbClr val="595959"/>
                </a:solidFill>
              </a:rPr>
              <a:t> </a:t>
            </a:r>
            <a:r>
              <a:rPr lang="en-US" sz="1200" baseline="0" dirty="0" err="1">
                <a:solidFill>
                  <a:srgbClr val="595959"/>
                </a:solidFill>
              </a:rPr>
              <a:t>ym</a:t>
            </a:r>
            <a:r>
              <a:rPr lang="en-US" sz="1200" baseline="0" dirty="0">
                <a:solidFill>
                  <a:srgbClr val="595959"/>
                </a:solidFill>
              </a:rPr>
              <a:t> </a:t>
            </a:r>
            <a:r>
              <a:rPr lang="en-US" sz="1200" baseline="0" dirty="0" err="1">
                <a:solidFill>
                  <a:srgbClr val="595959"/>
                </a:solidFill>
              </a:rPr>
              <a:t>mis</a:t>
            </a:r>
            <a:r>
              <a:rPr lang="en-US" sz="1200" baseline="0" dirty="0">
                <a:solidFill>
                  <a:srgbClr val="595959"/>
                </a:solidFill>
              </a:rPr>
              <a:t> Mai, </a:t>
            </a:r>
            <a:r>
              <a:rPr lang="en-US" sz="1200" baseline="0" dirty="0" err="1">
                <a:solidFill>
                  <a:srgbClr val="595959"/>
                </a:solidFill>
              </a:rPr>
              <a:t>ond</a:t>
            </a:r>
            <a:r>
              <a:rPr lang="en-US" sz="1200" baseline="0" dirty="0">
                <a:solidFill>
                  <a:srgbClr val="595959"/>
                </a:solidFill>
              </a:rPr>
              <a:t> </a:t>
            </a:r>
            <a:r>
              <a:rPr lang="en-US" sz="1200" baseline="0" dirty="0" err="1">
                <a:solidFill>
                  <a:srgbClr val="595959"/>
                </a:solidFill>
              </a:rPr>
              <a:t>bydd</a:t>
            </a:r>
            <a:r>
              <a:rPr lang="en-US" sz="1200" baseline="0" dirty="0">
                <a:solidFill>
                  <a:srgbClr val="595959"/>
                </a:solidFill>
              </a:rPr>
              <a:t> </a:t>
            </a:r>
            <a:r>
              <a:rPr lang="en-US" sz="1200" baseline="0" dirty="0" err="1">
                <a:solidFill>
                  <a:srgbClr val="595959"/>
                </a:solidFill>
              </a:rPr>
              <a:t>yn</a:t>
            </a:r>
            <a:r>
              <a:rPr lang="en-US" sz="1200" baseline="0" dirty="0">
                <a:solidFill>
                  <a:srgbClr val="595959"/>
                </a:solidFill>
              </a:rPr>
              <a:t> </a:t>
            </a:r>
            <a:r>
              <a:rPr lang="en-US" sz="1200" baseline="0" dirty="0" err="1">
                <a:solidFill>
                  <a:srgbClr val="595959"/>
                </a:solidFill>
              </a:rPr>
              <a:t>eich</a:t>
            </a:r>
            <a:r>
              <a:rPr lang="en-US" sz="1200" baseline="0" dirty="0">
                <a:solidFill>
                  <a:srgbClr val="595959"/>
                </a:solidFill>
              </a:rPr>
              <a:t> </a:t>
            </a:r>
            <a:r>
              <a:rPr lang="en-US" sz="1200" baseline="0" dirty="0" err="1">
                <a:solidFill>
                  <a:srgbClr val="595959"/>
                </a:solidFill>
              </a:rPr>
              <a:t>helpu</a:t>
            </a:r>
            <a:r>
              <a:rPr lang="en-US" sz="1200" baseline="0" dirty="0">
                <a:solidFill>
                  <a:srgbClr val="595959"/>
                </a:solidFill>
              </a:rPr>
              <a:t> </a:t>
            </a:r>
            <a:r>
              <a:rPr lang="en-US" sz="1200" baseline="0" dirty="0" err="1">
                <a:solidFill>
                  <a:srgbClr val="595959"/>
                </a:solidFill>
              </a:rPr>
              <a:t>i</a:t>
            </a:r>
            <a:r>
              <a:rPr lang="en-US" sz="1200" baseline="0" dirty="0">
                <a:solidFill>
                  <a:srgbClr val="595959"/>
                </a:solidFill>
              </a:rPr>
              <a:t> </a:t>
            </a:r>
            <a:r>
              <a:rPr lang="en-US" sz="1200" baseline="0" dirty="0" err="1">
                <a:solidFill>
                  <a:srgbClr val="595959"/>
                </a:solidFill>
              </a:rPr>
              <a:t>ddysgu</a:t>
            </a:r>
            <a:r>
              <a:rPr lang="en-US" sz="1200" baseline="0" dirty="0">
                <a:solidFill>
                  <a:srgbClr val="595959"/>
                </a:solidFill>
              </a:rPr>
              <a:t> </a:t>
            </a:r>
            <a:r>
              <a:rPr lang="en-US" sz="1200" baseline="0" dirty="0" err="1">
                <a:solidFill>
                  <a:srgbClr val="595959"/>
                </a:solidFill>
              </a:rPr>
              <a:t>mwy</a:t>
            </a:r>
            <a:r>
              <a:rPr lang="en-US" sz="1200" baseline="0" dirty="0">
                <a:solidFill>
                  <a:srgbClr val="595959"/>
                </a:solidFill>
              </a:rPr>
              <a:t> am </a:t>
            </a:r>
            <a:r>
              <a:rPr lang="en-US" sz="1200" baseline="0" dirty="0" err="1">
                <a:solidFill>
                  <a:srgbClr val="595959"/>
                </a:solidFill>
              </a:rPr>
              <a:t>sut</a:t>
            </a:r>
            <a:r>
              <a:rPr lang="en-US" sz="1200" baseline="0" dirty="0">
                <a:solidFill>
                  <a:srgbClr val="595959"/>
                </a:solidFill>
              </a:rPr>
              <a:t> </a:t>
            </a:r>
            <a:r>
              <a:rPr lang="en-US" sz="1200" baseline="0" dirty="0" err="1">
                <a:solidFill>
                  <a:srgbClr val="595959"/>
                </a:solidFill>
              </a:rPr>
              <a:t>mae</a:t>
            </a:r>
            <a:r>
              <a:rPr lang="en-US" sz="1200" baseline="0" dirty="0">
                <a:solidFill>
                  <a:srgbClr val="595959"/>
                </a:solidFill>
              </a:rPr>
              <a:t> </a:t>
            </a:r>
            <a:r>
              <a:rPr lang="en-US" sz="1200" baseline="0" dirty="0" err="1">
                <a:solidFill>
                  <a:srgbClr val="595959"/>
                </a:solidFill>
              </a:rPr>
              <a:t>etholiadau’n</a:t>
            </a:r>
            <a:r>
              <a:rPr lang="en-US" sz="1200" baseline="0" dirty="0">
                <a:solidFill>
                  <a:srgbClr val="595959"/>
                </a:solidFill>
              </a:rPr>
              <a:t> </a:t>
            </a:r>
            <a:r>
              <a:rPr lang="en-US" sz="1200" baseline="0" dirty="0" err="1">
                <a:solidFill>
                  <a:srgbClr val="595959"/>
                </a:solidFill>
              </a:rPr>
              <a:t>gweithio</a:t>
            </a:r>
            <a:r>
              <a:rPr lang="en-US" sz="1200" baseline="0" dirty="0">
                <a:solidFill>
                  <a:srgbClr val="595959"/>
                </a:solidFill>
              </a:rPr>
              <a:t> a </a:t>
            </a:r>
            <a:r>
              <a:rPr lang="en-US" sz="1200" baseline="0" dirty="0" err="1">
                <a:solidFill>
                  <a:srgbClr val="595959"/>
                </a:solidFill>
              </a:rPr>
              <a:t>pham</a:t>
            </a:r>
            <a:r>
              <a:rPr lang="en-US" sz="1200" baseline="0" dirty="0">
                <a:solidFill>
                  <a:srgbClr val="595959"/>
                </a:solidFill>
              </a:rPr>
              <a:t> </a:t>
            </a:r>
            <a:r>
              <a:rPr lang="en-US" sz="1200" baseline="0" dirty="0" err="1">
                <a:solidFill>
                  <a:srgbClr val="595959"/>
                </a:solidFill>
              </a:rPr>
              <a:t>maen</a:t>
            </a:r>
            <a:r>
              <a:rPr lang="en-US" sz="1200" baseline="0" dirty="0">
                <a:solidFill>
                  <a:srgbClr val="595959"/>
                </a:solidFill>
              </a:rPr>
              <a:t> </a:t>
            </a:r>
            <a:r>
              <a:rPr lang="en-US" sz="1200" baseline="0" dirty="0" err="1">
                <a:solidFill>
                  <a:srgbClr val="595959"/>
                </a:solidFill>
              </a:rPr>
              <a:t>nhw’n</a:t>
            </a:r>
            <a:r>
              <a:rPr lang="en-US" sz="1200" baseline="0" dirty="0">
                <a:solidFill>
                  <a:srgbClr val="595959"/>
                </a:solidFill>
              </a:rPr>
              <a:t> </a:t>
            </a:r>
            <a:r>
              <a:rPr lang="en-US" sz="1200" baseline="0" dirty="0" err="1">
                <a:solidFill>
                  <a:srgbClr val="595959"/>
                </a:solidFill>
              </a:rPr>
              <a:t>bwysig</a:t>
            </a:r>
            <a:r>
              <a:rPr lang="en-US" sz="1200" baseline="0" dirty="0">
                <a:solidFill>
                  <a:srgbClr val="595959"/>
                </a:solidFill>
              </a:rPr>
              <a:t> </a:t>
            </a:r>
            <a:r>
              <a:rPr lang="en-US" sz="1200" baseline="0" dirty="0" err="1">
                <a:solidFill>
                  <a:srgbClr val="595959"/>
                </a:solidFill>
              </a:rPr>
              <a:t>i</a:t>
            </a:r>
            <a:r>
              <a:rPr lang="en-US" sz="1200" baseline="0" dirty="0">
                <a:solidFill>
                  <a:srgbClr val="595959"/>
                </a:solidFill>
              </a:rPr>
              <a:t> </a:t>
            </a:r>
            <a:r>
              <a:rPr lang="en-US" sz="1200" baseline="0" dirty="0" err="1">
                <a:solidFill>
                  <a:srgbClr val="595959"/>
                </a:solidFill>
              </a:rPr>
              <a:t>bawb</a:t>
            </a:r>
            <a:r>
              <a:rPr lang="en-US" sz="1200" baseline="0" dirty="0">
                <a:solidFill>
                  <a:srgbClr val="595959"/>
                </a:solidFill>
              </a:rPr>
              <a:t> </a:t>
            </a:r>
            <a:r>
              <a:rPr lang="en-US" sz="1200" baseline="0" dirty="0" err="1">
                <a:solidFill>
                  <a:srgbClr val="595959"/>
                </a:solidFill>
              </a:rPr>
              <a:t>ohonon</a:t>
            </a:r>
            <a:r>
              <a:rPr lang="en-US" sz="1200" baseline="0" dirty="0">
                <a:solidFill>
                  <a:srgbClr val="595959"/>
                </a:solidFill>
              </a:rPr>
              <a:t> </a:t>
            </a:r>
            <a:r>
              <a:rPr lang="en-US" sz="1200" baseline="0" dirty="0" err="1">
                <a:solidFill>
                  <a:srgbClr val="595959"/>
                </a:solidFill>
              </a:rPr>
              <a:t>ni</a:t>
            </a:r>
            <a:r>
              <a:rPr lang="en-US" sz="1200" baseline="0" dirty="0">
                <a:solidFill>
                  <a:srgbClr val="595959"/>
                </a:solidFill>
              </a:rPr>
              <a:t> </a:t>
            </a:r>
            <a:endParaRPr lang="en-US" sz="120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C3637-F9C0-444F-9B68-AA0501329697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637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 dirty="0" err="1"/>
              <a:t>Gofynnwch</a:t>
            </a:r>
            <a:r>
              <a:rPr lang="en-US" baseline="0" dirty="0"/>
              <a:t> </a:t>
            </a:r>
            <a:r>
              <a:rPr lang="en-US" baseline="0" dirty="0" err="1"/>
              <a:t>i’r</a:t>
            </a:r>
            <a:r>
              <a:rPr lang="en-US" baseline="0" dirty="0"/>
              <a:t> </a:t>
            </a:r>
            <a:r>
              <a:rPr lang="en-US" baseline="0" dirty="0" err="1"/>
              <a:t>myfyrwyr</a:t>
            </a:r>
            <a:r>
              <a:rPr lang="en-US" baseline="0" dirty="0"/>
              <a:t> </a:t>
            </a:r>
            <a:r>
              <a:rPr lang="en-US" baseline="0" dirty="0" err="1"/>
              <a:t>ydyn</a:t>
            </a:r>
            <a:r>
              <a:rPr lang="en-US" baseline="0" dirty="0"/>
              <a:t> </a:t>
            </a:r>
            <a:r>
              <a:rPr lang="en-US" baseline="0" dirty="0" err="1"/>
              <a:t>nhw’n</a:t>
            </a:r>
            <a:r>
              <a:rPr lang="en-US" baseline="0" dirty="0"/>
              <a:t> </a:t>
            </a:r>
            <a:r>
              <a:rPr lang="en-US" baseline="0" dirty="0" err="1"/>
              <a:t>meddwl</a:t>
            </a:r>
            <a:r>
              <a:rPr lang="en-US" baseline="0" dirty="0"/>
              <a:t> </a:t>
            </a:r>
            <a:r>
              <a:rPr lang="en-US" baseline="0" dirty="0" err="1"/>
              <a:t>bod</a:t>
            </a:r>
            <a:r>
              <a:rPr lang="en-US" baseline="0" dirty="0"/>
              <a:t> </a:t>
            </a:r>
            <a:r>
              <a:rPr lang="en-US" baseline="0" dirty="0" err="1"/>
              <a:t>etholiadau’n</a:t>
            </a:r>
            <a:r>
              <a:rPr lang="en-US" baseline="0" dirty="0"/>
              <a:t> </a:t>
            </a:r>
            <a:r>
              <a:rPr lang="en-US" baseline="0" dirty="0" err="1"/>
              <a:t>effeithio</a:t>
            </a:r>
            <a:r>
              <a:rPr lang="en-US" baseline="0" dirty="0"/>
              <a:t> </a:t>
            </a:r>
            <a:r>
              <a:rPr lang="en-US" baseline="0" dirty="0" err="1"/>
              <a:t>arnyn</a:t>
            </a:r>
            <a:r>
              <a:rPr lang="en-US" baseline="0" dirty="0"/>
              <a:t> </a:t>
            </a:r>
            <a:r>
              <a:rPr lang="en-US" baseline="0" dirty="0" err="1"/>
              <a:t>nhw</a:t>
            </a:r>
            <a:endParaRPr lang="en-US" dirty="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 dirty="0" err="1"/>
              <a:t>Gwnewch</a:t>
            </a:r>
            <a:r>
              <a:rPr lang="en-US" dirty="0"/>
              <a:t> un </a:t>
            </a:r>
            <a:r>
              <a:rPr lang="en-US" dirty="0" err="1"/>
              <a:t>o’r</a:t>
            </a:r>
            <a:r>
              <a:rPr lang="en-US" dirty="0"/>
              <a:t> </a:t>
            </a:r>
            <a:r>
              <a:rPr lang="en-US" dirty="0" err="1"/>
              <a:t>gweithgareddau</a:t>
            </a:r>
            <a:r>
              <a:rPr lang="en-US" dirty="0"/>
              <a:t> </a:t>
            </a:r>
            <a:r>
              <a:rPr lang="en-US" dirty="0" err="1"/>
              <a:t>o’r</a:t>
            </a:r>
            <a:r>
              <a:rPr lang="en-US" baseline="0" dirty="0"/>
              <a:t> </a:t>
            </a:r>
            <a:r>
              <a:rPr lang="en-US" baseline="0" dirty="0" err="1"/>
              <a:t>cynllun</a:t>
            </a:r>
            <a:r>
              <a:rPr lang="en-US" baseline="0" dirty="0"/>
              <a:t> </a:t>
            </a:r>
            <a:r>
              <a:rPr lang="en-US" baseline="0" dirty="0" err="1"/>
              <a:t>gwers</a:t>
            </a:r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C3637-F9C0-444F-9B68-AA0501329697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64906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Mae</a:t>
            </a:r>
            <a:r>
              <a:rPr lang="en-US" baseline="0" dirty="0"/>
              <a:t> hon </a:t>
            </a:r>
            <a:r>
              <a:rPr lang="en-US" baseline="0" dirty="0" err="1"/>
              <a:t>yn</a:t>
            </a:r>
            <a:r>
              <a:rPr lang="en-US" baseline="0" dirty="0"/>
              <a:t> </a:t>
            </a:r>
            <a:r>
              <a:rPr lang="en-US" baseline="0" dirty="0" err="1"/>
              <a:t>enghraifft</a:t>
            </a:r>
            <a:r>
              <a:rPr lang="en-US" baseline="0" dirty="0"/>
              <a:t> </a:t>
            </a:r>
            <a:r>
              <a:rPr lang="en-US" baseline="0" dirty="0" err="1"/>
              <a:t>ar</a:t>
            </a:r>
            <a:r>
              <a:rPr lang="en-US" baseline="0" dirty="0"/>
              <a:t> </a:t>
            </a:r>
            <a:r>
              <a:rPr lang="en-US" baseline="0" dirty="0" err="1"/>
              <a:t>gyfer</a:t>
            </a:r>
            <a:r>
              <a:rPr lang="en-US" baseline="0" dirty="0"/>
              <a:t> </a:t>
            </a:r>
            <a:r>
              <a:rPr lang="en-US" baseline="0" dirty="0" err="1"/>
              <a:t>Opsiwn</a:t>
            </a:r>
            <a:r>
              <a:rPr lang="en-US" baseline="0" dirty="0"/>
              <a:t> 1, </a:t>
            </a:r>
            <a:r>
              <a:rPr lang="en-US" baseline="0" dirty="0" err="1"/>
              <a:t>y</a:t>
            </a:r>
            <a:r>
              <a:rPr lang="en-US" baseline="0" dirty="0"/>
              <a:t> </a:t>
            </a:r>
            <a:r>
              <a:rPr lang="en-US" baseline="0" dirty="0" err="1"/>
              <a:t>gallech</a:t>
            </a:r>
            <a:r>
              <a:rPr lang="en-US" baseline="0" dirty="0"/>
              <a:t> </a:t>
            </a:r>
            <a:r>
              <a:rPr lang="en-US" baseline="0" dirty="0" err="1"/>
              <a:t>ei</a:t>
            </a:r>
            <a:r>
              <a:rPr lang="en-US" baseline="0" dirty="0"/>
              <a:t> </a:t>
            </a:r>
            <a:r>
              <a:rPr lang="en-US" baseline="0" dirty="0" err="1"/>
              <a:t>dangos</a:t>
            </a:r>
            <a:r>
              <a:rPr lang="en-US" baseline="0" dirty="0"/>
              <a:t> </a:t>
            </a:r>
            <a:r>
              <a:rPr lang="en-US" baseline="0" dirty="0" err="1"/>
              <a:t>i’r</a:t>
            </a:r>
            <a:r>
              <a:rPr lang="en-US" baseline="0" dirty="0"/>
              <a:t> </a:t>
            </a:r>
            <a:r>
              <a:rPr lang="en-US" baseline="0" dirty="0" err="1"/>
              <a:t>myfyrwyr</a:t>
            </a:r>
            <a:r>
              <a:rPr lang="en-US" dirty="0"/>
              <a:t>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C3637-F9C0-444F-9B68-AA0501329697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77669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Mae </a:t>
            </a:r>
            <a:r>
              <a:rPr lang="en-US" dirty="0" err="1"/>
              <a:t>etholiadau’r</a:t>
            </a:r>
            <a:r>
              <a:rPr lang="en-US" dirty="0"/>
              <a:t> </a:t>
            </a:r>
            <a:r>
              <a:rPr lang="en-US" dirty="0" err="1"/>
              <a:t>Senedd</a:t>
            </a:r>
            <a:r>
              <a:rPr lang="en-US" dirty="0"/>
              <a:t> </a:t>
            </a:r>
            <a:r>
              <a:rPr lang="en-US" dirty="0" err="1"/>
              <a:t>yn</a:t>
            </a:r>
            <a:r>
              <a:rPr lang="en-US" dirty="0"/>
              <a:t> </a:t>
            </a:r>
            <a:r>
              <a:rPr lang="en-US" dirty="0" err="1"/>
              <a:t>effeithio</a:t>
            </a:r>
            <a:r>
              <a:rPr lang="en-US" dirty="0"/>
              <a:t> </a:t>
            </a:r>
            <a:r>
              <a:rPr lang="en-US" dirty="0" err="1"/>
              <a:t>ar</a:t>
            </a:r>
            <a:r>
              <a:rPr lang="en-US" dirty="0"/>
              <a:t> yr </a:t>
            </a:r>
            <a:r>
              <a:rPr lang="en-US" dirty="0" err="1"/>
              <a:t>holl</a:t>
            </a:r>
            <a:r>
              <a:rPr lang="en-US" dirty="0"/>
              <a:t> </a:t>
            </a:r>
            <a:r>
              <a:rPr lang="en-US" dirty="0" err="1"/>
              <a:t>bethau</a:t>
            </a:r>
            <a:r>
              <a:rPr lang="en-US" dirty="0"/>
              <a:t> </a:t>
            </a:r>
            <a:r>
              <a:rPr lang="en-US" dirty="0" err="1"/>
              <a:t>hyn</a:t>
            </a:r>
            <a:r>
              <a:rPr lang="en-US" dirty="0"/>
              <a:t>: </a:t>
            </a:r>
            <a:r>
              <a:rPr lang="en-US" dirty="0" err="1"/>
              <a:t>Arholiadau</a:t>
            </a:r>
            <a:r>
              <a:rPr lang="en-US" dirty="0"/>
              <a:t>; Beth </a:t>
            </a:r>
            <a:r>
              <a:rPr lang="en-US" dirty="0" err="1"/>
              <a:t>rydych</a:t>
            </a:r>
            <a:r>
              <a:rPr lang="en-US" dirty="0"/>
              <a:t> </a:t>
            </a:r>
            <a:r>
              <a:rPr lang="en-US" dirty="0" err="1"/>
              <a:t>chi’n</a:t>
            </a:r>
            <a:r>
              <a:rPr lang="en-US" dirty="0"/>
              <a:t> </a:t>
            </a:r>
            <a:r>
              <a:rPr lang="en-US" dirty="0" err="1"/>
              <a:t>dysgu</a:t>
            </a:r>
            <a:r>
              <a:rPr lang="en-US" dirty="0"/>
              <a:t> </a:t>
            </a:r>
            <a:r>
              <a:rPr lang="en-US" dirty="0" err="1"/>
              <a:t>yn</a:t>
            </a:r>
            <a:r>
              <a:rPr lang="en-US" dirty="0"/>
              <a:t> yr </a:t>
            </a:r>
            <a:r>
              <a:rPr lang="en-US" dirty="0" err="1"/>
              <a:t>ysgol</a:t>
            </a:r>
            <a:r>
              <a:rPr lang="en-US" dirty="0"/>
              <a:t>;</a:t>
            </a:r>
            <a:r>
              <a:rPr lang="en-US" baseline="0" dirty="0"/>
              <a:t> </a:t>
            </a:r>
            <a:r>
              <a:rPr lang="en-US" baseline="0" dirty="0" err="1"/>
              <a:t>Ydych</a:t>
            </a:r>
            <a:r>
              <a:rPr lang="en-US" baseline="0" dirty="0"/>
              <a:t> </a:t>
            </a:r>
            <a:r>
              <a:rPr lang="en-US" baseline="0" dirty="0" err="1"/>
              <a:t>chi’n</a:t>
            </a:r>
            <a:r>
              <a:rPr lang="en-US" baseline="0" dirty="0"/>
              <a:t> </a:t>
            </a:r>
            <a:r>
              <a:rPr lang="en-US" baseline="0" dirty="0" err="1"/>
              <a:t>gallu</a:t>
            </a:r>
            <a:r>
              <a:rPr lang="en-US" baseline="0" dirty="0"/>
              <a:t> </a:t>
            </a:r>
            <a:r>
              <a:rPr lang="en-US" baseline="0" dirty="0" err="1"/>
              <a:t>cael</a:t>
            </a:r>
            <a:r>
              <a:rPr lang="en-US" baseline="0" dirty="0"/>
              <a:t> </a:t>
            </a:r>
            <a:r>
              <a:rPr lang="en-US" baseline="0" dirty="0" err="1"/>
              <a:t>bws</a:t>
            </a:r>
            <a:r>
              <a:rPr lang="en-US" baseline="0" dirty="0"/>
              <a:t> </a:t>
            </a:r>
            <a:r>
              <a:rPr lang="en-US" baseline="0" dirty="0" err="1"/>
              <a:t>ysgol</a:t>
            </a:r>
            <a:r>
              <a:rPr lang="en-US" baseline="0" dirty="0"/>
              <a:t> am </a:t>
            </a:r>
            <a:r>
              <a:rPr lang="en-US" baseline="0" dirty="0" err="1"/>
              <a:t>ddim</a:t>
            </a:r>
            <a:r>
              <a:rPr lang="en-US" baseline="0" dirty="0"/>
              <a:t>; Pa </a:t>
            </a:r>
            <a:r>
              <a:rPr lang="en-US" baseline="0" dirty="0" err="1"/>
              <a:t>mor</a:t>
            </a:r>
            <a:r>
              <a:rPr lang="en-US" baseline="0" dirty="0"/>
              <a:t> </a:t>
            </a:r>
            <a:r>
              <a:rPr lang="en-US" baseline="0" dirty="0" err="1"/>
              <a:t>dda</a:t>
            </a:r>
            <a:r>
              <a:rPr lang="en-US" baseline="0" dirty="0"/>
              <a:t> </a:t>
            </a:r>
            <a:r>
              <a:rPr lang="en-US" baseline="0" dirty="0" err="1"/>
              <a:t>yw</a:t>
            </a:r>
            <a:r>
              <a:rPr lang="en-US" baseline="0" dirty="0"/>
              <a:t> </a:t>
            </a:r>
            <a:r>
              <a:rPr lang="en-US" baseline="0" dirty="0" err="1"/>
              <a:t>llwybrau</a:t>
            </a:r>
            <a:r>
              <a:rPr lang="en-US" baseline="0" dirty="0"/>
              <a:t> </a:t>
            </a:r>
            <a:r>
              <a:rPr lang="en-US" baseline="0" dirty="0" err="1"/>
              <a:t>cerdded</a:t>
            </a:r>
            <a:r>
              <a:rPr lang="en-US" baseline="0" dirty="0"/>
              <a:t> </a:t>
            </a:r>
            <a:r>
              <a:rPr lang="en-US" baseline="0" dirty="0" err="1"/>
              <a:t>yn</a:t>
            </a:r>
            <a:r>
              <a:rPr lang="en-US" baseline="0" dirty="0"/>
              <a:t> </a:t>
            </a:r>
            <a:r>
              <a:rPr lang="en-US" baseline="0" dirty="0" err="1"/>
              <a:t>eich</a:t>
            </a:r>
            <a:r>
              <a:rPr lang="en-US" baseline="0" dirty="0"/>
              <a:t> </a:t>
            </a:r>
            <a:r>
              <a:rPr lang="en-US" baseline="0" dirty="0" err="1"/>
              <a:t>cymuned</a:t>
            </a:r>
            <a:r>
              <a:rPr lang="en-US" baseline="0" dirty="0"/>
              <a:t> chi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C3637-F9C0-444F-9B68-AA0501329697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6358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Mae </a:t>
            </a:r>
            <a:r>
              <a:rPr lang="en-US" dirty="0" err="1"/>
              <a:t>etholiadau’r</a:t>
            </a:r>
            <a:r>
              <a:rPr lang="en-US" dirty="0"/>
              <a:t> </a:t>
            </a:r>
            <a:r>
              <a:rPr lang="en-US" dirty="0" err="1"/>
              <a:t>Senedd</a:t>
            </a:r>
            <a:r>
              <a:rPr lang="en-US" dirty="0"/>
              <a:t> </a:t>
            </a:r>
            <a:r>
              <a:rPr lang="en-US" dirty="0" err="1"/>
              <a:t>yn</a:t>
            </a:r>
            <a:r>
              <a:rPr lang="en-US" dirty="0"/>
              <a:t> </a:t>
            </a:r>
            <a:r>
              <a:rPr lang="en-US" dirty="0" err="1"/>
              <a:t>effeithio</a:t>
            </a:r>
            <a:r>
              <a:rPr lang="en-US" dirty="0"/>
              <a:t> </a:t>
            </a:r>
            <a:r>
              <a:rPr lang="en-US" dirty="0" err="1"/>
              <a:t>ar</a:t>
            </a:r>
            <a:r>
              <a:rPr lang="en-US" dirty="0"/>
              <a:t> yr </a:t>
            </a:r>
            <a:r>
              <a:rPr lang="en-US" dirty="0" err="1"/>
              <a:t>holl</a:t>
            </a:r>
            <a:r>
              <a:rPr lang="en-US" dirty="0"/>
              <a:t> </a:t>
            </a:r>
            <a:r>
              <a:rPr lang="en-US" dirty="0" err="1"/>
              <a:t>bethau</a:t>
            </a:r>
            <a:r>
              <a:rPr lang="en-US" dirty="0"/>
              <a:t> </a:t>
            </a:r>
            <a:r>
              <a:rPr lang="en-US" dirty="0" err="1"/>
              <a:t>yma</a:t>
            </a:r>
            <a:r>
              <a:rPr lang="en-US" dirty="0"/>
              <a:t>: Faint</a:t>
            </a:r>
            <a:r>
              <a:rPr lang="en-US" baseline="0" dirty="0"/>
              <a:t> </a:t>
            </a:r>
            <a:r>
              <a:rPr lang="en-US" baseline="0" dirty="0" err="1"/>
              <a:t>o</a:t>
            </a:r>
            <a:r>
              <a:rPr lang="en-US" baseline="0" dirty="0"/>
              <a:t> </a:t>
            </a:r>
            <a:r>
              <a:rPr lang="en-US" baseline="0" dirty="0" err="1"/>
              <a:t>arian</a:t>
            </a:r>
            <a:r>
              <a:rPr lang="en-US" baseline="0" dirty="0"/>
              <a:t> </a:t>
            </a:r>
            <a:r>
              <a:rPr lang="en-US" baseline="0" dirty="0" err="1"/>
              <a:t>mae</a:t>
            </a:r>
            <a:r>
              <a:rPr lang="en-US" baseline="0" dirty="0"/>
              <a:t> </a:t>
            </a:r>
            <a:r>
              <a:rPr lang="en-US" baseline="0" dirty="0" err="1"/>
              <a:t>eich</a:t>
            </a:r>
            <a:r>
              <a:rPr lang="en-US" baseline="0" dirty="0"/>
              <a:t> </a:t>
            </a:r>
            <a:r>
              <a:rPr lang="en-US" baseline="0" dirty="0" err="1"/>
              <a:t>cyngor</a:t>
            </a:r>
            <a:r>
              <a:rPr lang="en-US" baseline="0" dirty="0"/>
              <a:t> </a:t>
            </a:r>
            <a:r>
              <a:rPr lang="en-US" baseline="0" dirty="0" err="1"/>
              <a:t>yn</a:t>
            </a:r>
            <a:r>
              <a:rPr lang="en-US" baseline="0" dirty="0"/>
              <a:t> </a:t>
            </a:r>
            <a:r>
              <a:rPr lang="en-US" baseline="0" dirty="0" err="1"/>
              <a:t>cael</a:t>
            </a:r>
            <a:r>
              <a:rPr lang="en-US" baseline="0" dirty="0"/>
              <a:t> </a:t>
            </a:r>
            <a:r>
              <a:rPr lang="en-US" baseline="0" dirty="0" err="1"/>
              <a:t>ar</a:t>
            </a:r>
            <a:r>
              <a:rPr lang="en-US" baseline="0" dirty="0"/>
              <a:t> </a:t>
            </a:r>
            <a:r>
              <a:rPr lang="en-US" baseline="0" dirty="0" err="1"/>
              <a:t>gyfer</a:t>
            </a:r>
            <a:r>
              <a:rPr lang="en-US" baseline="0" dirty="0"/>
              <a:t> </a:t>
            </a:r>
            <a:r>
              <a:rPr lang="en-US" baseline="0" dirty="0" err="1"/>
              <a:t>clybiau</a:t>
            </a:r>
            <a:r>
              <a:rPr lang="en-US" baseline="0" dirty="0"/>
              <a:t> </a:t>
            </a:r>
            <a:r>
              <a:rPr lang="en-US" baseline="0" dirty="0" err="1"/>
              <a:t>ieuenctid</a:t>
            </a:r>
            <a:r>
              <a:rPr lang="en-US" baseline="0" dirty="0"/>
              <a:t>; </a:t>
            </a:r>
            <a:r>
              <a:rPr lang="en-US" baseline="0" dirty="0" err="1"/>
              <a:t>Sut</a:t>
            </a:r>
            <a:r>
              <a:rPr lang="en-US" baseline="0" dirty="0"/>
              <a:t> </a:t>
            </a:r>
            <a:r>
              <a:rPr lang="en-US" baseline="0" dirty="0" err="1"/>
              <a:t>mae</a:t>
            </a:r>
            <a:r>
              <a:rPr lang="en-US" baseline="0" dirty="0"/>
              <a:t> </a:t>
            </a:r>
            <a:r>
              <a:rPr lang="en-US" baseline="0" dirty="0" err="1"/>
              <a:t>ysbytai’n</a:t>
            </a:r>
            <a:r>
              <a:rPr lang="en-US" baseline="0" dirty="0"/>
              <a:t> </a:t>
            </a:r>
            <a:r>
              <a:rPr lang="en-US" baseline="0" dirty="0" err="1"/>
              <a:t>cael</a:t>
            </a:r>
            <a:r>
              <a:rPr lang="en-US" baseline="0" dirty="0"/>
              <a:t> </a:t>
            </a:r>
            <a:r>
              <a:rPr lang="en-US" baseline="0" dirty="0" err="1"/>
              <a:t>eu</a:t>
            </a:r>
            <a:r>
              <a:rPr lang="en-US" baseline="0" dirty="0"/>
              <a:t> </a:t>
            </a:r>
            <a:r>
              <a:rPr lang="en-US" baseline="0" dirty="0" err="1"/>
              <a:t>rhedeg</a:t>
            </a:r>
            <a:r>
              <a:rPr lang="en-US" baseline="0" dirty="0"/>
              <a:t>; </a:t>
            </a:r>
            <a:r>
              <a:rPr lang="en-US" baseline="0" dirty="0" err="1"/>
              <a:t>Cefnogaeth</a:t>
            </a:r>
            <a:r>
              <a:rPr lang="en-US" baseline="0" dirty="0"/>
              <a:t> </a:t>
            </a:r>
            <a:r>
              <a:rPr lang="en-US" baseline="0" dirty="0" err="1"/>
              <a:t>i</a:t>
            </a:r>
            <a:r>
              <a:rPr lang="en-US" dirty="0"/>
              <a:t> </a:t>
            </a:r>
            <a:r>
              <a:rPr lang="en-US" dirty="0" err="1"/>
              <a:t>iechyd</a:t>
            </a:r>
            <a:r>
              <a:rPr lang="en-US" dirty="0"/>
              <a:t> </a:t>
            </a:r>
            <a:r>
              <a:rPr lang="en-US" dirty="0" err="1"/>
              <a:t>meddwl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C3637-F9C0-444F-9B68-AA0501329697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9540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Mae </a:t>
            </a:r>
            <a:r>
              <a:rPr lang="en-US" dirty="0" err="1"/>
              <a:t>etholiadau’r</a:t>
            </a:r>
            <a:r>
              <a:rPr lang="en-US" dirty="0"/>
              <a:t> </a:t>
            </a:r>
            <a:r>
              <a:rPr lang="en-US" dirty="0" err="1"/>
              <a:t>Senedd</a:t>
            </a:r>
            <a:r>
              <a:rPr lang="en-US" dirty="0"/>
              <a:t> </a:t>
            </a:r>
            <a:r>
              <a:rPr lang="en-US" dirty="0" err="1"/>
              <a:t>yn</a:t>
            </a:r>
            <a:r>
              <a:rPr lang="en-US" dirty="0"/>
              <a:t> </a:t>
            </a:r>
            <a:r>
              <a:rPr lang="en-US" dirty="0" err="1"/>
              <a:t>effeithio</a:t>
            </a:r>
            <a:r>
              <a:rPr lang="en-US" dirty="0"/>
              <a:t> </a:t>
            </a:r>
            <a:r>
              <a:rPr lang="en-US" dirty="0" err="1"/>
              <a:t>ar</a:t>
            </a:r>
            <a:r>
              <a:rPr lang="en-US" dirty="0"/>
              <a:t> yr </a:t>
            </a:r>
            <a:r>
              <a:rPr lang="en-US" dirty="0" err="1"/>
              <a:t>holl</a:t>
            </a:r>
            <a:r>
              <a:rPr lang="en-US" dirty="0"/>
              <a:t> </a:t>
            </a:r>
            <a:r>
              <a:rPr lang="en-US" dirty="0" err="1"/>
              <a:t>bethau</a:t>
            </a:r>
            <a:r>
              <a:rPr lang="en-US" dirty="0"/>
              <a:t> </a:t>
            </a:r>
            <a:r>
              <a:rPr lang="en-US" dirty="0" err="1"/>
              <a:t>hyn</a:t>
            </a:r>
            <a:r>
              <a:rPr lang="en-US" dirty="0"/>
              <a:t>: faint</a:t>
            </a:r>
            <a:r>
              <a:rPr lang="en-US" baseline="0" dirty="0"/>
              <a:t> </a:t>
            </a:r>
            <a:r>
              <a:rPr lang="en-US" baseline="0" dirty="0" err="1"/>
              <a:t>o</a:t>
            </a:r>
            <a:r>
              <a:rPr lang="en-US" baseline="0" dirty="0"/>
              <a:t> </a:t>
            </a:r>
            <a:r>
              <a:rPr lang="en-US" baseline="0" dirty="0" err="1"/>
              <a:t>wastraff</a:t>
            </a:r>
            <a:r>
              <a:rPr lang="en-US" baseline="0" dirty="0"/>
              <a:t> </a:t>
            </a:r>
            <a:r>
              <a:rPr lang="en-US" baseline="0" dirty="0" err="1"/>
              <a:t>sy’n</a:t>
            </a:r>
            <a:r>
              <a:rPr lang="en-US" baseline="0" dirty="0"/>
              <a:t> </a:t>
            </a:r>
            <a:r>
              <a:rPr lang="en-US" baseline="0" dirty="0" err="1"/>
              <a:t>cael</a:t>
            </a:r>
            <a:r>
              <a:rPr lang="en-US" baseline="0" dirty="0"/>
              <a:t> </a:t>
            </a:r>
            <a:r>
              <a:rPr lang="en-US" baseline="0" dirty="0" err="1"/>
              <a:t>ei</a:t>
            </a:r>
            <a:r>
              <a:rPr lang="en-US" baseline="0" dirty="0"/>
              <a:t> </a:t>
            </a:r>
            <a:r>
              <a:rPr lang="en-US" baseline="0" dirty="0" err="1"/>
              <a:t>ailgylchu</a:t>
            </a:r>
            <a:r>
              <a:rPr lang="en-US" baseline="0" dirty="0"/>
              <a:t>, </a:t>
            </a:r>
            <a:r>
              <a:rPr lang="en-US" baseline="0" dirty="0" err="1"/>
              <a:t>a’r</a:t>
            </a:r>
            <a:r>
              <a:rPr lang="en-US" baseline="0" dirty="0"/>
              <a:t> </a:t>
            </a:r>
            <a:r>
              <a:rPr lang="en-US" baseline="0" dirty="0" err="1"/>
              <a:t>amgylchedd</a:t>
            </a:r>
            <a:r>
              <a:rPr lang="en-US" baseline="0" dirty="0"/>
              <a:t>; </a:t>
            </a:r>
            <a:r>
              <a:rPr lang="en-US" baseline="0" dirty="0" err="1"/>
              <a:t>cefnogaeth</a:t>
            </a:r>
            <a:r>
              <a:rPr lang="en-US" baseline="0" dirty="0"/>
              <a:t> </a:t>
            </a:r>
            <a:r>
              <a:rPr lang="en-US" baseline="0" dirty="0" err="1"/>
              <a:t>ychwanegol</a:t>
            </a:r>
            <a:r>
              <a:rPr lang="en-US" baseline="0" dirty="0"/>
              <a:t> </a:t>
            </a:r>
            <a:r>
              <a:rPr lang="en-US" baseline="0" dirty="0" err="1"/>
              <a:t>i</a:t>
            </a:r>
            <a:r>
              <a:rPr lang="en-US" baseline="0" dirty="0"/>
              <a:t> </a:t>
            </a:r>
            <a:r>
              <a:rPr lang="en-US" baseline="0" dirty="0" err="1"/>
              <a:t>bobl</a:t>
            </a:r>
            <a:r>
              <a:rPr lang="en-US" baseline="0" dirty="0"/>
              <a:t> </a:t>
            </a:r>
            <a:r>
              <a:rPr lang="en-US" baseline="0" dirty="0" err="1"/>
              <a:t>ifanc</a:t>
            </a:r>
            <a:r>
              <a:rPr lang="en-US" baseline="0" dirty="0"/>
              <a:t> a </a:t>
            </a:r>
            <a:r>
              <a:rPr lang="en-US" baseline="0" dirty="0" err="1"/>
              <a:t>theuluoedd</a:t>
            </a:r>
            <a:r>
              <a:rPr lang="en-US" baseline="0" dirty="0"/>
              <a:t> (</a:t>
            </a:r>
            <a:r>
              <a:rPr lang="en-US" baseline="0" dirty="0" err="1"/>
              <a:t>nid</a:t>
            </a:r>
            <a:r>
              <a:rPr lang="en-US" baseline="0" dirty="0"/>
              <a:t> </a:t>
            </a:r>
            <a:r>
              <a:rPr lang="en-US" baseline="0" dirty="0" err="1"/>
              <a:t>Credyd</a:t>
            </a:r>
            <a:r>
              <a:rPr lang="en-US" baseline="0" dirty="0"/>
              <a:t> </a:t>
            </a:r>
            <a:r>
              <a:rPr lang="en-US" baseline="0" dirty="0" err="1"/>
              <a:t>Cynhwysol</a:t>
            </a:r>
            <a:r>
              <a:rPr lang="en-US" baseline="0" dirty="0"/>
              <a:t>), </a:t>
            </a:r>
            <a:r>
              <a:rPr lang="en-US" baseline="0" dirty="0" err="1"/>
              <a:t>gan</a:t>
            </a:r>
            <a:r>
              <a:rPr lang="en-US" baseline="0" dirty="0"/>
              <a:t> </a:t>
            </a:r>
            <a:r>
              <a:rPr lang="en-US" baseline="0" dirty="0" err="1"/>
              <a:t>gynnwys</a:t>
            </a:r>
            <a:r>
              <a:rPr lang="en-US" baseline="0" dirty="0"/>
              <a:t>: help </a:t>
            </a:r>
            <a:r>
              <a:rPr lang="en-US" baseline="0" dirty="0" err="1"/>
              <a:t>i</a:t>
            </a:r>
            <a:r>
              <a:rPr lang="en-US" dirty="0"/>
              <a:t> </a:t>
            </a:r>
            <a:r>
              <a:rPr lang="en-US" dirty="0" err="1"/>
              <a:t>brynu</a:t>
            </a:r>
            <a:r>
              <a:rPr lang="en-US" dirty="0"/>
              <a:t> </a:t>
            </a:r>
            <a:r>
              <a:rPr lang="en-US" dirty="0" err="1"/>
              <a:t>gwisg</a:t>
            </a:r>
            <a:r>
              <a:rPr lang="en-US" dirty="0"/>
              <a:t> </a:t>
            </a:r>
            <a:r>
              <a:rPr lang="en-US" dirty="0" err="1"/>
              <a:t>ysgol</a:t>
            </a:r>
            <a:r>
              <a:rPr lang="en-US" dirty="0"/>
              <a:t> ac</a:t>
            </a:r>
            <a:r>
              <a:rPr lang="en-US" baseline="0" dirty="0"/>
              <a:t> offer, help </a:t>
            </a:r>
            <a:r>
              <a:rPr lang="en-US" baseline="0" dirty="0" err="1"/>
              <a:t>ychwanegol</a:t>
            </a:r>
            <a:r>
              <a:rPr lang="en-US" baseline="0" dirty="0"/>
              <a:t> </a:t>
            </a:r>
            <a:r>
              <a:rPr lang="en-US" baseline="0" dirty="0" err="1"/>
              <a:t>i</a:t>
            </a:r>
            <a:r>
              <a:rPr lang="en-US" dirty="0"/>
              <a:t> </a:t>
            </a:r>
            <a:r>
              <a:rPr lang="en-US" dirty="0" err="1"/>
              <a:t>blant</a:t>
            </a:r>
            <a:r>
              <a:rPr lang="en-US" dirty="0"/>
              <a:t> </a:t>
            </a:r>
            <a:r>
              <a:rPr lang="en-US" dirty="0" err="1"/>
              <a:t>sydd</a:t>
            </a:r>
            <a:r>
              <a:rPr lang="en-US" dirty="0"/>
              <a:t> </a:t>
            </a:r>
            <a:r>
              <a:rPr lang="en-US" dirty="0" err="1"/>
              <a:t>wedi</a:t>
            </a:r>
            <a:r>
              <a:rPr lang="en-US" dirty="0"/>
              <a:t> </a:t>
            </a:r>
            <a:r>
              <a:rPr lang="en-US" dirty="0" err="1"/>
              <a:t>bod</a:t>
            </a:r>
            <a:r>
              <a:rPr lang="en-US" dirty="0"/>
              <a:t> </a:t>
            </a:r>
            <a:r>
              <a:rPr lang="en-US" dirty="0" err="1"/>
              <a:t>mewn</a:t>
            </a:r>
            <a:r>
              <a:rPr lang="en-US" dirty="0"/>
              <a:t> </a:t>
            </a:r>
            <a:r>
              <a:rPr lang="en-US" dirty="0" err="1"/>
              <a:t>gofal</a:t>
            </a:r>
            <a:r>
              <a:rPr lang="en-US" dirty="0"/>
              <a:t>, </a:t>
            </a:r>
            <a:r>
              <a:rPr lang="en-US" dirty="0" err="1"/>
              <a:t>grantiau</a:t>
            </a:r>
            <a:r>
              <a:rPr lang="en-US" dirty="0"/>
              <a:t> </a:t>
            </a:r>
            <a:r>
              <a:rPr lang="en-US" dirty="0" err="1"/>
              <a:t>ar</a:t>
            </a:r>
            <a:r>
              <a:rPr lang="en-US" dirty="0"/>
              <a:t> </a:t>
            </a:r>
            <a:r>
              <a:rPr lang="en-US" dirty="0" err="1"/>
              <a:t>gyfer</a:t>
            </a:r>
            <a:r>
              <a:rPr lang="en-US" dirty="0"/>
              <a:t> </a:t>
            </a:r>
            <a:r>
              <a:rPr lang="en-US" dirty="0" err="1"/>
              <a:t>myfyrwyr</a:t>
            </a:r>
            <a:r>
              <a:rPr lang="en-US" dirty="0"/>
              <a:t> </a:t>
            </a:r>
            <a:r>
              <a:rPr lang="en-US" dirty="0" err="1"/>
              <a:t>Prifysgol</a:t>
            </a:r>
            <a:r>
              <a:rPr lang="en-US" dirty="0"/>
              <a:t>; </a:t>
            </a:r>
            <a:r>
              <a:rPr lang="en-US" dirty="0" err="1"/>
              <a:t>sut</a:t>
            </a:r>
            <a:r>
              <a:rPr lang="en-US" dirty="0"/>
              <a:t> </a:t>
            </a:r>
            <a:r>
              <a:rPr lang="en-US" dirty="0" err="1"/>
              <a:t>mae</a:t>
            </a:r>
            <a:r>
              <a:rPr lang="en-US" dirty="0"/>
              <a:t> </a:t>
            </a:r>
            <a:r>
              <a:rPr lang="en-US" dirty="0" err="1"/>
              <a:t>taclo</a:t>
            </a:r>
            <a:r>
              <a:rPr lang="en-US" dirty="0"/>
              <a:t> </a:t>
            </a:r>
            <a:r>
              <a:rPr lang="en-US" dirty="0" err="1"/>
              <a:t>digartrefedd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C3637-F9C0-444F-9B68-AA0501329697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57720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 err="1">
                <a:solidFill>
                  <a:schemeClr val="dk1"/>
                </a:solidFill>
              </a:rPr>
              <a:t>Dywedwch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wrth</a:t>
            </a:r>
            <a:r>
              <a:rPr lang="en-US" dirty="0">
                <a:solidFill>
                  <a:schemeClr val="dk1"/>
                </a:solidFill>
              </a:rPr>
              <a:t> y </a:t>
            </a:r>
            <a:r>
              <a:rPr lang="en-US" dirty="0" err="1">
                <a:solidFill>
                  <a:schemeClr val="dk1"/>
                </a:solidFill>
              </a:rPr>
              <a:t>myfyrwyr</a:t>
            </a:r>
            <a:r>
              <a:rPr lang="en-US" baseline="0" dirty="0">
                <a:solidFill>
                  <a:schemeClr val="dk1"/>
                </a:solidFill>
              </a:rPr>
              <a:t> y </a:t>
            </a:r>
            <a:r>
              <a:rPr lang="en-US" baseline="0" dirty="0" err="1">
                <a:solidFill>
                  <a:schemeClr val="dk1"/>
                </a:solidFill>
              </a:rPr>
              <a:t>byddwch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chi’n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chwarae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gêm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o’r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enw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dirty="0">
                <a:solidFill>
                  <a:schemeClr val="dk1"/>
                </a:solidFill>
              </a:rPr>
              <a:t>‘</a:t>
            </a:r>
            <a:r>
              <a:rPr lang="en-US" dirty="0" err="1">
                <a:solidFill>
                  <a:schemeClr val="dk1"/>
                </a:solidFill>
              </a:rPr>
              <a:t>Senedd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Cymru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neu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Senedd</a:t>
            </a:r>
            <a:r>
              <a:rPr lang="en-US" dirty="0">
                <a:solidFill>
                  <a:schemeClr val="dk1"/>
                </a:solidFill>
              </a:rPr>
              <a:t> San </a:t>
            </a:r>
            <a:r>
              <a:rPr lang="en-US" dirty="0" err="1">
                <a:solidFill>
                  <a:schemeClr val="dk1"/>
                </a:solidFill>
              </a:rPr>
              <a:t>Steffan</a:t>
            </a:r>
            <a:r>
              <a:rPr lang="en-US" dirty="0">
                <a:solidFill>
                  <a:schemeClr val="dk1"/>
                </a:solidFill>
              </a:rPr>
              <a:t>’. </a:t>
            </a:r>
            <a:r>
              <a:rPr lang="en-US" dirty="0" err="1">
                <a:solidFill>
                  <a:schemeClr val="dk1"/>
                </a:solidFill>
              </a:rPr>
              <a:t>Bydd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gennych</a:t>
            </a:r>
            <a:r>
              <a:rPr lang="en-US" dirty="0">
                <a:solidFill>
                  <a:schemeClr val="dk1"/>
                </a:solidFill>
              </a:rPr>
              <a:t> chi 12 o </a:t>
            </a:r>
            <a:r>
              <a:rPr lang="en-US" dirty="0" err="1">
                <a:solidFill>
                  <a:schemeClr val="dk1"/>
                </a:solidFill>
              </a:rPr>
              <a:t>ffeithiau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ar</a:t>
            </a:r>
            <a:r>
              <a:rPr lang="en-US" dirty="0">
                <a:solidFill>
                  <a:schemeClr val="dk1"/>
                </a:solidFill>
              </a:rPr>
              <a:t> y </a:t>
            </a:r>
            <a:r>
              <a:rPr lang="en-US" dirty="0" err="1">
                <a:solidFill>
                  <a:schemeClr val="dk1"/>
                </a:solidFill>
              </a:rPr>
              <a:t>sleidiau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nesaf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sy’n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cyfeirio</a:t>
            </a:r>
            <a:r>
              <a:rPr lang="en-US" dirty="0">
                <a:solidFill>
                  <a:schemeClr val="dk1"/>
                </a:solidFill>
              </a:rPr>
              <a:t> at y </a:t>
            </a:r>
            <a:r>
              <a:rPr lang="en-US" dirty="0" err="1">
                <a:solidFill>
                  <a:schemeClr val="dk1"/>
                </a:solidFill>
              </a:rPr>
              <a:t>naill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neu’r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llall</a:t>
            </a:r>
            <a:r>
              <a:rPr lang="en-US" dirty="0">
                <a:solidFill>
                  <a:schemeClr val="dk1"/>
                </a:solidFill>
              </a:rPr>
              <a:t> – </a:t>
            </a:r>
            <a:r>
              <a:rPr lang="en-US" dirty="0" err="1">
                <a:solidFill>
                  <a:schemeClr val="dk1"/>
                </a:solidFill>
              </a:rPr>
              <a:t>bydd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angen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iddyn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nhw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ddweud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ydyn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nhw’n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meddwl</a:t>
            </a:r>
            <a:r>
              <a:rPr lang="en-US" baseline="0" dirty="0">
                <a:solidFill>
                  <a:schemeClr val="dk1"/>
                </a:solidFill>
              </a:rPr>
              <a:t> bod y </a:t>
            </a:r>
            <a:r>
              <a:rPr lang="en-US" baseline="0" dirty="0" err="1">
                <a:solidFill>
                  <a:schemeClr val="dk1"/>
                </a:solidFill>
              </a:rPr>
              <a:t>ffeithiau</a:t>
            </a:r>
            <a:r>
              <a:rPr lang="en-US" baseline="0" dirty="0">
                <a:solidFill>
                  <a:schemeClr val="dk1"/>
                </a:solidFill>
              </a:rPr>
              <a:t> am </a:t>
            </a:r>
            <a:r>
              <a:rPr lang="en-US" baseline="0" dirty="0" err="1">
                <a:solidFill>
                  <a:schemeClr val="dk1"/>
                </a:solidFill>
              </a:rPr>
              <a:t>Senedd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Cymru</a:t>
            </a:r>
            <a:r>
              <a:rPr lang="en-US" baseline="0" dirty="0">
                <a:solidFill>
                  <a:schemeClr val="dk1"/>
                </a:solidFill>
              </a:rPr>
              <a:t> (</a:t>
            </a:r>
            <a:r>
              <a:rPr lang="en-US" baseline="0" dirty="0" err="1">
                <a:solidFill>
                  <a:schemeClr val="dk1"/>
                </a:solidFill>
              </a:rPr>
              <a:t>ar</a:t>
            </a:r>
            <a:r>
              <a:rPr lang="en-US" baseline="0" dirty="0">
                <a:solidFill>
                  <a:schemeClr val="dk1"/>
                </a:solidFill>
              </a:rPr>
              <a:t> y </a:t>
            </a:r>
            <a:r>
              <a:rPr lang="en-US" baseline="0" dirty="0" err="1">
                <a:solidFill>
                  <a:schemeClr val="dk1"/>
                </a:solidFill>
              </a:rPr>
              <a:t>chwith</a:t>
            </a:r>
            <a:r>
              <a:rPr lang="en-US" baseline="0" dirty="0">
                <a:solidFill>
                  <a:schemeClr val="dk1"/>
                </a:solidFill>
              </a:rPr>
              <a:t>) </a:t>
            </a:r>
            <a:r>
              <a:rPr lang="en-US" baseline="0" dirty="0" err="1">
                <a:solidFill>
                  <a:schemeClr val="dk1"/>
                </a:solidFill>
              </a:rPr>
              <a:t>neu</a:t>
            </a:r>
            <a:r>
              <a:rPr lang="en-US" baseline="0" dirty="0">
                <a:solidFill>
                  <a:schemeClr val="dk1"/>
                </a:solidFill>
              </a:rPr>
              <a:t> </a:t>
            </a:r>
            <a:r>
              <a:rPr lang="en-US" baseline="0" dirty="0" err="1">
                <a:solidFill>
                  <a:schemeClr val="dk1"/>
                </a:solidFill>
              </a:rPr>
              <a:t>Senedd</a:t>
            </a:r>
            <a:r>
              <a:rPr lang="en-US" baseline="0" dirty="0">
                <a:solidFill>
                  <a:schemeClr val="dk1"/>
                </a:solidFill>
              </a:rPr>
              <a:t> San </a:t>
            </a:r>
            <a:r>
              <a:rPr lang="en-US" baseline="0" dirty="0" err="1">
                <a:solidFill>
                  <a:schemeClr val="dk1"/>
                </a:solidFill>
              </a:rPr>
              <a:t>Steffan</a:t>
            </a:r>
            <a:r>
              <a:rPr lang="en-US" baseline="0" dirty="0">
                <a:solidFill>
                  <a:schemeClr val="dk1"/>
                </a:solidFill>
              </a:rPr>
              <a:t> (</a:t>
            </a:r>
            <a:r>
              <a:rPr lang="en-US" baseline="0" dirty="0" err="1">
                <a:solidFill>
                  <a:schemeClr val="dk1"/>
                </a:solidFill>
              </a:rPr>
              <a:t>ar</a:t>
            </a:r>
            <a:r>
              <a:rPr lang="en-US" baseline="0" dirty="0">
                <a:solidFill>
                  <a:schemeClr val="dk1"/>
                </a:solidFill>
              </a:rPr>
              <a:t> y </a:t>
            </a:r>
            <a:r>
              <a:rPr lang="en-US" baseline="0" dirty="0" err="1">
                <a:solidFill>
                  <a:schemeClr val="dk1"/>
                </a:solidFill>
              </a:rPr>
              <a:t>dde</a:t>
            </a:r>
            <a:r>
              <a:rPr lang="en-US" dirty="0">
                <a:solidFill>
                  <a:schemeClr val="dk1"/>
                </a:solidFill>
              </a:rPr>
              <a:t>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C3637-F9C0-444F-9B68-AA0501329697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03746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Cwestiwn</a:t>
            </a:r>
            <a:r>
              <a:rPr lang="en-US" sz="12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1: </a:t>
            </a:r>
            <a:r>
              <a:rPr lang="en-US" sz="12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Adeilad</a:t>
            </a:r>
            <a:r>
              <a:rPr lang="en-US" sz="12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pa </a:t>
            </a:r>
            <a:r>
              <a:rPr lang="en-US" sz="12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senedd</a:t>
            </a:r>
            <a:r>
              <a:rPr lang="en-US" sz="12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sy’n</a:t>
            </a:r>
            <a:r>
              <a:rPr lang="en-US" sz="12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casglu</a:t>
            </a:r>
            <a:r>
              <a:rPr lang="en-US" sz="12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dŵr</a:t>
            </a:r>
            <a:r>
              <a:rPr lang="en-US" sz="12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glaw</a:t>
            </a:r>
            <a:r>
              <a:rPr lang="en-US" sz="12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i</a:t>
            </a:r>
            <a:r>
              <a:rPr lang="en-US" sz="1200" baseline="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baseline="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fflysho’r</a:t>
            </a:r>
            <a:r>
              <a:rPr lang="en-US" sz="1200" baseline="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baseline="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toiledau</a:t>
            </a:r>
            <a:r>
              <a:rPr lang="en-US" sz="1200" baseline="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ac </a:t>
            </a:r>
            <a:r>
              <a:rPr lang="en-US" sz="1200" baseline="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yn</a:t>
            </a:r>
            <a:r>
              <a:rPr lang="en-US" sz="1200" baseline="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baseline="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llosgi</a:t>
            </a:r>
            <a:r>
              <a:rPr lang="en-US" sz="1200" baseline="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baseline="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deunydd</a:t>
            </a:r>
            <a:r>
              <a:rPr lang="en-US" sz="1200" baseline="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baseline="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wedi’i</a:t>
            </a:r>
            <a:r>
              <a:rPr lang="en-US" sz="1200" baseline="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baseline="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ailgylchu</a:t>
            </a:r>
            <a:r>
              <a:rPr lang="en-US" sz="1200" baseline="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baseline="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i’w</a:t>
            </a:r>
            <a:r>
              <a:rPr lang="en-US" sz="1200" baseline="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baseline="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wresogi</a:t>
            </a:r>
            <a:r>
              <a:rPr lang="en-US" sz="12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?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Ateb</a:t>
            </a:r>
            <a:r>
              <a:rPr lang="en-US" dirty="0"/>
              <a:t>: </a:t>
            </a:r>
            <a:r>
              <a:rPr lang="en-US" dirty="0" err="1"/>
              <a:t>Senedd</a:t>
            </a:r>
            <a:r>
              <a:rPr lang="en-US" dirty="0"/>
              <a:t> </a:t>
            </a:r>
            <a:r>
              <a:rPr lang="en-US" dirty="0" err="1"/>
              <a:t>Cymru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Cwestiwn</a:t>
            </a:r>
            <a:r>
              <a:rPr lang="en-US" dirty="0"/>
              <a:t> 2: </a:t>
            </a:r>
            <a:r>
              <a:rPr lang="en-US" dirty="0" err="1"/>
              <a:t>Aelodau</a:t>
            </a:r>
            <a:r>
              <a:rPr lang="en-US" dirty="0"/>
              <a:t> pa </a:t>
            </a:r>
            <a:r>
              <a:rPr lang="en-US" dirty="0" err="1"/>
              <a:t>senedd</a:t>
            </a:r>
            <a:r>
              <a:rPr lang="en-US" baseline="0" dirty="0"/>
              <a:t> </a:t>
            </a:r>
            <a:r>
              <a:rPr lang="en-US" baseline="0" dirty="0" err="1"/>
              <a:t>sy’n</a:t>
            </a:r>
            <a:r>
              <a:rPr lang="en-US" baseline="0" dirty="0"/>
              <a:t> </a:t>
            </a:r>
            <a:r>
              <a:rPr lang="en-US" baseline="0" dirty="0" err="1"/>
              <a:t>penderfynu</a:t>
            </a:r>
            <a:r>
              <a:rPr lang="en-US" baseline="0" dirty="0"/>
              <a:t> </a:t>
            </a:r>
            <a:r>
              <a:rPr lang="en-US" baseline="0" dirty="0" err="1"/>
              <a:t>pwy</a:t>
            </a:r>
            <a:r>
              <a:rPr lang="en-US" baseline="0" dirty="0"/>
              <a:t> </a:t>
            </a:r>
            <a:r>
              <a:rPr lang="en-US" baseline="0" dirty="0" err="1"/>
              <a:t>sy’n</a:t>
            </a:r>
            <a:r>
              <a:rPr lang="en-US" baseline="0" dirty="0"/>
              <a:t> </a:t>
            </a:r>
            <a:r>
              <a:rPr lang="en-US" baseline="0" dirty="0" err="1"/>
              <a:t>gallu</a:t>
            </a:r>
            <a:r>
              <a:rPr lang="en-US" baseline="0" dirty="0"/>
              <a:t> </a:t>
            </a:r>
            <a:r>
              <a:rPr lang="en-US" baseline="0" dirty="0" err="1"/>
              <a:t>cael</a:t>
            </a:r>
            <a:r>
              <a:rPr lang="en-US" baseline="0" dirty="0"/>
              <a:t> </a:t>
            </a:r>
            <a:r>
              <a:rPr lang="en-US" baseline="0" dirty="0" err="1"/>
              <a:t>prydau</a:t>
            </a:r>
            <a:r>
              <a:rPr lang="en-US" baseline="0" dirty="0"/>
              <a:t> </a:t>
            </a:r>
            <a:r>
              <a:rPr lang="en-US" baseline="0" dirty="0" err="1"/>
              <a:t>ysgol</a:t>
            </a:r>
            <a:r>
              <a:rPr lang="en-US" baseline="0" dirty="0"/>
              <a:t> am </a:t>
            </a:r>
            <a:r>
              <a:rPr lang="en-US" baseline="0" dirty="0" err="1"/>
              <a:t>ddim</a:t>
            </a:r>
            <a:r>
              <a:rPr lang="en-US" baseline="0" dirty="0"/>
              <a:t> </a:t>
            </a:r>
            <a:r>
              <a:rPr lang="en-US" baseline="0" dirty="0" err="1"/>
              <a:t>yng</a:t>
            </a:r>
            <a:r>
              <a:rPr lang="en-US" baseline="0" dirty="0"/>
              <a:t> </a:t>
            </a:r>
            <a:r>
              <a:rPr lang="en-US" baseline="0" dirty="0" err="1"/>
              <a:t>Nghymru</a:t>
            </a:r>
            <a:r>
              <a:rPr lang="en-US" sz="12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?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dirty="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Ateb</a:t>
            </a:r>
            <a:r>
              <a:rPr lang="en-US" sz="12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: </a:t>
            </a:r>
            <a:r>
              <a:rPr lang="en-US" sz="12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Senedd</a:t>
            </a:r>
            <a:r>
              <a:rPr lang="en-US" sz="12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Cymru</a:t>
            </a:r>
            <a:endParaRPr lang="en-US" sz="1200" dirty="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dirty="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Cwestiwn</a:t>
            </a:r>
            <a:r>
              <a:rPr lang="en-US" sz="12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cysylltiedig</a:t>
            </a:r>
            <a:r>
              <a:rPr lang="en-US" sz="12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: </a:t>
            </a:r>
            <a:r>
              <a:rPr lang="en-US" sz="12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Gofynnwch</a:t>
            </a:r>
            <a:r>
              <a:rPr lang="en-US" sz="12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i’r</a:t>
            </a:r>
            <a:r>
              <a:rPr lang="en-US" sz="12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disgyblion</a:t>
            </a:r>
            <a:r>
              <a:rPr lang="en-US" sz="1200" baseline="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baseline="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ydyn</a:t>
            </a:r>
            <a:r>
              <a:rPr lang="en-US" sz="1200" baseline="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baseline="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nhw’n</a:t>
            </a:r>
            <a:r>
              <a:rPr lang="en-US" sz="1200" baseline="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baseline="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gwybod</a:t>
            </a:r>
            <a:r>
              <a:rPr lang="en-US" sz="1200" baseline="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pa </a:t>
            </a:r>
            <a:r>
              <a:rPr lang="en-US" sz="1200" baseline="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seren</a:t>
            </a:r>
            <a:r>
              <a:rPr lang="en-US" sz="1200" baseline="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baseline="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o</a:t>
            </a:r>
            <a:r>
              <a:rPr lang="en-US" sz="1200" baseline="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baseline="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Loegr</a:t>
            </a:r>
            <a:r>
              <a:rPr lang="en-US" sz="1200" baseline="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baseline="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roddodd</a:t>
            </a:r>
            <a:r>
              <a:rPr lang="en-US" sz="1200" baseline="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baseline="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bwysau</a:t>
            </a:r>
            <a:r>
              <a:rPr lang="en-US" sz="1200" baseline="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baseline="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ar</a:t>
            </a:r>
            <a:r>
              <a:rPr lang="en-US" sz="1200" baseline="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baseline="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Lywodraeth</a:t>
            </a:r>
            <a:r>
              <a:rPr lang="en-US" sz="1200" baseline="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baseline="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y</a:t>
            </a:r>
            <a:r>
              <a:rPr lang="en-US" sz="1200" baseline="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baseline="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Deyrnas</a:t>
            </a:r>
            <a:r>
              <a:rPr lang="en-US" sz="1200" baseline="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baseline="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Unedig</a:t>
            </a:r>
            <a:r>
              <a:rPr lang="en-US" sz="1200" baseline="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baseline="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yn</a:t>
            </a:r>
            <a:r>
              <a:rPr lang="en-US" sz="1200" baseline="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baseline="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ddiweddar</a:t>
            </a:r>
            <a:r>
              <a:rPr lang="en-US" sz="1200" baseline="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baseline="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i</a:t>
            </a:r>
            <a:r>
              <a:rPr lang="en-US" sz="1200" baseline="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baseline="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roi</a:t>
            </a:r>
            <a:r>
              <a:rPr lang="en-US" sz="1200" baseline="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baseline="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prydau</a:t>
            </a:r>
            <a:r>
              <a:rPr lang="en-US" sz="1200" baseline="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baseline="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ysgol</a:t>
            </a:r>
            <a:r>
              <a:rPr lang="en-US" sz="1200" baseline="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am </a:t>
            </a:r>
            <a:r>
              <a:rPr lang="en-US" sz="1200" baseline="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ddim</a:t>
            </a:r>
            <a:r>
              <a:rPr lang="en-US" sz="1200" baseline="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baseline="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i</a:t>
            </a:r>
            <a:r>
              <a:rPr lang="en-US" sz="1200" baseline="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baseline="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fwy</a:t>
            </a:r>
            <a:r>
              <a:rPr lang="en-US" sz="1200" baseline="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baseline="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o</a:t>
            </a:r>
            <a:r>
              <a:rPr lang="en-US" sz="1200" baseline="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baseline="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blant</a:t>
            </a:r>
            <a:r>
              <a:rPr lang="en-US" sz="1200" baseline="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baseline="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yn</a:t>
            </a:r>
            <a:r>
              <a:rPr lang="en-US" sz="1200" baseline="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baseline="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Lloegr</a:t>
            </a:r>
            <a:r>
              <a:rPr lang="en-US" sz="1200" baseline="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? </a:t>
            </a:r>
            <a:r>
              <a:rPr lang="en-US" sz="1200" baseline="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Ateb</a:t>
            </a:r>
            <a:r>
              <a:rPr lang="en-US" sz="1200" baseline="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: Marcus </a:t>
            </a:r>
            <a:r>
              <a:rPr lang="en-US" sz="1200" baseline="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Rashford</a:t>
            </a:r>
            <a:r>
              <a:rPr lang="en-US" sz="1200" baseline="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1200" baseline="0" dirty="0" err="1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pêl-droediwr</a:t>
            </a:r>
            <a:r>
              <a:rPr lang="en-US" sz="1200" baseline="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Manchester United.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C3637-F9C0-444F-9B68-AA0501329697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8750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childrenscommissioner.wales/" TargetMode="External"/><Relationship Id="rId4" Type="http://schemas.openxmlformats.org/officeDocument/2006/relationships/hyperlink" Target="http://comisiynyddplant.cymru/" TargetMode="Externa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Full col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DA3550E-254A-4239-99B2-82AF8A1815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432001"/>
            <a:ext cx="11329200" cy="49694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D7F50E-B990-456C-BBA9-0BF5EC722E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6000" y="864001"/>
            <a:ext cx="10304835" cy="830997"/>
          </a:xfrm>
        </p:spPr>
        <p:txBody>
          <a:bodyPr lIns="0" tIns="0" rIns="0" bIns="0" anchor="t" anchorCtr="0">
            <a:sp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C83950-050A-41C1-BFDC-773E9002A8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5999" y="1663431"/>
            <a:ext cx="10304835" cy="415498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3000">
                <a:latin typeface="VAG Rounded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D187C6-C031-4ECC-B48D-F07C053680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5494491"/>
            <a:ext cx="961538" cy="1040040"/>
          </a:xfrm>
          <a:prstGeom prst="rect">
            <a:avLst/>
          </a:prstGeom>
        </p:spPr>
      </p:pic>
      <p:sp>
        <p:nvSpPr>
          <p:cNvPr id="12" name="Rectangle 4">
            <a:extLst>
              <a:ext uri="{FF2B5EF4-FFF2-40B4-BE49-F238E27FC236}">
                <a16:creationId xmlns:a16="http://schemas.microsoft.com/office/drawing/2014/main" id="{96C623B3-F41D-4BDC-92EC-1D60E3478E1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586797" y="5493600"/>
            <a:ext cx="1260000" cy="1049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Comisiynydd</a:t>
            </a:r>
            <a:br>
              <a:rPr kumimoji="0" lang="cy-GB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Plant Cymru</a:t>
            </a:r>
            <a:endParaRPr kumimoji="0" lang="en-GB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AG Rounded" pitchFamily="50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Children’s</a:t>
            </a:r>
            <a:b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Commissioner</a:t>
            </a:r>
            <a:b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for Wales</a:t>
            </a:r>
            <a:endParaRPr kumimoji="0" lang="en-GB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16703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- Green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3D187C6-C031-4ECC-B48D-F07C053680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5494491"/>
            <a:ext cx="961538" cy="1040040"/>
          </a:xfrm>
          <a:prstGeom prst="rect">
            <a:avLst/>
          </a:prstGeom>
        </p:spPr>
      </p:pic>
      <p:sp>
        <p:nvSpPr>
          <p:cNvPr id="12" name="Rectangle 4">
            <a:extLst>
              <a:ext uri="{FF2B5EF4-FFF2-40B4-BE49-F238E27FC236}">
                <a16:creationId xmlns:a16="http://schemas.microsoft.com/office/drawing/2014/main" id="{96C623B3-F41D-4BDC-92EC-1D60E3478E1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586797" y="5493600"/>
            <a:ext cx="1260000" cy="1049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Comisiynydd</a:t>
            </a:r>
            <a:br>
              <a:rPr kumimoji="0" lang="cy-GB" altLang="en-US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Plant Cymru</a:t>
            </a:r>
            <a:endParaRPr kumimoji="0" lang="en-GB" altLang="en-US" sz="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VAG Rounded" pitchFamily="50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Children’s</a:t>
            </a:r>
            <a:b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Commissioner</a:t>
            </a:r>
            <a:b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for Wales</a:t>
            </a:r>
            <a:endParaRPr kumimoji="0" lang="en-GB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E0BAE2-2E0E-4E91-9C86-6137EC4D19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432003"/>
            <a:ext cx="11329200" cy="122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4ED251-D41F-4894-AE87-87B969EAF3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3" y="5076000"/>
            <a:ext cx="11329200" cy="413656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D1A5DA7-AA85-49F2-BAAD-A171521305D3}"/>
              </a:ext>
            </a:extLst>
          </p:cNvPr>
          <p:cNvCxnSpPr/>
          <p:nvPr userDrawn="1"/>
        </p:nvCxnSpPr>
        <p:spPr>
          <a:xfrm>
            <a:off x="1799400" y="3927600"/>
            <a:ext cx="252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D6878AB3-876C-4D0F-AE3F-3AEE9E932C2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00000" y="1511999"/>
            <a:ext cx="8593200" cy="2412000"/>
          </a:xfrm>
        </p:spPr>
        <p:txBody>
          <a:bodyPr lIns="0" tIns="0" rIns="0" bIns="152400">
            <a:no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None/>
              <a:defRPr b="1">
                <a:solidFill>
                  <a:schemeClr val="bg1"/>
                </a:solidFill>
                <a:latin typeface="VAG Rounded Std Thin" panose="020F0402020204020204" pitchFamily="34" charset="0"/>
              </a:defRPr>
            </a:lvl1pPr>
            <a:lvl2pPr marL="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0768790-44B4-46D1-9166-3E5D6A5F0D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00000" y="3927600"/>
            <a:ext cx="8593200" cy="1152000"/>
          </a:xfrm>
        </p:spPr>
        <p:txBody>
          <a:bodyPr lIns="0" tIns="152400" rIns="0" bIns="0">
            <a:noAutofit/>
          </a:bodyPr>
          <a:lstStyle>
            <a:lvl1pPr marL="0" indent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VAG Rounded Std Thin" panose="020F0402020204020204" pitchFamily="34" charset="0"/>
              </a:defRPr>
            </a:lvl1pPr>
            <a:lvl2pPr marL="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3538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Re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DA3550E-254A-4239-99B2-82AF8A1815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477811"/>
            <a:ext cx="11329200" cy="48781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D7F50E-B990-456C-BBA9-0BF5EC722E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6000" y="1548000"/>
            <a:ext cx="10304835" cy="830997"/>
          </a:xfrm>
        </p:spPr>
        <p:txBody>
          <a:bodyPr lIns="0" tIns="0" rIns="0" bIns="0" anchor="t" anchorCtr="0">
            <a:sp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C83950-050A-41C1-BFDC-773E9002A8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3582" y="2347430"/>
            <a:ext cx="10304835" cy="415498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3000">
                <a:solidFill>
                  <a:schemeClr val="bg1"/>
                </a:solidFill>
                <a:latin typeface="VAG Rounded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D187C6-C031-4ECC-B48D-F07C053680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5494491"/>
            <a:ext cx="961538" cy="1040040"/>
          </a:xfrm>
          <a:prstGeom prst="rect">
            <a:avLst/>
          </a:prstGeom>
        </p:spPr>
      </p:pic>
      <p:sp>
        <p:nvSpPr>
          <p:cNvPr id="12" name="Rectangle 4">
            <a:extLst>
              <a:ext uri="{FF2B5EF4-FFF2-40B4-BE49-F238E27FC236}">
                <a16:creationId xmlns:a16="http://schemas.microsoft.com/office/drawing/2014/main" id="{96C623B3-F41D-4BDC-92EC-1D60E3478E1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586797" y="5493600"/>
            <a:ext cx="1260000" cy="1049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Comisiynydd</a:t>
            </a:r>
            <a:br>
              <a:rPr kumimoji="0" lang="cy-GB" altLang="en-US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Plant Cymru</a:t>
            </a:r>
            <a:endParaRPr kumimoji="0" lang="en-GB" altLang="en-US" sz="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VAG Rounded" pitchFamily="50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Children’s</a:t>
            </a:r>
            <a:b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Commissioner</a:t>
            </a:r>
            <a:b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for Wales</a:t>
            </a:r>
            <a:endParaRPr kumimoji="0" lang="en-GB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3D46338-8DD9-4E5C-84DF-668003A699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5999" y="4165884"/>
            <a:ext cx="2743200" cy="365125"/>
          </a:xfrm>
        </p:spPr>
        <p:txBody>
          <a:bodyPr lIns="0" tIns="0" rIns="0" bIns="0"/>
          <a:lstStyle>
            <a:lvl1pPr>
              <a:defRPr sz="22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7-Oct-18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6474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 - Green">
    <p:bg>
      <p:bgPr>
        <a:solidFill>
          <a:srgbClr val="39B5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DA3550E-254A-4239-99B2-82AF8A1815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477811"/>
            <a:ext cx="11329200" cy="48781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D7F50E-B990-456C-BBA9-0BF5EC722E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6000" y="1548000"/>
            <a:ext cx="10304835" cy="830997"/>
          </a:xfrm>
        </p:spPr>
        <p:txBody>
          <a:bodyPr lIns="0" tIns="0" rIns="0" bIns="0" anchor="t" anchorCtr="0">
            <a:sp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C83950-050A-41C1-BFDC-773E9002A8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3582" y="2347430"/>
            <a:ext cx="10304835" cy="415498"/>
          </a:xfrm>
        </p:spPr>
        <p:txBody>
          <a:bodyPr lIns="0" tIns="0" rIns="0" bIns="0">
            <a:spAutoFit/>
          </a:bodyPr>
          <a:lstStyle>
            <a:lvl1pPr marL="0" indent="0" algn="ctr">
              <a:buNone/>
              <a:defRPr sz="3000">
                <a:solidFill>
                  <a:schemeClr val="bg1"/>
                </a:solidFill>
                <a:latin typeface="VAG Rounded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D187C6-C031-4ECC-B48D-F07C053680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5494491"/>
            <a:ext cx="961538" cy="1040040"/>
          </a:xfrm>
          <a:prstGeom prst="rect">
            <a:avLst/>
          </a:prstGeom>
        </p:spPr>
      </p:pic>
      <p:sp>
        <p:nvSpPr>
          <p:cNvPr id="12" name="Rectangle 4">
            <a:extLst>
              <a:ext uri="{FF2B5EF4-FFF2-40B4-BE49-F238E27FC236}">
                <a16:creationId xmlns:a16="http://schemas.microsoft.com/office/drawing/2014/main" id="{96C623B3-F41D-4BDC-92EC-1D60E3478E1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586797" y="5493600"/>
            <a:ext cx="1260000" cy="1049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Comisiynydd</a:t>
            </a:r>
            <a:br>
              <a:rPr kumimoji="0" lang="cy-GB" altLang="en-US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Plant Cymru</a:t>
            </a:r>
            <a:endParaRPr kumimoji="0" lang="en-GB" altLang="en-US" sz="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VAG Rounded" pitchFamily="50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Children’s</a:t>
            </a:r>
            <a:b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Commissioner</a:t>
            </a:r>
            <a:b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for Wales</a:t>
            </a:r>
            <a:endParaRPr kumimoji="0" lang="en-GB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3D46338-8DD9-4E5C-84DF-668003A699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8000" y="4165884"/>
            <a:ext cx="2736000" cy="365125"/>
          </a:xfrm>
        </p:spPr>
        <p:txBody>
          <a:bodyPr lIns="0" tIns="0" rIns="0" bIns="0"/>
          <a:lstStyle>
            <a:lvl1pPr algn="ctr">
              <a:defRPr sz="22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7-Oct-18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5019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Intro Slide - Full col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7F50E-B990-456C-BBA9-0BF5EC722E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6000" y="864001"/>
            <a:ext cx="10304835" cy="830997"/>
          </a:xfrm>
        </p:spPr>
        <p:txBody>
          <a:bodyPr lIns="0" tIns="0" rIns="0" bIns="0" anchor="t" anchorCtr="0">
            <a:spAutoFit/>
          </a:bodyPr>
          <a:lstStyle>
            <a:lvl1pPr algn="l">
              <a:defRPr sz="6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C83950-050A-41C1-BFDC-773E9002A8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5999" y="1663431"/>
            <a:ext cx="10304835" cy="415498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3000">
                <a:solidFill>
                  <a:schemeClr val="bg2"/>
                </a:solidFill>
                <a:latin typeface="VAG Rounded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D187C6-C031-4ECC-B48D-F07C053680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5494491"/>
            <a:ext cx="961538" cy="1040040"/>
          </a:xfrm>
          <a:prstGeom prst="rect">
            <a:avLst/>
          </a:prstGeom>
        </p:spPr>
      </p:pic>
      <p:sp>
        <p:nvSpPr>
          <p:cNvPr id="12" name="Rectangle 4">
            <a:extLst>
              <a:ext uri="{FF2B5EF4-FFF2-40B4-BE49-F238E27FC236}">
                <a16:creationId xmlns:a16="http://schemas.microsoft.com/office/drawing/2014/main" id="{96C623B3-F41D-4BDC-92EC-1D60E3478E1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586797" y="5493600"/>
            <a:ext cx="1260000" cy="1049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Comisiynydd</a:t>
            </a:r>
            <a:br>
              <a:rPr kumimoji="0" lang="cy-GB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Plant Cymru</a:t>
            </a:r>
            <a:endParaRPr kumimoji="0" lang="en-GB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AG Rounded" pitchFamily="50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Children’s</a:t>
            </a:r>
            <a:b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Commissioner</a:t>
            </a:r>
            <a:b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for Wales</a:t>
            </a:r>
            <a:endParaRPr kumimoji="0" lang="en-GB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E0BAE2-2E0E-4E91-9C86-6137EC4D19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432001"/>
            <a:ext cx="11329200" cy="1222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4ED251-D41F-4894-AE87-87B969EAF3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5076000"/>
            <a:ext cx="11329200" cy="41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523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 - Blu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3D187C6-C031-4ECC-B48D-F07C053680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5494491"/>
            <a:ext cx="961538" cy="1040040"/>
          </a:xfrm>
          <a:prstGeom prst="rect">
            <a:avLst/>
          </a:prstGeom>
        </p:spPr>
      </p:pic>
      <p:sp>
        <p:nvSpPr>
          <p:cNvPr id="12" name="Rectangle 4">
            <a:extLst>
              <a:ext uri="{FF2B5EF4-FFF2-40B4-BE49-F238E27FC236}">
                <a16:creationId xmlns:a16="http://schemas.microsoft.com/office/drawing/2014/main" id="{96C623B3-F41D-4BDC-92EC-1D60E3478E1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586797" y="5493600"/>
            <a:ext cx="1260000" cy="1049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Comisiynydd</a:t>
            </a:r>
            <a:br>
              <a:rPr kumimoji="0" lang="cy-GB" altLang="en-US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Plant Cymru</a:t>
            </a:r>
            <a:endParaRPr kumimoji="0" lang="en-GB" altLang="en-US" sz="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VAG Rounded" pitchFamily="50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Children’s</a:t>
            </a:r>
            <a:b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Commissioner</a:t>
            </a:r>
            <a:b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for Wales</a:t>
            </a:r>
            <a:endParaRPr kumimoji="0" lang="en-GB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E0BAE2-2E0E-4E91-9C86-6137EC4D19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432003"/>
            <a:ext cx="11329200" cy="122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4ED251-D41F-4894-AE87-87B969EAF3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3" y="5076000"/>
            <a:ext cx="11329200" cy="41365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FC0822B-6C90-472B-AB40-0806ED99FF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6000" y="1548000"/>
            <a:ext cx="10304835" cy="830997"/>
          </a:xfrm>
        </p:spPr>
        <p:txBody>
          <a:bodyPr lIns="0" tIns="0" rIns="0" bIns="0" anchor="t" anchorCtr="0">
            <a:sp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52B1172-2D36-4CE2-8E6D-A288A9F0BF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3582" y="2347430"/>
            <a:ext cx="10304835" cy="415498"/>
          </a:xfrm>
        </p:spPr>
        <p:txBody>
          <a:bodyPr lIns="0" tIns="0" rIns="0" bIns="0">
            <a:spAutoFit/>
          </a:bodyPr>
          <a:lstStyle>
            <a:lvl1pPr marL="0" indent="0" algn="ctr">
              <a:buNone/>
              <a:defRPr sz="3000">
                <a:solidFill>
                  <a:schemeClr val="bg1"/>
                </a:solidFill>
                <a:latin typeface="VAG Rounded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8010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0D0A40B-4C9E-4E7D-924E-47CA6AD432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432001"/>
            <a:ext cx="11329200" cy="1222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631683-08CB-4406-8275-702BCEA097B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5724000"/>
            <a:ext cx="11329200" cy="413656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A3654759-EE2D-42CC-BB58-034A7D08496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451999" y="5976000"/>
            <a:ext cx="4320000" cy="464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1792288" algn="l"/>
                <a:tab pos="2865438" algn="ctr"/>
                <a:tab pos="5730875" algn="r"/>
              </a:tabLst>
            </a:pP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@</a:t>
            </a:r>
            <a:r>
              <a:rPr kumimoji="0" lang="cy-GB" altLang="en-US" sz="1400" b="0" i="0" u="none" strike="noStrike" cap="none" normalizeH="0" baseline="0" dirty="0" err="1">
                <a:ln>
                  <a:noFill/>
                </a:ln>
                <a:solidFill>
                  <a:schemeClr val="bg2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complantcymru</a:t>
            </a: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kumimoji="0" lang="cy-GB" altLang="en-US" sz="1400" b="0" i="0" u="none" strike="noStrike" kern="1200" cap="none" normalizeH="0" baseline="0" dirty="0" err="1">
                <a:ln>
                  <a:noFill/>
                </a:ln>
                <a:solidFill>
                  <a:schemeClr val="bg2"/>
                </a:solidFill>
                <a:effectLst/>
                <a:latin typeface="VAG Rounded" pitchFamily="50" charset="0"/>
                <a:ea typeface="+mn-ea"/>
                <a:cs typeface="Times New Roman" panose="02020603050405020304" pitchFamily="18" charset="0"/>
              </a:rPr>
              <a:t>comisiynyddplant.cymru</a:t>
            </a:r>
            <a:endParaRPr kumimoji="0" lang="cy-GB" altLang="en-US" sz="1400" b="0" i="0" u="none" strike="noStrike" kern="1200" cap="none" normalizeH="0" baseline="0" dirty="0">
              <a:ln>
                <a:noFill/>
              </a:ln>
              <a:solidFill>
                <a:schemeClr val="bg2"/>
              </a:solidFill>
              <a:effectLst/>
              <a:latin typeface="VAG Rounded" pitchFamily="50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1792288" algn="l"/>
                <a:tab pos="2865438" algn="ctr"/>
                <a:tab pos="5730875" algn="r"/>
              </a:tabLst>
            </a:pP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VAG Rounded" pitchFamily="50" charset="0"/>
                <a:cs typeface="Times New Roman" panose="02020603050405020304" pitchFamily="18" charset="0"/>
              </a:rPr>
              <a:t>@</a:t>
            </a:r>
            <a:r>
              <a:rPr kumimoji="0" lang="cy-GB" altLang="en-US" sz="1400" b="0" i="0" u="none" strike="noStrike" cap="none" normalizeH="0" baseline="0" dirty="0" err="1">
                <a:ln>
                  <a:noFill/>
                </a:ln>
                <a:solidFill>
                  <a:schemeClr val="bg2"/>
                </a:solidFill>
                <a:effectLst/>
                <a:latin typeface="VAG Rounded" pitchFamily="50" charset="0"/>
                <a:cs typeface="Times New Roman" panose="02020603050405020304" pitchFamily="18" charset="0"/>
              </a:rPr>
              <a:t>childcomwales</a:t>
            </a: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VAG Rounded" pitchFamily="50" charset="0"/>
                <a:cs typeface="Times New Roman" panose="02020603050405020304" pitchFamily="18" charset="0"/>
              </a:rPr>
              <a:t>	</a:t>
            </a:r>
            <a:r>
              <a:rPr kumimoji="0" lang="cy-GB" altLang="en-US" sz="1400" b="0" i="0" u="none" strike="noStrike" kern="1200" cap="none" normalizeH="0" baseline="0" dirty="0" err="1">
                <a:ln>
                  <a:noFill/>
                </a:ln>
                <a:solidFill>
                  <a:schemeClr val="bg2"/>
                </a:solidFill>
                <a:effectLst/>
                <a:latin typeface="VAG Rounded" pitchFamily="50" charset="0"/>
                <a:ea typeface="+mn-ea"/>
                <a:cs typeface="Times New Roman" panose="02020603050405020304" pitchFamily="18" charset="0"/>
              </a:rPr>
              <a:t>childrenscommissioner.wales</a:t>
            </a:r>
            <a:endParaRPr kumimoji="0" lang="en-GB" altLang="en-US" sz="1400" b="0" i="0" u="none" strike="noStrike" kern="1200" cap="none" normalizeH="0" baseline="0" dirty="0">
              <a:ln>
                <a:noFill/>
              </a:ln>
              <a:solidFill>
                <a:schemeClr val="bg2"/>
              </a:solidFill>
              <a:effectLst/>
              <a:latin typeface="VAG Rounded" pitchFamily="50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47E2740-0F3A-49B8-92C1-43321C4DD2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00000" y="1512000"/>
            <a:ext cx="8593200" cy="4212000"/>
          </a:xfrm>
        </p:spPr>
        <p:txBody>
          <a:bodyPr lIns="0" tIns="0" rIns="0">
            <a:noAutofit/>
          </a:bodyPr>
          <a:lstStyle>
            <a:lvl1pPr>
              <a:defRPr b="1">
                <a:solidFill>
                  <a:schemeClr val="bg2"/>
                </a:solidFill>
                <a:latin typeface="VAG Rounded Std Thin" panose="020F0402020204020204" pitchFamily="34" charset="0"/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Rectangle 11">
            <a:hlinkClick r:id="rId4"/>
            <a:extLst>
              <a:ext uri="{FF2B5EF4-FFF2-40B4-BE49-F238E27FC236}">
                <a16:creationId xmlns:a16="http://schemas.microsoft.com/office/drawing/2014/main" id="{E02D5032-7F75-405A-B222-831AB1EC6845}"/>
              </a:ext>
            </a:extLst>
          </p:cNvPr>
          <p:cNvSpPr/>
          <p:nvPr userDrawn="1"/>
        </p:nvSpPr>
        <p:spPr>
          <a:xfrm>
            <a:off x="9231086" y="5974080"/>
            <a:ext cx="1994263" cy="1635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hlinkClick r:id="rId5"/>
            <a:extLst>
              <a:ext uri="{FF2B5EF4-FFF2-40B4-BE49-F238E27FC236}">
                <a16:creationId xmlns:a16="http://schemas.microsoft.com/office/drawing/2014/main" id="{0260D4DC-8A33-4918-B54F-178C0A33992F}"/>
              </a:ext>
            </a:extLst>
          </p:cNvPr>
          <p:cNvSpPr/>
          <p:nvPr userDrawn="1"/>
        </p:nvSpPr>
        <p:spPr>
          <a:xfrm>
            <a:off x="9231086" y="6247679"/>
            <a:ext cx="2386149" cy="178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5509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- Pink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3D187C6-C031-4ECC-B48D-F07C053680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5494491"/>
            <a:ext cx="961538" cy="1040040"/>
          </a:xfrm>
          <a:prstGeom prst="rect">
            <a:avLst/>
          </a:prstGeom>
        </p:spPr>
      </p:pic>
      <p:sp>
        <p:nvSpPr>
          <p:cNvPr id="12" name="Rectangle 4">
            <a:extLst>
              <a:ext uri="{FF2B5EF4-FFF2-40B4-BE49-F238E27FC236}">
                <a16:creationId xmlns:a16="http://schemas.microsoft.com/office/drawing/2014/main" id="{96C623B3-F41D-4BDC-92EC-1D60E3478E1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586797" y="5493600"/>
            <a:ext cx="1260000" cy="1049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Comisiynydd</a:t>
            </a:r>
            <a:br>
              <a:rPr kumimoji="0" lang="cy-GB" altLang="en-US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Plant Cymru</a:t>
            </a:r>
            <a:endParaRPr kumimoji="0" lang="en-GB" altLang="en-US" sz="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VAG Rounded" pitchFamily="50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Children’s</a:t>
            </a:r>
            <a:b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Commissioner</a:t>
            </a:r>
            <a:b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for Wales</a:t>
            </a:r>
            <a:endParaRPr kumimoji="0" lang="en-GB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E0BAE2-2E0E-4E91-9C86-6137EC4D19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432003"/>
            <a:ext cx="11329200" cy="122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4ED251-D41F-4894-AE87-87B969EAF3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3" y="5076000"/>
            <a:ext cx="11329200" cy="413656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D1A5DA7-AA85-49F2-BAAD-A171521305D3}"/>
              </a:ext>
            </a:extLst>
          </p:cNvPr>
          <p:cNvCxnSpPr/>
          <p:nvPr userDrawn="1"/>
        </p:nvCxnSpPr>
        <p:spPr>
          <a:xfrm>
            <a:off x="1799400" y="3927600"/>
            <a:ext cx="252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670A7857-2A17-4545-8F08-164E289C25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00000" y="1511999"/>
            <a:ext cx="8593200" cy="2412000"/>
          </a:xfrm>
        </p:spPr>
        <p:txBody>
          <a:bodyPr lIns="0" tIns="0" rIns="0" bIns="152400">
            <a:no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None/>
              <a:defRPr b="1">
                <a:solidFill>
                  <a:schemeClr val="bg1"/>
                </a:solidFill>
                <a:latin typeface="VAG Rounded Std Thin" panose="020F0402020204020204" pitchFamily="34" charset="0"/>
              </a:defRPr>
            </a:lvl1pPr>
            <a:lvl2pPr marL="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516818EA-85F8-44FB-8813-18A7EF3757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00000" y="3927600"/>
            <a:ext cx="8593200" cy="1152000"/>
          </a:xfrm>
        </p:spPr>
        <p:txBody>
          <a:bodyPr lIns="0" tIns="152400" rIns="0" bIns="0">
            <a:noAutofit/>
          </a:bodyPr>
          <a:lstStyle>
            <a:lvl1pPr marL="0" indent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VAG Rounded Std Thin" panose="020F0402020204020204" pitchFamily="34" charset="0"/>
              </a:defRPr>
            </a:lvl1pPr>
            <a:lvl2pPr marL="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2902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- Purpl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3D187C6-C031-4ECC-B48D-F07C053680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5494491"/>
            <a:ext cx="961538" cy="1040040"/>
          </a:xfrm>
          <a:prstGeom prst="rect">
            <a:avLst/>
          </a:prstGeom>
        </p:spPr>
      </p:pic>
      <p:sp>
        <p:nvSpPr>
          <p:cNvPr id="12" name="Rectangle 4">
            <a:extLst>
              <a:ext uri="{FF2B5EF4-FFF2-40B4-BE49-F238E27FC236}">
                <a16:creationId xmlns:a16="http://schemas.microsoft.com/office/drawing/2014/main" id="{96C623B3-F41D-4BDC-92EC-1D60E3478E1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586797" y="5493600"/>
            <a:ext cx="1260000" cy="1049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Comisiynydd</a:t>
            </a:r>
            <a:br>
              <a:rPr kumimoji="0" lang="cy-GB" altLang="en-US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Plant Cymru</a:t>
            </a:r>
            <a:endParaRPr kumimoji="0" lang="en-GB" altLang="en-US" sz="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VAG Rounded" pitchFamily="50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Children’s</a:t>
            </a:r>
            <a:b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Commissioner</a:t>
            </a:r>
            <a:b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for Wales</a:t>
            </a:r>
            <a:endParaRPr kumimoji="0" lang="en-GB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E0BAE2-2E0E-4E91-9C86-6137EC4D19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432003"/>
            <a:ext cx="11329200" cy="122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4ED251-D41F-4894-AE87-87B969EAF3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3" y="5076000"/>
            <a:ext cx="11329200" cy="413656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D1A5DA7-AA85-49F2-BAAD-A171521305D3}"/>
              </a:ext>
            </a:extLst>
          </p:cNvPr>
          <p:cNvCxnSpPr/>
          <p:nvPr userDrawn="1"/>
        </p:nvCxnSpPr>
        <p:spPr>
          <a:xfrm>
            <a:off x="1799400" y="3927600"/>
            <a:ext cx="252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ECAE7AA-4351-4C21-B3EB-5378990286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00000" y="1511999"/>
            <a:ext cx="8593200" cy="2412000"/>
          </a:xfrm>
        </p:spPr>
        <p:txBody>
          <a:bodyPr lIns="0" tIns="0" rIns="0" bIns="152400">
            <a:no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None/>
              <a:defRPr b="1">
                <a:solidFill>
                  <a:schemeClr val="bg1"/>
                </a:solidFill>
                <a:latin typeface="VAG Rounded Std Thin" panose="020F0402020204020204" pitchFamily="34" charset="0"/>
              </a:defRPr>
            </a:lvl1pPr>
            <a:lvl2pPr marL="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C87B527-9C95-426A-A3A0-11C08ACAF5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00000" y="3927600"/>
            <a:ext cx="8593200" cy="1152000"/>
          </a:xfrm>
        </p:spPr>
        <p:txBody>
          <a:bodyPr lIns="0" tIns="152400" rIns="0" bIns="0">
            <a:noAutofit/>
          </a:bodyPr>
          <a:lstStyle>
            <a:lvl1pPr marL="0" indent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VAG Rounded Std Thin" panose="020F0402020204020204" pitchFamily="34" charset="0"/>
              </a:defRPr>
            </a:lvl1pPr>
            <a:lvl2pPr marL="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2978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- Blue">
    <p:bg>
      <p:bgPr>
        <a:solidFill>
          <a:srgbClr val="0072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3D187C6-C031-4ECC-B48D-F07C053680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5494491"/>
            <a:ext cx="961538" cy="1040040"/>
          </a:xfrm>
          <a:prstGeom prst="rect">
            <a:avLst/>
          </a:prstGeom>
        </p:spPr>
      </p:pic>
      <p:sp>
        <p:nvSpPr>
          <p:cNvPr id="12" name="Rectangle 4">
            <a:extLst>
              <a:ext uri="{FF2B5EF4-FFF2-40B4-BE49-F238E27FC236}">
                <a16:creationId xmlns:a16="http://schemas.microsoft.com/office/drawing/2014/main" id="{96C623B3-F41D-4BDC-92EC-1D60E3478E1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586797" y="5493600"/>
            <a:ext cx="1260000" cy="1049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Comisiynydd</a:t>
            </a:r>
            <a:br>
              <a:rPr kumimoji="0" lang="cy-GB" altLang="en-US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cy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AG Rounde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Plant Cymru</a:t>
            </a:r>
            <a:endParaRPr kumimoji="0" lang="en-GB" altLang="en-US" sz="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VAG Rounded" pitchFamily="50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Children’s</a:t>
            </a:r>
            <a:b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Commissioner</a:t>
            </a:r>
            <a:b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for Wales</a:t>
            </a:r>
            <a:endParaRPr kumimoji="0" lang="en-GB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E0BAE2-2E0E-4E91-9C86-6137EC4D19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432003"/>
            <a:ext cx="11329200" cy="122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4ED251-D41F-4894-AE87-87B969EAF3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3" y="5076000"/>
            <a:ext cx="11329200" cy="413656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D1A5DA7-AA85-49F2-BAAD-A171521305D3}"/>
              </a:ext>
            </a:extLst>
          </p:cNvPr>
          <p:cNvCxnSpPr/>
          <p:nvPr userDrawn="1"/>
        </p:nvCxnSpPr>
        <p:spPr>
          <a:xfrm>
            <a:off x="1799400" y="3927600"/>
            <a:ext cx="252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65DD9D79-DCC4-4119-A5A5-C31167AB465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00000" y="1511999"/>
            <a:ext cx="8593200" cy="2412000"/>
          </a:xfrm>
        </p:spPr>
        <p:txBody>
          <a:bodyPr lIns="0" tIns="0" rIns="0" bIns="152400">
            <a:no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None/>
              <a:defRPr b="1">
                <a:solidFill>
                  <a:schemeClr val="bg1"/>
                </a:solidFill>
                <a:latin typeface="VAG Rounded Std Thin" panose="020F0402020204020204" pitchFamily="34" charset="0"/>
              </a:defRPr>
            </a:lvl1pPr>
            <a:lvl2pPr marL="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00A31E7-103F-41CA-A05A-3385EB97E5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00000" y="3927600"/>
            <a:ext cx="8593200" cy="1152000"/>
          </a:xfrm>
        </p:spPr>
        <p:txBody>
          <a:bodyPr lIns="0" tIns="152400" rIns="0" bIns="0">
            <a:noAutofit/>
          </a:bodyPr>
          <a:lstStyle>
            <a:lvl1pPr marL="0" indent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VAG Rounded Std Thin" panose="020F0402020204020204" pitchFamily="34" charset="0"/>
              </a:defRPr>
            </a:lvl1pPr>
            <a:lvl2pPr marL="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2183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36C5B0-BCE9-4190-B09A-DBC0AA33D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15FE0C-6F9B-4E90-8B7D-20A7210575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D1D29-2E01-48A5-96E1-EDB95AC10C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DAA6C1-B524-4083-8985-4658D9A351CB}" type="datetimeFigureOut">
              <a:rPr lang="en-GB" smtClean="0"/>
              <a:pPr/>
              <a:t>24/01/2021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FDCDDF-CFCD-4C49-922F-73DA90588F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BF52E-53C0-4F36-8CFC-2FC836391F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38EB8B-7571-4EDF-8436-56B41622714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9538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3" r:id="rId5"/>
    <p:sldLayoutId id="2147483650" r:id="rId6"/>
    <p:sldLayoutId id="2147483664" r:id="rId7"/>
    <p:sldLayoutId id="2147483665" r:id="rId8"/>
    <p:sldLayoutId id="2147483666" r:id="rId9"/>
    <p:sldLayoutId id="2147483667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chemeClr val="tx1"/>
          </a:solidFill>
          <a:latin typeface="VAG Rounded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7ED90EA-5371-9747-90F0-9638ACDE7C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233" y="1279236"/>
            <a:ext cx="8854293" cy="2669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005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0DCD3-AE67-4E19-9616-CB70DDC4DB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sz="5300" dirty="0" err="1"/>
              <a:t>Senedd</a:t>
            </a:r>
            <a:r>
              <a:rPr lang="en-GB" sz="5300" dirty="0"/>
              <a:t> </a:t>
            </a:r>
            <a:r>
              <a:rPr lang="en-GB" sz="5300" dirty="0" err="1"/>
              <a:t>Cymru</a:t>
            </a:r>
            <a:r>
              <a:rPr lang="en-GB" sz="5300" dirty="0"/>
              <a:t> </a:t>
            </a:r>
            <a:r>
              <a:rPr lang="en-GB" sz="5300" dirty="0" err="1"/>
              <a:t>neu</a:t>
            </a:r>
            <a:r>
              <a:rPr lang="en-GB" sz="5300" dirty="0"/>
              <a:t> </a:t>
            </a:r>
            <a:r>
              <a:rPr lang="en-GB" sz="5300" dirty="0" err="1"/>
              <a:t>Senedd</a:t>
            </a:r>
            <a:r>
              <a:rPr lang="en-GB" sz="5300" dirty="0"/>
              <a:t> San </a:t>
            </a:r>
            <a:r>
              <a:rPr lang="en-GB" sz="5300" dirty="0" err="1"/>
              <a:t>Steffan</a:t>
            </a:r>
            <a:r>
              <a:rPr lang="en-GB" sz="5300" dirty="0"/>
              <a:t>?</a:t>
            </a:r>
            <a:br>
              <a:rPr lang="en-GB" dirty="0"/>
            </a:br>
            <a:br>
              <a:rPr lang="en-GB" dirty="0"/>
            </a:br>
            <a:r>
              <a:rPr lang="en-GB" dirty="0"/>
              <a:t>C1. </a:t>
            </a:r>
            <a:br>
              <a:rPr lang="en-GB" dirty="0"/>
            </a:br>
            <a:br>
              <a:rPr lang="en-GB" dirty="0"/>
            </a:br>
            <a:r>
              <a:rPr lang="en-GB" dirty="0"/>
              <a:t>C2.</a:t>
            </a:r>
          </a:p>
        </p:txBody>
      </p:sp>
      <p:sp>
        <p:nvSpPr>
          <p:cNvPr id="5" name="Rectangle 4"/>
          <p:cNvSpPr/>
          <p:nvPr/>
        </p:nvSpPr>
        <p:spPr>
          <a:xfrm>
            <a:off x="8452570" y="4897640"/>
            <a:ext cx="332975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dirty="0" err="1"/>
              <a:t>Widgit</a:t>
            </a:r>
            <a:r>
              <a:rPr lang="en-GB" sz="1100" dirty="0"/>
              <a:t> symbols © </a:t>
            </a:r>
            <a:r>
              <a:rPr lang="en-GB" sz="1100" dirty="0" err="1"/>
              <a:t>Widgit</a:t>
            </a:r>
            <a:r>
              <a:rPr lang="en-GB" sz="1100" dirty="0"/>
              <a:t> software www.widgit.com</a:t>
            </a:r>
          </a:p>
        </p:txBody>
      </p:sp>
      <p:pic>
        <p:nvPicPr>
          <p:cNvPr id="6" name="Google Shape;11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38400" y="2161309"/>
            <a:ext cx="900830" cy="1135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2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56701" y="2161309"/>
            <a:ext cx="1196575" cy="119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21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30459" y="3537546"/>
            <a:ext cx="1246725" cy="1246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84293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0DCD3-AE67-4E19-9616-CB70DDC4DB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sz="5300" dirty="0" err="1"/>
              <a:t>Senedd</a:t>
            </a:r>
            <a:r>
              <a:rPr lang="en-GB" sz="5300" dirty="0"/>
              <a:t> </a:t>
            </a:r>
            <a:r>
              <a:rPr lang="en-GB" sz="5300" dirty="0" err="1"/>
              <a:t>Cymru</a:t>
            </a:r>
            <a:r>
              <a:rPr lang="en-GB" sz="5300" dirty="0"/>
              <a:t> </a:t>
            </a:r>
            <a:r>
              <a:rPr lang="en-GB" sz="5300" dirty="0" err="1"/>
              <a:t>neu</a:t>
            </a:r>
            <a:r>
              <a:rPr lang="en-GB" sz="5300" dirty="0"/>
              <a:t> </a:t>
            </a:r>
            <a:r>
              <a:rPr lang="en-GB" sz="5300" dirty="0" err="1"/>
              <a:t>Senedd</a:t>
            </a:r>
            <a:r>
              <a:rPr lang="en-GB" sz="5300" dirty="0"/>
              <a:t> San </a:t>
            </a:r>
            <a:r>
              <a:rPr lang="en-GB" sz="5300" dirty="0" err="1"/>
              <a:t>Steffan</a:t>
            </a:r>
            <a:r>
              <a:rPr lang="en-GB" sz="5300" dirty="0"/>
              <a:t>?</a:t>
            </a:r>
            <a:br>
              <a:rPr lang="en-GB" dirty="0"/>
            </a:br>
            <a:br>
              <a:rPr lang="en-GB" dirty="0"/>
            </a:br>
            <a:r>
              <a:rPr lang="en-GB" dirty="0"/>
              <a:t>C3. </a:t>
            </a:r>
            <a:br>
              <a:rPr lang="en-GB" dirty="0"/>
            </a:br>
            <a:br>
              <a:rPr lang="en-GB" dirty="0"/>
            </a:br>
            <a:r>
              <a:rPr lang="en-GB" dirty="0"/>
              <a:t>C4.</a:t>
            </a:r>
          </a:p>
        </p:txBody>
      </p:sp>
      <p:sp>
        <p:nvSpPr>
          <p:cNvPr id="5" name="Rectangle 4"/>
          <p:cNvSpPr/>
          <p:nvPr/>
        </p:nvSpPr>
        <p:spPr>
          <a:xfrm>
            <a:off x="8452570" y="4897640"/>
            <a:ext cx="332975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dirty="0" err="1"/>
              <a:t>Widgit</a:t>
            </a:r>
            <a:r>
              <a:rPr lang="en-GB" sz="1100" dirty="0"/>
              <a:t> symbols © </a:t>
            </a:r>
            <a:r>
              <a:rPr lang="en-GB" sz="1100" dirty="0" err="1"/>
              <a:t>Widgit</a:t>
            </a:r>
            <a:r>
              <a:rPr lang="en-GB" sz="1100" dirty="0"/>
              <a:t> software www.widgit.com</a:t>
            </a:r>
          </a:p>
        </p:txBody>
      </p:sp>
      <p:pic>
        <p:nvPicPr>
          <p:cNvPr id="9" name="Google Shape;13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38484" y="1924719"/>
            <a:ext cx="1362075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3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80126" y="3526040"/>
            <a:ext cx="1078789" cy="1371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40710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0DCD3-AE67-4E19-9616-CB70DDC4DB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sz="5300" dirty="0" err="1"/>
              <a:t>Senedd</a:t>
            </a:r>
            <a:r>
              <a:rPr lang="en-GB" sz="5300" dirty="0"/>
              <a:t> </a:t>
            </a:r>
            <a:r>
              <a:rPr lang="en-GB" sz="5300" dirty="0" err="1"/>
              <a:t>Cymru</a:t>
            </a:r>
            <a:r>
              <a:rPr lang="en-GB" sz="5300" dirty="0"/>
              <a:t> </a:t>
            </a:r>
            <a:r>
              <a:rPr lang="en-GB" sz="5300" dirty="0" err="1"/>
              <a:t>neu</a:t>
            </a:r>
            <a:r>
              <a:rPr lang="en-GB" sz="5300" dirty="0"/>
              <a:t> </a:t>
            </a:r>
            <a:r>
              <a:rPr lang="en-GB" sz="5300" dirty="0" err="1"/>
              <a:t>Senedd</a:t>
            </a:r>
            <a:r>
              <a:rPr lang="en-GB" sz="5300" dirty="0"/>
              <a:t> San </a:t>
            </a:r>
            <a:r>
              <a:rPr lang="en-GB" sz="5300" dirty="0" err="1"/>
              <a:t>Steffan</a:t>
            </a:r>
            <a:r>
              <a:rPr lang="en-GB" sz="5300" dirty="0"/>
              <a:t>?</a:t>
            </a:r>
            <a:br>
              <a:rPr lang="en-GB" dirty="0"/>
            </a:br>
            <a:br>
              <a:rPr lang="en-GB" dirty="0"/>
            </a:br>
            <a:r>
              <a:rPr lang="en-GB" dirty="0"/>
              <a:t>C5. </a:t>
            </a:r>
            <a:br>
              <a:rPr lang="en-GB" dirty="0"/>
            </a:br>
            <a:br>
              <a:rPr lang="en-GB" dirty="0"/>
            </a:br>
            <a:r>
              <a:rPr lang="en-GB" dirty="0"/>
              <a:t>C6.</a:t>
            </a:r>
          </a:p>
        </p:txBody>
      </p:sp>
      <p:sp>
        <p:nvSpPr>
          <p:cNvPr id="5" name="Rectangle 4"/>
          <p:cNvSpPr/>
          <p:nvPr/>
        </p:nvSpPr>
        <p:spPr>
          <a:xfrm>
            <a:off x="8452570" y="4897640"/>
            <a:ext cx="332975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dirty="0" err="1"/>
              <a:t>Widgit</a:t>
            </a:r>
            <a:r>
              <a:rPr lang="en-GB" sz="1100" dirty="0"/>
              <a:t> symbols © </a:t>
            </a:r>
            <a:r>
              <a:rPr lang="en-GB" sz="1100" dirty="0" err="1"/>
              <a:t>Widgit</a:t>
            </a:r>
            <a:r>
              <a:rPr lang="en-GB" sz="1100" dirty="0"/>
              <a:t> software www.widgit.com</a:t>
            </a:r>
          </a:p>
        </p:txBody>
      </p:sp>
      <p:pic>
        <p:nvPicPr>
          <p:cNvPr id="6" name="Google Shape;14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7851" y="1764093"/>
            <a:ext cx="1532225" cy="153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42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89101" y="3541715"/>
            <a:ext cx="1370975" cy="13559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02711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0DCD3-AE67-4E19-9616-CB70DDC4D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</p:spPr>
        <p:txBody>
          <a:bodyPr>
            <a:normAutofit fontScale="90000"/>
          </a:bodyPr>
          <a:lstStyle/>
          <a:p>
            <a:r>
              <a:rPr lang="en-GB" sz="5300" dirty="0" err="1"/>
              <a:t>Senedd</a:t>
            </a:r>
            <a:r>
              <a:rPr lang="en-GB" sz="5300" dirty="0"/>
              <a:t> </a:t>
            </a:r>
            <a:r>
              <a:rPr lang="en-GB" sz="5300" dirty="0" err="1"/>
              <a:t>Cymru</a:t>
            </a:r>
            <a:r>
              <a:rPr lang="en-GB" sz="5300" dirty="0"/>
              <a:t> </a:t>
            </a:r>
            <a:r>
              <a:rPr lang="en-GB" sz="5300" dirty="0" err="1"/>
              <a:t>neu</a:t>
            </a:r>
            <a:r>
              <a:rPr lang="en-GB" sz="5300" dirty="0"/>
              <a:t> </a:t>
            </a:r>
            <a:r>
              <a:rPr lang="en-GB" sz="5300" dirty="0" err="1"/>
              <a:t>Senedd</a:t>
            </a:r>
            <a:r>
              <a:rPr lang="en-GB" sz="5300" dirty="0"/>
              <a:t> San </a:t>
            </a:r>
            <a:r>
              <a:rPr lang="en-GB" sz="5300" dirty="0" err="1"/>
              <a:t>Steffan</a:t>
            </a:r>
            <a:r>
              <a:rPr lang="en-GB" sz="5300" dirty="0"/>
              <a:t>?</a:t>
            </a:r>
            <a:br>
              <a:rPr lang="en-GB" sz="5300" dirty="0"/>
            </a:br>
            <a:br>
              <a:rPr lang="en-GB" dirty="0"/>
            </a:br>
            <a:r>
              <a:rPr lang="en-GB" dirty="0"/>
              <a:t>C7. </a:t>
            </a:r>
            <a:br>
              <a:rPr lang="en-GB" dirty="0"/>
            </a:br>
            <a:br>
              <a:rPr lang="en-GB" dirty="0"/>
            </a:br>
            <a:r>
              <a:rPr lang="en-GB" dirty="0"/>
              <a:t>C8.</a:t>
            </a:r>
          </a:p>
        </p:txBody>
      </p:sp>
      <p:sp>
        <p:nvSpPr>
          <p:cNvPr id="5" name="Rectangle 4"/>
          <p:cNvSpPr/>
          <p:nvPr/>
        </p:nvSpPr>
        <p:spPr>
          <a:xfrm>
            <a:off x="8452570" y="4897640"/>
            <a:ext cx="332975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dirty="0" err="1"/>
              <a:t>Widgit</a:t>
            </a:r>
            <a:r>
              <a:rPr lang="en-GB" sz="1100" dirty="0"/>
              <a:t> symbols © </a:t>
            </a:r>
            <a:r>
              <a:rPr lang="en-GB" sz="1100" dirty="0" err="1"/>
              <a:t>Widgit</a:t>
            </a:r>
            <a:r>
              <a:rPr lang="en-GB" sz="1100" dirty="0"/>
              <a:t> software www.widgit.com</a:t>
            </a:r>
          </a:p>
        </p:txBody>
      </p:sp>
      <p:pic>
        <p:nvPicPr>
          <p:cNvPr id="10" name="Google Shape;15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36134" y="3526690"/>
            <a:ext cx="1386350" cy="137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134" y="1882272"/>
            <a:ext cx="1047619" cy="14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3816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0DCD3-AE67-4E19-9616-CB70DDC4DB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sz="5300" dirty="0" err="1"/>
              <a:t>Senedd</a:t>
            </a:r>
            <a:r>
              <a:rPr lang="en-GB" sz="5300" dirty="0"/>
              <a:t> </a:t>
            </a:r>
            <a:r>
              <a:rPr lang="en-GB" sz="5300" dirty="0" err="1"/>
              <a:t>Cymru</a:t>
            </a:r>
            <a:r>
              <a:rPr lang="en-GB" sz="5300" dirty="0"/>
              <a:t> </a:t>
            </a:r>
            <a:r>
              <a:rPr lang="en-GB" sz="5300" dirty="0" err="1"/>
              <a:t>neu</a:t>
            </a:r>
            <a:r>
              <a:rPr lang="en-GB" sz="5300" dirty="0"/>
              <a:t> </a:t>
            </a:r>
            <a:r>
              <a:rPr lang="en-GB" sz="5300" dirty="0" err="1"/>
              <a:t>Senedd</a:t>
            </a:r>
            <a:r>
              <a:rPr lang="en-GB" sz="5300" dirty="0"/>
              <a:t> San </a:t>
            </a:r>
            <a:r>
              <a:rPr lang="en-GB" sz="5300" dirty="0" err="1"/>
              <a:t>Steffan</a:t>
            </a:r>
            <a:r>
              <a:rPr lang="en-GB" sz="5300" dirty="0"/>
              <a:t>?</a:t>
            </a:r>
            <a:br>
              <a:rPr lang="en-GB" sz="5300" dirty="0"/>
            </a:br>
            <a:br>
              <a:rPr lang="en-GB" dirty="0"/>
            </a:br>
            <a:r>
              <a:rPr lang="en-GB" dirty="0"/>
              <a:t>C9. </a:t>
            </a:r>
            <a:br>
              <a:rPr lang="en-GB" dirty="0"/>
            </a:br>
            <a:br>
              <a:rPr lang="en-GB" dirty="0"/>
            </a:br>
            <a:r>
              <a:rPr lang="en-GB" dirty="0"/>
              <a:t>C10.</a:t>
            </a:r>
          </a:p>
        </p:txBody>
      </p:sp>
      <p:sp>
        <p:nvSpPr>
          <p:cNvPr id="5" name="Rectangle 4"/>
          <p:cNvSpPr/>
          <p:nvPr/>
        </p:nvSpPr>
        <p:spPr>
          <a:xfrm>
            <a:off x="8452570" y="4897640"/>
            <a:ext cx="332975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dirty="0" err="1"/>
              <a:t>Widgit</a:t>
            </a:r>
            <a:r>
              <a:rPr lang="en-GB" sz="1100" dirty="0"/>
              <a:t> symbols © </a:t>
            </a:r>
            <a:r>
              <a:rPr lang="en-GB" sz="1100" dirty="0" err="1"/>
              <a:t>Widgit</a:t>
            </a:r>
            <a:r>
              <a:rPr lang="en-GB" sz="1100" dirty="0"/>
              <a:t> software www.widgit.com</a:t>
            </a:r>
          </a:p>
        </p:txBody>
      </p:sp>
      <p:pic>
        <p:nvPicPr>
          <p:cNvPr id="8" name="Google Shape;16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30099" y="1982935"/>
            <a:ext cx="1386350" cy="1313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63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88345" y="3584256"/>
            <a:ext cx="1328104" cy="13133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00768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0DCD3-AE67-4E19-9616-CB70DDC4DB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/>
              <a:t>Senedd</a:t>
            </a:r>
            <a:r>
              <a:rPr lang="en-GB" dirty="0"/>
              <a:t> </a:t>
            </a:r>
            <a:r>
              <a:rPr lang="en-GB" dirty="0" err="1"/>
              <a:t>neu</a:t>
            </a:r>
            <a:r>
              <a:rPr lang="en-GB" dirty="0"/>
              <a:t> San </a:t>
            </a:r>
            <a:r>
              <a:rPr lang="en-GB" dirty="0" err="1"/>
              <a:t>Steffan</a:t>
            </a:r>
            <a:r>
              <a:rPr lang="en-GB" dirty="0"/>
              <a:t>?</a:t>
            </a:r>
            <a:br>
              <a:rPr lang="en-GB" dirty="0"/>
            </a:br>
            <a:br>
              <a:rPr lang="en-GB" dirty="0"/>
            </a:br>
            <a:r>
              <a:rPr lang="en-GB" dirty="0"/>
              <a:t>C11. </a:t>
            </a:r>
            <a:br>
              <a:rPr lang="en-GB" dirty="0"/>
            </a:br>
            <a:br>
              <a:rPr lang="en-GB" dirty="0"/>
            </a:br>
            <a:r>
              <a:rPr lang="en-GB" dirty="0"/>
              <a:t>C12.</a:t>
            </a:r>
          </a:p>
        </p:txBody>
      </p:sp>
      <p:sp>
        <p:nvSpPr>
          <p:cNvPr id="5" name="Rectangle 4"/>
          <p:cNvSpPr/>
          <p:nvPr/>
        </p:nvSpPr>
        <p:spPr>
          <a:xfrm>
            <a:off x="8452570" y="4897640"/>
            <a:ext cx="332975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dirty="0" err="1"/>
              <a:t>Widgit</a:t>
            </a:r>
            <a:r>
              <a:rPr lang="en-GB" sz="1100" dirty="0"/>
              <a:t> symbols © </a:t>
            </a:r>
            <a:r>
              <a:rPr lang="en-GB" sz="1100" dirty="0" err="1"/>
              <a:t>Widgit</a:t>
            </a:r>
            <a:r>
              <a:rPr lang="en-GB" sz="1100" dirty="0"/>
              <a:t> software www.widgit.com</a:t>
            </a:r>
          </a:p>
        </p:txBody>
      </p:sp>
      <p:pic>
        <p:nvPicPr>
          <p:cNvPr id="6" name="Google Shape;17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27600" y="1930886"/>
            <a:ext cx="803550" cy="123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73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27600" y="3676615"/>
            <a:ext cx="1234744" cy="12210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38717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0DCD3-AE67-4E19-9616-CB70DDC4DB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Beth </a:t>
            </a:r>
            <a:r>
              <a:rPr lang="en-GB" dirty="0" err="1"/>
              <a:t>mae</a:t>
            </a:r>
            <a:r>
              <a:rPr lang="en-GB" dirty="0"/>
              <a:t> </a:t>
            </a:r>
            <a:r>
              <a:rPr lang="en-GB" dirty="0" err="1"/>
              <a:t>pleidleisio’n</a:t>
            </a:r>
            <a:r>
              <a:rPr lang="en-GB" dirty="0"/>
              <a:t> </a:t>
            </a:r>
            <a:r>
              <a:rPr lang="en-GB" dirty="0" err="1"/>
              <a:t>gwneud</a:t>
            </a:r>
            <a:r>
              <a:rPr lang="en-GB" dirty="0"/>
              <a:t>?</a:t>
            </a:r>
          </a:p>
        </p:txBody>
      </p:sp>
      <p:pic>
        <p:nvPicPr>
          <p:cNvPr id="5" name="Google Shape;18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14898" y="2500522"/>
            <a:ext cx="1178750" cy="117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81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07547" y="1854904"/>
            <a:ext cx="3973900" cy="27655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8452570" y="4897640"/>
            <a:ext cx="332975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dirty="0" err="1"/>
              <a:t>Widgit</a:t>
            </a:r>
            <a:r>
              <a:rPr lang="en-GB" sz="1100" dirty="0"/>
              <a:t> symbols © </a:t>
            </a:r>
            <a:r>
              <a:rPr lang="en-GB" sz="1100" dirty="0" err="1"/>
              <a:t>Widgit</a:t>
            </a:r>
            <a:r>
              <a:rPr lang="en-GB" sz="1100" dirty="0"/>
              <a:t> software www.widgit.com</a:t>
            </a:r>
          </a:p>
        </p:txBody>
      </p:sp>
    </p:spTree>
    <p:extLst>
      <p:ext uri="{BB962C8B-B14F-4D97-AF65-F5344CB8AC3E}">
        <p14:creationId xmlns:p14="http://schemas.microsoft.com/office/powerpoint/2010/main" val="23875982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0DCD3-AE67-4E19-9616-CB70DDC4D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9161" y="589681"/>
            <a:ext cx="5441940" cy="830997"/>
          </a:xfrm>
        </p:spPr>
        <p:txBody>
          <a:bodyPr>
            <a:normAutofit/>
          </a:bodyPr>
          <a:lstStyle/>
          <a:p>
            <a:r>
              <a:rPr lang="en-GB" sz="4000" dirty="0" err="1"/>
              <a:t>Etholiad</a:t>
            </a:r>
            <a:r>
              <a:rPr lang="en-GB" sz="4000" dirty="0"/>
              <a:t> </a:t>
            </a:r>
            <a:r>
              <a:rPr lang="en-GB" sz="4000" dirty="0" err="1"/>
              <a:t>y</a:t>
            </a:r>
            <a:r>
              <a:rPr lang="en-GB" sz="4000" dirty="0"/>
              <a:t> </a:t>
            </a:r>
            <a:r>
              <a:rPr lang="en-GB" sz="4000" dirty="0" err="1"/>
              <a:t>Senedd</a:t>
            </a:r>
            <a:r>
              <a:rPr lang="en-GB" sz="4000" dirty="0"/>
              <a:t> 2021</a:t>
            </a:r>
          </a:p>
        </p:txBody>
      </p:sp>
      <p:pic>
        <p:nvPicPr>
          <p:cNvPr id="5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7662" y="1411126"/>
            <a:ext cx="6013439" cy="34946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91027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0DCD3-AE67-4E19-9616-CB70DDC4DB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Prosiect</a:t>
            </a:r>
            <a:r>
              <a:rPr lang="en-GB" dirty="0"/>
              <a:t> </a:t>
            </a:r>
            <a:r>
              <a:rPr lang="en-GB" dirty="0" err="1"/>
              <a:t>Pleidlais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86668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0DCD3-AE67-4E19-9616-CB70DDC4DB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/>
              <a:t>Ydy</a:t>
            </a:r>
            <a:r>
              <a:rPr lang="en-GB" dirty="0"/>
              <a:t> </a:t>
            </a:r>
            <a:r>
              <a:rPr lang="en-GB" dirty="0" err="1"/>
              <a:t>etholiadau’n</a:t>
            </a:r>
            <a:r>
              <a:rPr lang="en-GB" dirty="0"/>
              <a:t> </a:t>
            </a:r>
            <a:r>
              <a:rPr lang="en-GB" dirty="0" err="1"/>
              <a:t>effeithio</a:t>
            </a:r>
            <a:r>
              <a:rPr lang="en-GB" dirty="0"/>
              <a:t> </a:t>
            </a:r>
            <a:r>
              <a:rPr lang="en-GB" dirty="0" err="1"/>
              <a:t>arnoch</a:t>
            </a:r>
            <a:r>
              <a:rPr lang="en-GB" dirty="0"/>
              <a:t> chi?</a:t>
            </a:r>
          </a:p>
        </p:txBody>
      </p:sp>
    </p:spTree>
    <p:extLst>
      <p:ext uri="{BB962C8B-B14F-4D97-AF65-F5344CB8AC3E}">
        <p14:creationId xmlns:p14="http://schemas.microsoft.com/office/powerpoint/2010/main" val="7277784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0DCD3-AE67-4E19-9616-CB70DDC4D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9089" y="690581"/>
            <a:ext cx="10304835" cy="1122454"/>
          </a:xfrm>
        </p:spPr>
        <p:txBody>
          <a:bodyPr>
            <a:normAutofit/>
          </a:bodyPr>
          <a:lstStyle/>
          <a:p>
            <a:r>
              <a:rPr lang="en-GB" sz="4800" dirty="0" err="1"/>
              <a:t>Amserlen</a:t>
            </a:r>
            <a:r>
              <a:rPr lang="en-GB" sz="4800" dirty="0"/>
              <a:t> </a:t>
            </a:r>
            <a:r>
              <a:rPr lang="en-GB" sz="4800" dirty="0" err="1"/>
              <a:t>ddyddiol</a:t>
            </a:r>
            <a:r>
              <a:rPr lang="en-GB" sz="4800" dirty="0"/>
              <a:t> (</a:t>
            </a:r>
            <a:r>
              <a:rPr lang="en-GB" sz="4800" dirty="0" err="1"/>
              <a:t>enghreifftiau</a:t>
            </a:r>
            <a:r>
              <a:rPr lang="en-GB" sz="4800" dirty="0"/>
              <a:t>)</a:t>
            </a:r>
            <a:endParaRPr lang="en-GB" sz="480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9089" y="2506718"/>
            <a:ext cx="35945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VAGRounded Lt" panose="00000400000000000000" pitchFamily="2" charset="0"/>
              </a:rPr>
              <a:t>8am</a:t>
            </a:r>
            <a:r>
              <a:rPr lang="en-GB" sz="2400" dirty="0">
                <a:latin typeface="VAGRounded Lt" panose="00000400000000000000" pitchFamily="2" charset="0"/>
              </a:rPr>
              <a:t>: </a:t>
            </a:r>
            <a:r>
              <a:rPr lang="en-GB" sz="2400" dirty="0" err="1">
                <a:latin typeface="VAGRounded Lt" panose="00000400000000000000" pitchFamily="2" charset="0"/>
              </a:rPr>
              <a:t>Dal</a:t>
            </a:r>
            <a:r>
              <a:rPr lang="en-GB" sz="2400" dirty="0">
                <a:latin typeface="VAGRounded Lt" panose="00000400000000000000" pitchFamily="2" charset="0"/>
              </a:rPr>
              <a:t> </a:t>
            </a:r>
            <a:r>
              <a:rPr lang="en-GB" sz="2400" dirty="0" err="1">
                <a:latin typeface="VAGRounded Lt" panose="00000400000000000000" pitchFamily="2" charset="0"/>
              </a:rPr>
              <a:t>y</a:t>
            </a:r>
            <a:r>
              <a:rPr lang="en-GB" sz="2400" dirty="0">
                <a:latin typeface="VAGRounded Lt" panose="00000400000000000000" pitchFamily="2" charset="0"/>
              </a:rPr>
              <a:t> </a:t>
            </a:r>
            <a:r>
              <a:rPr lang="en-GB" sz="2400" dirty="0" err="1">
                <a:latin typeface="VAGRounded Lt" panose="00000400000000000000" pitchFamily="2" charset="0"/>
              </a:rPr>
              <a:t>bws</a:t>
            </a:r>
            <a:r>
              <a:rPr lang="en-GB" sz="2400" dirty="0">
                <a:latin typeface="VAGRounded Lt" panose="00000400000000000000" pitchFamily="2" charset="0"/>
              </a:rPr>
              <a:t> </a:t>
            </a:r>
            <a:r>
              <a:rPr lang="en-GB" sz="2400" dirty="0" err="1">
                <a:latin typeface="VAGRounded Lt" panose="00000400000000000000" pitchFamily="2" charset="0"/>
              </a:rPr>
              <a:t>i’r</a:t>
            </a:r>
            <a:r>
              <a:rPr lang="en-GB" sz="2400" dirty="0">
                <a:latin typeface="VAGRounded Lt" panose="00000400000000000000" pitchFamily="2" charset="0"/>
              </a:rPr>
              <a:t> </a:t>
            </a:r>
            <a:r>
              <a:rPr lang="en-GB" sz="2400" dirty="0" err="1">
                <a:latin typeface="VAGRounded Lt" panose="00000400000000000000" pitchFamily="2" charset="0"/>
              </a:rPr>
              <a:t>ysgol</a:t>
            </a:r>
            <a:br>
              <a:rPr lang="en-GB" sz="2400" dirty="0">
                <a:latin typeface="VAGRounded Lt" panose="00000400000000000000" pitchFamily="2" charset="0"/>
              </a:rPr>
            </a:br>
            <a:r>
              <a:rPr lang="en-GB" sz="2400" b="1" dirty="0">
                <a:latin typeface="VAGRounded Lt" panose="00000400000000000000" pitchFamily="2" charset="0"/>
              </a:rPr>
              <a:t>9am: </a:t>
            </a:r>
            <a:r>
              <a:rPr lang="en-GB" sz="2400" dirty="0" err="1">
                <a:latin typeface="VAGRounded Lt" panose="00000400000000000000" pitchFamily="2" charset="0"/>
              </a:rPr>
              <a:t>Dechrau</a:t>
            </a:r>
            <a:r>
              <a:rPr lang="en-GB" sz="2400" dirty="0">
                <a:latin typeface="VAGRounded Lt" panose="00000400000000000000" pitchFamily="2" charset="0"/>
              </a:rPr>
              <a:t> </a:t>
            </a:r>
            <a:r>
              <a:rPr lang="en-GB" sz="2400" dirty="0" err="1">
                <a:latin typeface="VAGRounded Lt" panose="00000400000000000000" pitchFamily="2" charset="0"/>
              </a:rPr>
              <a:t>gwersi</a:t>
            </a:r>
            <a:br>
              <a:rPr lang="en-GB" sz="2400" dirty="0">
                <a:latin typeface="VAGRounded Lt" panose="00000400000000000000" pitchFamily="2" charset="0"/>
              </a:rPr>
            </a:br>
            <a:r>
              <a:rPr lang="en-GB" sz="2400" b="1" dirty="0">
                <a:latin typeface="VAGRounded Lt" panose="00000400000000000000" pitchFamily="2" charset="0"/>
              </a:rPr>
              <a:t>1pm</a:t>
            </a:r>
            <a:r>
              <a:rPr lang="en-GB" sz="2400" dirty="0">
                <a:latin typeface="VAGRounded Lt" panose="00000400000000000000" pitchFamily="2" charset="0"/>
              </a:rPr>
              <a:t>: </a:t>
            </a:r>
            <a:r>
              <a:rPr lang="en-GB" sz="2400" dirty="0" err="1">
                <a:latin typeface="VAGRounded Lt" panose="00000400000000000000" pitchFamily="2" charset="0"/>
              </a:rPr>
              <a:t>Cael</a:t>
            </a:r>
            <a:r>
              <a:rPr lang="en-GB" sz="2400" dirty="0">
                <a:latin typeface="VAGRounded Lt" panose="00000400000000000000" pitchFamily="2" charset="0"/>
              </a:rPr>
              <a:t> </a:t>
            </a:r>
            <a:r>
              <a:rPr lang="en-GB" sz="2400" dirty="0" err="1">
                <a:latin typeface="VAGRounded Lt" panose="00000400000000000000" pitchFamily="2" charset="0"/>
              </a:rPr>
              <a:t>cinio</a:t>
            </a:r>
            <a:br>
              <a:rPr lang="en-GB" sz="2400" dirty="0">
                <a:latin typeface="VAGRounded Lt" panose="00000400000000000000" pitchFamily="2" charset="0"/>
              </a:rPr>
            </a:br>
            <a:r>
              <a:rPr lang="en-GB" sz="2400" b="1" dirty="0">
                <a:latin typeface="VAGRounded Lt" panose="00000400000000000000" pitchFamily="2" charset="0"/>
              </a:rPr>
              <a:t>3pm: </a:t>
            </a:r>
            <a:r>
              <a:rPr lang="en-GB" sz="2400" dirty="0" err="1">
                <a:latin typeface="VAGRounded Lt" panose="00000400000000000000" pitchFamily="2" charset="0"/>
              </a:rPr>
              <a:t>Dal</a:t>
            </a:r>
            <a:r>
              <a:rPr lang="en-GB" sz="2400" dirty="0">
                <a:latin typeface="VAGRounded Lt" panose="00000400000000000000" pitchFamily="2" charset="0"/>
              </a:rPr>
              <a:t> </a:t>
            </a:r>
            <a:r>
              <a:rPr lang="en-GB" sz="2400" dirty="0" err="1">
                <a:latin typeface="VAGRounded Lt" panose="00000400000000000000" pitchFamily="2" charset="0"/>
              </a:rPr>
              <a:t>y</a:t>
            </a:r>
            <a:r>
              <a:rPr lang="en-GB" sz="2400" dirty="0">
                <a:latin typeface="VAGRounded Lt" panose="00000400000000000000" pitchFamily="2" charset="0"/>
              </a:rPr>
              <a:t> </a:t>
            </a:r>
            <a:r>
              <a:rPr lang="en-GB" sz="2400" dirty="0" err="1">
                <a:latin typeface="VAGRounded Lt" panose="00000400000000000000" pitchFamily="2" charset="0"/>
              </a:rPr>
              <a:t>bws</a:t>
            </a:r>
            <a:r>
              <a:rPr lang="en-GB" sz="2400" dirty="0">
                <a:latin typeface="VAGRounded Lt" panose="00000400000000000000" pitchFamily="2" charset="0"/>
              </a:rPr>
              <a:t> </a:t>
            </a:r>
            <a:r>
              <a:rPr lang="en-GB" sz="2400" dirty="0" err="1">
                <a:latin typeface="VAGRounded Lt" panose="00000400000000000000" pitchFamily="2" charset="0"/>
              </a:rPr>
              <a:t>adre</a:t>
            </a:r>
            <a:br>
              <a:rPr lang="en-GB" sz="2400" dirty="0">
                <a:latin typeface="VAGRounded Lt" panose="00000400000000000000" pitchFamily="2" charset="0"/>
              </a:rPr>
            </a:br>
            <a:r>
              <a:rPr lang="en-GB" sz="2400" b="1" dirty="0">
                <a:latin typeface="VAGRounded Lt" panose="00000400000000000000" pitchFamily="2" charset="0"/>
              </a:rPr>
              <a:t>5pm</a:t>
            </a:r>
            <a:r>
              <a:rPr lang="en-GB" sz="2400" dirty="0">
                <a:latin typeface="VAGRounded Lt" panose="00000400000000000000" pitchFamily="2" charset="0"/>
              </a:rPr>
              <a:t>: </a:t>
            </a:r>
            <a:r>
              <a:rPr lang="en-GB" sz="2400" dirty="0" err="1">
                <a:latin typeface="VAGRounded Lt" panose="00000400000000000000" pitchFamily="2" charset="0"/>
              </a:rPr>
              <a:t>Mynd</a:t>
            </a:r>
            <a:r>
              <a:rPr lang="en-GB" sz="2400" dirty="0">
                <a:latin typeface="VAGRounded Lt" panose="00000400000000000000" pitchFamily="2" charset="0"/>
              </a:rPr>
              <a:t> </a:t>
            </a:r>
            <a:r>
              <a:rPr lang="en-GB" sz="2400" dirty="0" err="1">
                <a:latin typeface="VAGRounded Lt" panose="00000400000000000000" pitchFamily="2" charset="0"/>
              </a:rPr>
              <a:t>i’r</a:t>
            </a:r>
            <a:r>
              <a:rPr lang="en-GB" sz="2400" dirty="0">
                <a:latin typeface="VAGRounded Lt" panose="00000400000000000000" pitchFamily="2" charset="0"/>
              </a:rPr>
              <a:t> </a:t>
            </a:r>
            <a:r>
              <a:rPr lang="en-GB" sz="2400" dirty="0" err="1">
                <a:latin typeface="VAGRounded Lt" panose="00000400000000000000" pitchFamily="2" charset="0"/>
              </a:rPr>
              <a:t>parc</a:t>
            </a:r>
            <a:endParaRPr lang="en-GB" sz="2400" dirty="0">
              <a:latin typeface="VAGRounded Lt" panose="000004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9089" y="1708327"/>
            <a:ext cx="3594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latin typeface="+mj-lt"/>
              </a:rPr>
              <a:t>Enghraifft</a:t>
            </a:r>
            <a:r>
              <a:rPr lang="en-GB" sz="2400" dirty="0">
                <a:latin typeface="+mj-lt"/>
              </a:rPr>
              <a:t> 1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69419" y="2506718"/>
            <a:ext cx="41263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VAGRounded Lt" panose="00000400000000000000" pitchFamily="2" charset="0"/>
              </a:rPr>
              <a:t>8am</a:t>
            </a:r>
            <a:r>
              <a:rPr lang="en-GB" sz="2400" dirty="0">
                <a:latin typeface="VAGRounded Lt" panose="00000400000000000000" pitchFamily="2" charset="0"/>
              </a:rPr>
              <a:t>: </a:t>
            </a:r>
            <a:r>
              <a:rPr lang="en-GB" sz="2400" dirty="0" err="1">
                <a:latin typeface="VAGRounded Lt" panose="00000400000000000000" pitchFamily="2" charset="0"/>
              </a:rPr>
              <a:t>Brwsho</a:t>
            </a:r>
            <a:r>
              <a:rPr lang="en-GB" sz="2400" dirty="0">
                <a:latin typeface="VAGRounded Lt" panose="00000400000000000000" pitchFamily="2" charset="0"/>
              </a:rPr>
              <a:t> </a:t>
            </a:r>
            <a:r>
              <a:rPr lang="en-GB" sz="2400" dirty="0" err="1">
                <a:latin typeface="VAGRounded Lt" panose="00000400000000000000" pitchFamily="2" charset="0"/>
              </a:rPr>
              <a:t>dannedd</a:t>
            </a:r>
            <a:br>
              <a:rPr lang="en-GB" sz="2400" dirty="0">
                <a:latin typeface="VAGRounded Lt" panose="00000400000000000000" pitchFamily="2" charset="0"/>
              </a:rPr>
            </a:br>
            <a:r>
              <a:rPr lang="en-GB" sz="2400" b="1" dirty="0">
                <a:latin typeface="VAGRounded Lt" panose="00000400000000000000" pitchFamily="2" charset="0"/>
              </a:rPr>
              <a:t>9am</a:t>
            </a:r>
            <a:r>
              <a:rPr lang="en-GB" sz="2400" dirty="0">
                <a:latin typeface="VAGRounded Lt" panose="00000400000000000000" pitchFamily="2" charset="0"/>
              </a:rPr>
              <a:t>: </a:t>
            </a:r>
            <a:r>
              <a:rPr lang="en-GB" sz="2400" dirty="0" err="1">
                <a:latin typeface="VAGRounded Lt" panose="00000400000000000000" pitchFamily="2" charset="0"/>
              </a:rPr>
              <a:t>Cerdded</a:t>
            </a:r>
            <a:r>
              <a:rPr lang="en-GB" sz="2400" dirty="0">
                <a:latin typeface="VAGRounded Lt" panose="00000400000000000000" pitchFamily="2" charset="0"/>
              </a:rPr>
              <a:t> </a:t>
            </a:r>
            <a:r>
              <a:rPr lang="en-GB" sz="2400" dirty="0" err="1">
                <a:latin typeface="VAGRounded Lt" panose="00000400000000000000" pitchFamily="2" charset="0"/>
              </a:rPr>
              <a:t>yn</a:t>
            </a:r>
            <a:r>
              <a:rPr lang="en-GB" sz="2400" dirty="0">
                <a:latin typeface="VAGRounded Lt" panose="00000400000000000000" pitchFamily="2" charset="0"/>
              </a:rPr>
              <a:t> </a:t>
            </a:r>
            <a:r>
              <a:rPr lang="en-GB" sz="2400" dirty="0" err="1">
                <a:latin typeface="VAGRounded Lt" panose="00000400000000000000" pitchFamily="2" charset="0"/>
              </a:rPr>
              <a:t>y</a:t>
            </a:r>
            <a:r>
              <a:rPr lang="en-GB" sz="2400" dirty="0">
                <a:latin typeface="VAGRounded Lt" panose="00000400000000000000" pitchFamily="2" charset="0"/>
              </a:rPr>
              <a:t> </a:t>
            </a:r>
            <a:r>
              <a:rPr lang="en-GB" sz="2400" dirty="0" err="1">
                <a:latin typeface="VAGRounded Lt" panose="00000400000000000000" pitchFamily="2" charset="0"/>
              </a:rPr>
              <a:t>goedwig</a:t>
            </a:r>
            <a:endParaRPr lang="en-GB" sz="2400" dirty="0">
              <a:latin typeface="VAGRounded Lt" panose="00000400000000000000" pitchFamily="2" charset="0"/>
            </a:endParaRPr>
          </a:p>
          <a:p>
            <a:r>
              <a:rPr lang="en-GB" sz="2400" b="1" dirty="0">
                <a:latin typeface="VAGRounded Lt" panose="00000400000000000000" pitchFamily="2" charset="0"/>
              </a:rPr>
              <a:t>1pm: </a:t>
            </a:r>
            <a:r>
              <a:rPr lang="en-GB" sz="2400" dirty="0" err="1">
                <a:latin typeface="VAGRounded Lt" panose="00000400000000000000" pitchFamily="2" charset="0"/>
              </a:rPr>
              <a:t>Cael</a:t>
            </a:r>
            <a:r>
              <a:rPr lang="en-GB" sz="2400" dirty="0">
                <a:latin typeface="VAGRounded Lt" panose="00000400000000000000" pitchFamily="2" charset="0"/>
              </a:rPr>
              <a:t> </a:t>
            </a:r>
            <a:r>
              <a:rPr lang="en-GB" sz="2400" dirty="0" err="1">
                <a:latin typeface="VAGRounded Lt" panose="00000400000000000000" pitchFamily="2" charset="0"/>
              </a:rPr>
              <a:t>cinio</a:t>
            </a:r>
            <a:br>
              <a:rPr lang="en-GB" sz="2400" dirty="0">
                <a:latin typeface="VAGRounded Lt" panose="00000400000000000000" pitchFamily="2" charset="0"/>
              </a:rPr>
            </a:br>
            <a:r>
              <a:rPr lang="en-GB" sz="2400" b="1" dirty="0">
                <a:latin typeface="VAGRounded Lt" panose="00000400000000000000" pitchFamily="2" charset="0"/>
              </a:rPr>
              <a:t>2pm</a:t>
            </a:r>
            <a:r>
              <a:rPr lang="en-GB" sz="2400" dirty="0">
                <a:latin typeface="VAGRounded Lt" panose="00000400000000000000" pitchFamily="2" charset="0"/>
              </a:rPr>
              <a:t>: </a:t>
            </a:r>
            <a:r>
              <a:rPr lang="en-GB" sz="2400" dirty="0" err="1">
                <a:latin typeface="VAGRounded Lt" panose="00000400000000000000" pitchFamily="2" charset="0"/>
              </a:rPr>
              <a:t>Mynd</a:t>
            </a:r>
            <a:r>
              <a:rPr lang="en-GB" sz="2400" dirty="0">
                <a:latin typeface="VAGRounded Lt" panose="00000400000000000000" pitchFamily="2" charset="0"/>
              </a:rPr>
              <a:t> </a:t>
            </a:r>
            <a:r>
              <a:rPr lang="en-GB" sz="2400" dirty="0" err="1">
                <a:latin typeface="VAGRounded Lt" panose="00000400000000000000" pitchFamily="2" charset="0"/>
              </a:rPr>
              <a:t>i’r</a:t>
            </a:r>
            <a:r>
              <a:rPr lang="en-GB" sz="2400" dirty="0">
                <a:latin typeface="VAGRounded Lt" panose="00000400000000000000" pitchFamily="2" charset="0"/>
              </a:rPr>
              <a:t> </a:t>
            </a:r>
            <a:r>
              <a:rPr lang="en-GB" sz="2400" dirty="0" err="1">
                <a:latin typeface="VAGRounded Lt" panose="00000400000000000000" pitchFamily="2" charset="0"/>
              </a:rPr>
              <a:t>amgueddfa</a:t>
            </a:r>
            <a:endParaRPr lang="en-GB" sz="2400" dirty="0">
              <a:latin typeface="VAGRounded Lt" panose="00000400000000000000" pitchFamily="2" charset="0"/>
            </a:endParaRPr>
          </a:p>
          <a:p>
            <a:r>
              <a:rPr lang="en-US" sz="2400" b="1" dirty="0">
                <a:latin typeface="VAGRounded Lt" panose="00000400000000000000" pitchFamily="2" charset="0"/>
              </a:rPr>
              <a:t>4pm: </a:t>
            </a:r>
            <a:r>
              <a:rPr lang="en-US" sz="2400" dirty="0" err="1">
                <a:latin typeface="VAGRounded Lt" panose="00000400000000000000" pitchFamily="2" charset="0"/>
              </a:rPr>
              <a:t>Mynd</a:t>
            </a:r>
            <a:r>
              <a:rPr lang="en-US" sz="2400" dirty="0">
                <a:latin typeface="VAGRounded Lt" panose="00000400000000000000" pitchFamily="2" charset="0"/>
              </a:rPr>
              <a:t> </a:t>
            </a:r>
            <a:r>
              <a:rPr lang="en-US" sz="2400" dirty="0" err="1">
                <a:latin typeface="VAGRounded Lt" panose="00000400000000000000" pitchFamily="2" charset="0"/>
              </a:rPr>
              <a:t>i’m</a:t>
            </a:r>
            <a:r>
              <a:rPr lang="en-US" sz="2400" dirty="0">
                <a:latin typeface="VAGRounded Lt" panose="00000400000000000000" pitchFamily="2" charset="0"/>
              </a:rPr>
              <a:t> </a:t>
            </a:r>
            <a:r>
              <a:rPr lang="en-US" sz="2400" dirty="0" err="1">
                <a:latin typeface="VAGRounded Lt" panose="00000400000000000000" pitchFamily="2" charset="0"/>
              </a:rPr>
              <a:t>clwb</a:t>
            </a:r>
            <a:endParaRPr lang="en-GB" sz="2400" b="1" dirty="0">
              <a:latin typeface="VAGRounded Lt" panose="000004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69420" y="1765739"/>
            <a:ext cx="3594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latin typeface="+mj-lt"/>
              </a:rPr>
              <a:t>Enghraifft</a:t>
            </a:r>
            <a:r>
              <a:rPr lang="en-GB" sz="2400" dirty="0">
                <a:latin typeface="+mj-lt"/>
              </a:rPr>
              <a:t> 2 </a:t>
            </a:r>
          </a:p>
        </p:txBody>
      </p:sp>
    </p:spTree>
    <p:extLst>
      <p:ext uri="{BB962C8B-B14F-4D97-AF65-F5344CB8AC3E}">
        <p14:creationId xmlns:p14="http://schemas.microsoft.com/office/powerpoint/2010/main" val="35870777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8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41830" y="2251212"/>
            <a:ext cx="1308300" cy="129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8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84598" y="2264590"/>
            <a:ext cx="1308300" cy="1353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90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42441" y="2251212"/>
            <a:ext cx="1376329" cy="11778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8443334" y="5498003"/>
            <a:ext cx="332975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dirty="0" err="1"/>
              <a:t>Widgit</a:t>
            </a:r>
            <a:r>
              <a:rPr lang="en-GB" sz="1100" dirty="0"/>
              <a:t> symbols © </a:t>
            </a:r>
            <a:r>
              <a:rPr lang="en-GB" sz="1100" dirty="0" err="1"/>
              <a:t>Widgit</a:t>
            </a:r>
            <a:r>
              <a:rPr lang="en-GB" sz="1100" dirty="0"/>
              <a:t> software www.widgit.com</a:t>
            </a:r>
          </a:p>
        </p:txBody>
      </p:sp>
    </p:spTree>
    <p:extLst>
      <p:ext uri="{BB962C8B-B14F-4D97-AF65-F5344CB8AC3E}">
        <p14:creationId xmlns:p14="http://schemas.microsoft.com/office/powerpoint/2010/main" val="14557278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443334" y="5498003"/>
            <a:ext cx="332975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dirty="0" err="1"/>
              <a:t>Widgit</a:t>
            </a:r>
            <a:r>
              <a:rPr lang="en-GB" sz="1100" dirty="0"/>
              <a:t> symbols © </a:t>
            </a:r>
            <a:r>
              <a:rPr lang="en-GB" sz="1100" dirty="0" err="1"/>
              <a:t>Widgit</a:t>
            </a:r>
            <a:r>
              <a:rPr lang="en-GB" sz="1100" dirty="0"/>
              <a:t> software www.widgit.com</a:t>
            </a:r>
          </a:p>
        </p:txBody>
      </p:sp>
      <p:pic>
        <p:nvPicPr>
          <p:cNvPr id="7" name="Google Shape;9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70702" y="2299200"/>
            <a:ext cx="1336400" cy="132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9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13214" y="2330312"/>
            <a:ext cx="990600" cy="1259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https://lh5.googleusercontent.com/LKDjfvFwFgu4rNj6I2yYxgV_AYtEsMmUvdg3ekNfenAUGd3ztGxnUBbJPO8JYAJLuZpN489y6vipti6LUeflUcodHMetoVm94jVjwQqN85-TNhfJBDOL1PSB-G1tkULh-2s8O9TycJE">
            <a:extLst>
              <a:ext uri="{FF2B5EF4-FFF2-40B4-BE49-F238E27FC236}">
                <a16:creationId xmlns:a16="http://schemas.microsoft.com/office/drawing/2014/main" id="{C657BE34-8116-9A40-885C-CA2D8FF97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9926" y="2299200"/>
            <a:ext cx="1155700" cy="11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62884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443334" y="5498003"/>
            <a:ext cx="332975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100" dirty="0" err="1"/>
              <a:t>Widgit</a:t>
            </a:r>
            <a:r>
              <a:rPr lang="en-GB" sz="1100" dirty="0"/>
              <a:t> symbols © </a:t>
            </a:r>
            <a:r>
              <a:rPr lang="en-GB" sz="1100" dirty="0" err="1"/>
              <a:t>Widgit</a:t>
            </a:r>
            <a:r>
              <a:rPr lang="en-GB" sz="1100" dirty="0"/>
              <a:t> software www.widgit.com</a:t>
            </a:r>
          </a:p>
        </p:txBody>
      </p:sp>
      <p:pic>
        <p:nvPicPr>
          <p:cNvPr id="10" name="Google Shape;10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2727" y="2558739"/>
            <a:ext cx="1068600" cy="106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0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11245" y="2558739"/>
            <a:ext cx="1068600" cy="1056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06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049059" y="2496587"/>
            <a:ext cx="1131170" cy="1118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86015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0DCD3-AE67-4E19-9616-CB70DDC4DB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GB" sz="4800" dirty="0" err="1"/>
              <a:t>Senedd</a:t>
            </a:r>
            <a:r>
              <a:rPr lang="en-GB" sz="4800" dirty="0"/>
              <a:t> </a:t>
            </a:r>
            <a:r>
              <a:rPr lang="en-GB" sz="4800" dirty="0" err="1"/>
              <a:t>Cymru</a:t>
            </a:r>
            <a:r>
              <a:rPr lang="en-GB" sz="4800" dirty="0"/>
              <a:t> </a:t>
            </a:r>
            <a:r>
              <a:rPr lang="en-GB" sz="4800" dirty="0" err="1"/>
              <a:t>neu</a:t>
            </a:r>
            <a:r>
              <a:rPr lang="en-GB" sz="4800" dirty="0"/>
              <a:t> </a:t>
            </a:r>
            <a:r>
              <a:rPr lang="en-GB" sz="4800" dirty="0" err="1"/>
              <a:t>Senedd</a:t>
            </a:r>
            <a:r>
              <a:rPr lang="en-GB" sz="4800" dirty="0"/>
              <a:t> San </a:t>
            </a:r>
            <a:r>
              <a:rPr lang="en-GB" sz="4800" dirty="0" err="1"/>
              <a:t>Steffan</a:t>
            </a:r>
            <a:r>
              <a:rPr lang="en-GB" sz="4800" dirty="0"/>
              <a:t>?</a:t>
            </a:r>
            <a:br>
              <a:rPr lang="en-GB" sz="4800" dirty="0"/>
            </a:br>
            <a:br>
              <a:rPr lang="en-GB" sz="4800" dirty="0"/>
            </a:br>
            <a:endParaRPr lang="en-GB" sz="4800" dirty="0"/>
          </a:p>
        </p:txBody>
      </p:sp>
      <p:pic>
        <p:nvPicPr>
          <p:cNvPr id="3" name="Google Shape;11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6000" y="1788727"/>
            <a:ext cx="4424775" cy="295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1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49884" y="1788727"/>
            <a:ext cx="4373539" cy="2919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69091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Comm">
      <a:dk1>
        <a:sysClr val="windowText" lastClr="000000"/>
      </a:dk1>
      <a:lt1>
        <a:sysClr val="window" lastClr="FFFFFF"/>
      </a:lt1>
      <a:dk2>
        <a:srgbClr val="414042"/>
      </a:dk2>
      <a:lt2>
        <a:srgbClr val="ED1556"/>
      </a:lt2>
      <a:accent1>
        <a:srgbClr val="0072BC"/>
      </a:accent1>
      <a:accent2>
        <a:srgbClr val="FDB913"/>
      </a:accent2>
      <a:accent3>
        <a:srgbClr val="27AAE1"/>
      </a:accent3>
      <a:accent4>
        <a:srgbClr val="EE3D96"/>
      </a:accent4>
      <a:accent5>
        <a:srgbClr val="A978B4"/>
      </a:accent5>
      <a:accent6>
        <a:srgbClr val="B3D235"/>
      </a:accent6>
      <a:hlink>
        <a:srgbClr val="0563C1"/>
      </a:hlink>
      <a:folHlink>
        <a:srgbClr val="954F72"/>
      </a:folHlink>
    </a:clrScheme>
    <a:fontScheme name="CCom">
      <a:majorFont>
        <a:latin typeface="VAG Rounded"/>
        <a:ea typeface=""/>
        <a:cs typeface=""/>
      </a:majorFont>
      <a:minorFont>
        <a:latin typeface="VAG Rounded St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c2018.potx" id="{B0D8CF57-D8FC-43EB-9088-CCE5842F2899}" vid="{29BCE122-BF80-41C0-B566-8E18204F271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69954D8175A7B47907E68B00892AAD3" ma:contentTypeVersion="" ma:contentTypeDescription="Create a new document." ma:contentTypeScope="" ma:versionID="b1006104815dd375148bb7387db864bf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2384c6cc0088fcedbaf6edaf557defa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242B75E-04ED-4EEC-9E9B-0CF670496509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89D2CAC3-9128-49DE-A7C5-E942B534D18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44898A2-45B7-4E83-9BB8-DDE107AC07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cc2018</Template>
  <TotalTime>1398</TotalTime>
  <Words>1213</Words>
  <Application>Microsoft Macintosh PowerPoint</Application>
  <PresentationFormat>Widescreen</PresentationFormat>
  <Paragraphs>119</Paragraphs>
  <Slides>16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VAG Rounded Std Light</vt:lpstr>
      <vt:lpstr>Calibri</vt:lpstr>
      <vt:lpstr>Arial</vt:lpstr>
      <vt:lpstr>VAG Rounded Std Thin</vt:lpstr>
      <vt:lpstr>Lucida Grande</vt:lpstr>
      <vt:lpstr>Roboto</vt:lpstr>
      <vt:lpstr>VAG Rounded</vt:lpstr>
      <vt:lpstr>VAGRounded Lt</vt:lpstr>
      <vt:lpstr>Times New Roman</vt:lpstr>
      <vt:lpstr>Office Theme</vt:lpstr>
      <vt:lpstr>PowerPoint Presentation</vt:lpstr>
      <vt:lpstr>Etholiad y Senedd 2021</vt:lpstr>
      <vt:lpstr>Prosiect Pleidlais</vt:lpstr>
      <vt:lpstr>Ydy etholiadau’n effeithio arnoch chi?</vt:lpstr>
      <vt:lpstr>Amserlen ddyddiol (enghreifftiau)</vt:lpstr>
      <vt:lpstr>PowerPoint Presentation</vt:lpstr>
      <vt:lpstr>PowerPoint Presentation</vt:lpstr>
      <vt:lpstr>PowerPoint Presentation</vt:lpstr>
      <vt:lpstr>Senedd Cymru neu Senedd San Steffan?  </vt:lpstr>
      <vt:lpstr>Senedd Cymru neu Senedd San Steffan?  C1.   C2.</vt:lpstr>
      <vt:lpstr>Senedd Cymru neu Senedd San Steffan?  C3.   C4.</vt:lpstr>
      <vt:lpstr>Senedd Cymru neu Senedd San Steffan?  C5.   C6.</vt:lpstr>
      <vt:lpstr>Senedd Cymru neu Senedd San Steffan?  C7.   C8.</vt:lpstr>
      <vt:lpstr>Senedd Cymru neu Senedd San Steffan?  C9.   C10.</vt:lpstr>
      <vt:lpstr>Senedd neu San Steffan?  C11.   C12.</vt:lpstr>
      <vt:lpstr>Beth mae pleidleisio’n gwneud?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Siwan Dafydd</dc:creator>
  <cp:lastModifiedBy>Microsoft Office User</cp:lastModifiedBy>
  <cp:revision>43</cp:revision>
  <cp:lastPrinted>2019-06-18T13:52:04Z</cp:lastPrinted>
  <dcterms:created xsi:type="dcterms:W3CDTF">2021-01-06T17:34:18Z</dcterms:created>
  <dcterms:modified xsi:type="dcterms:W3CDTF">2021-01-24T20:31:38Z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0x010100269954D8175A7B47907E68B00892AAD3</vt:lpwstr>
  </property>
</Properties>
</file>