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7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</p:sldIdLst>
  <p:sldSz cx="12192000" cy="6858000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B0604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66944" autoAdjust="0"/>
  </p:normalViewPr>
  <p:slideViewPr>
    <p:cSldViewPr snapToGrid="0" showGuides="1">
      <p:cViewPr varScale="1">
        <p:scale>
          <a:sx n="74" d="100"/>
          <a:sy n="74" d="100"/>
        </p:scale>
        <p:origin x="2008" y="17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571-BEFA-4D18-B6DE-5F2EE60013AA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DF004-05F9-484D-8D5C-F3454BF09A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9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47BB-1B5D-462A-81CB-037A19661BFB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637-F9C0-444F-9B68-AA05013296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7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7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Cwestiwn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Adeilad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pa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sy’n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casglu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dŵr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glaw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fflysho’r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toiledau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ac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llosgi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deunydd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wedi’i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ailgylchu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i’w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wresogi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2: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penderfynu</a:t>
            </a:r>
            <a:r>
              <a:rPr lang="en-US" baseline="0" dirty="0"/>
              <a:t> </a:t>
            </a:r>
            <a:r>
              <a:rPr lang="en-US" baseline="0" dirty="0" err="1"/>
              <a:t>pwy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gallu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prydau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am </a:t>
            </a:r>
            <a:r>
              <a:rPr lang="en-US" baseline="0" dirty="0" err="1"/>
              <a:t>ddim</a:t>
            </a:r>
            <a:r>
              <a:rPr lang="en-US" baseline="0" dirty="0"/>
              <a:t> </a:t>
            </a:r>
            <a:r>
              <a:rPr lang="en-US" baseline="0" dirty="0" err="1"/>
              <a:t>yng</a:t>
            </a:r>
            <a:r>
              <a:rPr lang="en-US" baseline="0" dirty="0"/>
              <a:t> </a:t>
            </a:r>
            <a:r>
              <a:rPr lang="en-US" baseline="0" dirty="0" err="1"/>
              <a:t>Nghymru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Ateb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Cymru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5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3: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penderfynu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gyfyngiadau’r</a:t>
            </a:r>
            <a:r>
              <a:rPr lang="en-US" dirty="0"/>
              <a:t> </a:t>
            </a:r>
            <a:r>
              <a:rPr lang="en-US" dirty="0" err="1"/>
              <a:t>coronafeirws</a:t>
            </a:r>
            <a:r>
              <a:rPr lang="en-US" dirty="0"/>
              <a:t> </a:t>
            </a:r>
            <a:r>
              <a:rPr lang="en-US" dirty="0" err="1"/>
              <a:t>yng</a:t>
            </a:r>
            <a:r>
              <a:rPr lang="en-US" dirty="0"/>
              <a:t> </a:t>
            </a:r>
            <a:r>
              <a:rPr lang="en-US" dirty="0" err="1"/>
              <a:t>Nghymru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4: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/>
              <a:t>ar</a:t>
            </a:r>
            <a:r>
              <a:rPr lang="en-US" baseline="0"/>
              <a:t>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ysbytai’n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 </a:t>
            </a:r>
            <a:r>
              <a:rPr lang="en-US" baseline="0" dirty="0" err="1"/>
              <a:t>yng</a:t>
            </a:r>
            <a:r>
              <a:rPr lang="en-US" baseline="0" dirty="0"/>
              <a:t> </a:t>
            </a:r>
            <a:r>
              <a:rPr lang="en-US" baseline="0" dirty="0" err="1"/>
              <a:t>Nghymru</a:t>
            </a:r>
            <a:r>
              <a:rPr lang="en-US" baseline="0" dirty="0"/>
              <a:t>, a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rydych</a:t>
            </a:r>
            <a:r>
              <a:rPr lang="en-US" baseline="0" dirty="0"/>
              <a:t> </a:t>
            </a:r>
            <a:r>
              <a:rPr lang="en-US" baseline="0" dirty="0" err="1"/>
              <a:t>chi’n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help </a:t>
            </a:r>
            <a:r>
              <a:rPr lang="en-US" baseline="0" dirty="0" err="1"/>
              <a:t>gyda’ch</a:t>
            </a:r>
            <a:r>
              <a:rPr lang="en-US" baseline="0" dirty="0"/>
              <a:t> </a:t>
            </a:r>
            <a:r>
              <a:rPr lang="en-US" baseline="0" dirty="0" err="1"/>
              <a:t>iechyd</a:t>
            </a:r>
            <a:r>
              <a:rPr lang="en-US" baseline="0" dirty="0"/>
              <a:t> </a:t>
            </a:r>
            <a:r>
              <a:rPr lang="en-US" baseline="0" dirty="0" err="1"/>
              <a:t>meddwl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721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5: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ceisiodd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Guto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Ffowc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chwythu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fyny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5 </a:t>
            </a:r>
            <a:r>
              <a:rPr lang="en-US" baseline="0" dirty="0" err="1">
                <a:solidFill>
                  <a:schemeClr val="dk1"/>
                </a:solidFill>
              </a:rPr>
              <a:t>Tachwedd</a:t>
            </a:r>
            <a:r>
              <a:rPr lang="en-US" dirty="0">
                <a:solidFill>
                  <a:schemeClr val="dk1"/>
                </a:solidFill>
              </a:rPr>
              <a:t> 1605?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 err="1"/>
              <a:t>Cwestiwn</a:t>
            </a:r>
            <a:r>
              <a:rPr lang="en-US" dirty="0">
                <a:solidFill>
                  <a:schemeClr val="dk1"/>
                </a:solidFill>
              </a:rPr>
              <a:t> 6: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sy’n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penderfynu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ddylai</a:t>
            </a:r>
            <a:r>
              <a:rPr lang="en-US" baseline="0" dirty="0">
                <a:solidFill>
                  <a:schemeClr val="dk1"/>
                </a:solidFill>
              </a:rPr>
              <a:t> plant </a:t>
            </a:r>
            <a:r>
              <a:rPr lang="en-US" baseline="0" dirty="0" err="1">
                <a:solidFill>
                  <a:schemeClr val="dk1"/>
                </a:solidFill>
              </a:rPr>
              <a:t>yng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Nghymru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sefyll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arholiadau</a:t>
            </a:r>
            <a:r>
              <a:rPr lang="en-US" baseline="0" dirty="0">
                <a:solidFill>
                  <a:schemeClr val="dk1"/>
                </a:solidFill>
              </a:rPr>
              <a:t> TGAU a </a:t>
            </a:r>
            <a:r>
              <a:rPr lang="en-US" baseline="0" dirty="0" err="1">
                <a:solidFill>
                  <a:schemeClr val="dk1"/>
                </a:solidFill>
              </a:rPr>
              <a:t>Lefel</a:t>
            </a:r>
            <a:r>
              <a:rPr lang="en-US" baseline="0" dirty="0">
                <a:solidFill>
                  <a:schemeClr val="dk1"/>
                </a:solidFill>
              </a:rPr>
              <a:t> A</a:t>
            </a:r>
            <a:r>
              <a:rPr lang="en-US" dirty="0">
                <a:solidFill>
                  <a:schemeClr val="dk1"/>
                </a:solidFill>
              </a:rPr>
              <a:t>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8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7: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cyntaf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gyflwyno’r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tâl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</a:t>
            </a:r>
            <a:r>
              <a:rPr lang="en-US" baseline="0" dirty="0">
                <a:solidFill>
                  <a:schemeClr val="dk1"/>
                </a:solidFill>
              </a:rPr>
              <a:t> 5c am </a:t>
            </a:r>
            <a:r>
              <a:rPr lang="en-US" baseline="0" dirty="0" err="1">
                <a:solidFill>
                  <a:schemeClr val="dk1"/>
                </a:solidFill>
              </a:rPr>
              <a:t>fagiau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plastig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8: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penderfynu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ble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mae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lluoedd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arfog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Nghymru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mynd</a:t>
            </a:r>
            <a:r>
              <a:rPr lang="en-US" baseline="0" dirty="0">
                <a:solidFill>
                  <a:schemeClr val="dk1"/>
                </a:solidFill>
              </a:rPr>
              <a:t> a </a:t>
            </a:r>
            <a:r>
              <a:rPr lang="en-US" baseline="0" dirty="0" err="1">
                <a:solidFill>
                  <a:schemeClr val="dk1"/>
                </a:solidFill>
              </a:rPr>
              <a:t>beth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gwneud</a:t>
            </a:r>
            <a:r>
              <a:rPr lang="en-US" baseline="0" dirty="0">
                <a:solidFill>
                  <a:schemeClr val="dk1"/>
                </a:solidFill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San </a:t>
            </a:r>
            <a:r>
              <a:rPr lang="en-US" dirty="0" err="1"/>
              <a:t>Steffan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57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9: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0" dirty="0" err="1">
                <a:solidFill>
                  <a:schemeClr val="dk1"/>
                </a:solidFill>
              </a:rPr>
              <a:t>Aelodau</a:t>
            </a:r>
            <a:r>
              <a:rPr lang="en-US" b="0" dirty="0">
                <a:solidFill>
                  <a:schemeClr val="dk1"/>
                </a:solidFill>
              </a:rPr>
              <a:t> pa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senedd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sy’n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effeithio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ar</a:t>
            </a:r>
            <a:r>
              <a:rPr lang="en-US" b="0" baseline="0" dirty="0">
                <a:solidFill>
                  <a:schemeClr val="dk1"/>
                </a:solidFill>
              </a:rPr>
              <a:t> faint o </a:t>
            </a:r>
            <a:r>
              <a:rPr lang="en-US" b="0" baseline="0" dirty="0" err="1">
                <a:solidFill>
                  <a:schemeClr val="dk1"/>
                </a:solidFill>
              </a:rPr>
              <a:t>arian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sydd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gan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eich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cyngor</a:t>
            </a:r>
            <a:r>
              <a:rPr lang="en-US" b="0" baseline="0" dirty="0">
                <a:solidFill>
                  <a:schemeClr val="dk1"/>
                </a:solidFill>
              </a:rPr>
              <a:t> chi </a:t>
            </a:r>
            <a:r>
              <a:rPr lang="en-US" b="0" baseline="0" dirty="0" err="1">
                <a:solidFill>
                  <a:schemeClr val="dk1"/>
                </a:solidFill>
              </a:rPr>
              <a:t>i’w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wario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ar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glybiau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ieuenctid</a:t>
            </a:r>
            <a:r>
              <a:rPr lang="en-US" b="0" baseline="0" dirty="0">
                <a:solidFill>
                  <a:schemeClr val="dk1"/>
                </a:solidFill>
              </a:rPr>
              <a:t>? 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10: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penderfynu</a:t>
            </a:r>
            <a:r>
              <a:rPr lang="en-US" dirty="0">
                <a:solidFill>
                  <a:schemeClr val="dk1"/>
                </a:solidFill>
              </a:rPr>
              <a:t> faint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</a:t>
            </a:r>
            <a:r>
              <a:rPr lang="en-US" dirty="0" err="1">
                <a:solidFill>
                  <a:schemeClr val="dk1"/>
                </a:solidFill>
              </a:rPr>
              <a:t>yfyrwyr</a:t>
            </a:r>
            <a:r>
              <a:rPr lang="en-US" dirty="0">
                <a:solidFill>
                  <a:schemeClr val="dk1"/>
                </a:solidFill>
              </a:rPr>
              <a:t> o </a:t>
            </a:r>
            <a:r>
              <a:rPr lang="en-US" dirty="0" err="1">
                <a:solidFill>
                  <a:schemeClr val="dk1"/>
                </a:solidFill>
              </a:rPr>
              <a:t>Gymru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talu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wrth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fynd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Brifysgol</a:t>
            </a:r>
            <a:r>
              <a:rPr lang="en-US" dirty="0">
                <a:solidFill>
                  <a:schemeClr val="dk1"/>
                </a:solidFill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3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Cwestiwn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11.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Aelodau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sy’n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gallu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rheolau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gyfer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cwmn</a:t>
            </a:r>
            <a:r>
              <a:rPr lang="en-US" sz="1100" baseline="0" dirty="0" err="1">
                <a:solidFill>
                  <a:schemeClr val="dk1"/>
                </a:solidFill>
                <a:latin typeface="Lucida Grande"/>
                <a:ea typeface="Lucida Grande"/>
                <a:cs typeface="Lucida Grande"/>
                <a:sym typeface="Roboto"/>
              </a:rPr>
              <a:t>ï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cyfryngau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cymdeithasol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gadw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pobl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ifanc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ddiogel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ar-lein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Ateb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San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Steffan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12. Mae 100 set </a:t>
            </a:r>
            <a:r>
              <a:rPr lang="en-US" dirty="0" err="1">
                <a:solidFill>
                  <a:schemeClr val="dk1"/>
                </a:solidFill>
              </a:rPr>
              <a:t>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risiau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mwy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</a:t>
            </a:r>
            <a:r>
              <a:rPr lang="en-US" dirty="0">
                <a:solidFill>
                  <a:schemeClr val="dk1"/>
                </a:solidFill>
              </a:rPr>
              <a:t> 1,000 </a:t>
            </a:r>
            <a:r>
              <a:rPr lang="en-US" dirty="0" err="1">
                <a:solidFill>
                  <a:schemeClr val="dk1"/>
                </a:solidFill>
              </a:rPr>
              <a:t>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ystafelloed</a:t>
            </a:r>
            <a:r>
              <a:rPr lang="en-US" baseline="0" dirty="0" err="1">
                <a:solidFill>
                  <a:schemeClr val="dk1"/>
                </a:solidFill>
              </a:rPr>
              <a:t>d</a:t>
            </a:r>
            <a:r>
              <a:rPr lang="en-US" baseline="0" dirty="0">
                <a:solidFill>
                  <a:schemeClr val="dk1"/>
                </a:solidFill>
              </a:rPr>
              <a:t> a 3 </a:t>
            </a:r>
            <a:r>
              <a:rPr lang="en-US" baseline="0" dirty="0" err="1">
                <a:solidFill>
                  <a:schemeClr val="dk1"/>
                </a:solidFill>
              </a:rPr>
              <a:t>milltir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goridorau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yma</a:t>
            </a:r>
            <a:r>
              <a:rPr lang="en-US" baseline="0" dirty="0">
                <a:solidFill>
                  <a:schemeClr val="dk1"/>
                </a:solidFill>
              </a:rPr>
              <a:t>. Pa un?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Etholiadau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penderfynu</a:t>
            </a:r>
            <a:r>
              <a:rPr lang="en-US" baseline="0" dirty="0"/>
              <a:t> </a:t>
            </a:r>
            <a:r>
              <a:rPr lang="en-US" baseline="0" dirty="0" err="1"/>
              <a:t>pwy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 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wlad</a:t>
            </a:r>
            <a:r>
              <a:rPr lang="en-US" baseline="0" dirty="0"/>
              <a:t> am </a:t>
            </a:r>
            <a:r>
              <a:rPr lang="en-US" baseline="0" dirty="0" err="1"/>
              <a:t>y</a:t>
            </a:r>
            <a:r>
              <a:rPr lang="en-US" baseline="0" dirty="0"/>
              <a:t> 5 </a:t>
            </a:r>
            <a:r>
              <a:rPr lang="en-US" baseline="0" dirty="0" err="1"/>
              <a:t>mlynedd</a:t>
            </a:r>
            <a:r>
              <a:rPr lang="en-US" baseline="0" dirty="0"/>
              <a:t> </a:t>
            </a:r>
            <a:r>
              <a:rPr lang="en-US" baseline="0" dirty="0" err="1"/>
              <a:t>nesaf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pob</a:t>
            </a:r>
            <a:r>
              <a:rPr lang="en-US" dirty="0"/>
              <a:t> </a:t>
            </a:r>
            <a:r>
              <a:rPr lang="en-US" dirty="0" err="1"/>
              <a:t>ardal</a:t>
            </a:r>
            <a:r>
              <a:rPr lang="en-US" dirty="0"/>
              <a:t> </a:t>
            </a:r>
            <a:r>
              <a:rPr lang="en-US" dirty="0" err="1"/>
              <a:t>yng</a:t>
            </a:r>
            <a:r>
              <a:rPr lang="en-US" dirty="0"/>
              <a:t> </a:t>
            </a:r>
            <a:r>
              <a:rPr lang="en-US" dirty="0" err="1"/>
              <a:t>Nghymru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</a:t>
            </a:r>
            <a:r>
              <a:rPr lang="en-US" baseline="0" dirty="0" err="1"/>
              <a:t>Aelod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 </a:t>
            </a:r>
            <a:r>
              <a:rPr lang="en-US" baseline="0" dirty="0" err="1"/>
              <a:t>o’r</a:t>
            </a:r>
            <a:r>
              <a:rPr lang="en-US" baseline="0" dirty="0"/>
              <a:t> </a:t>
            </a:r>
            <a:r>
              <a:rPr lang="en-US" baseline="0" dirty="0" err="1"/>
              <a:t>Senedd</a:t>
            </a:r>
            <a:r>
              <a:rPr lang="en-US" baseline="0" dirty="0"/>
              <a:t>, </a:t>
            </a:r>
            <a:r>
              <a:rPr lang="en-US" baseline="0" dirty="0" err="1"/>
              <a:t>neu</a:t>
            </a:r>
            <a:r>
              <a:rPr lang="en-US" baseline="0" dirty="0"/>
              <a:t> AS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pobl</a:t>
            </a:r>
            <a:r>
              <a:rPr lang="en-US" dirty="0"/>
              <a:t> </a:t>
            </a:r>
            <a:r>
              <a:rPr lang="en-US" dirty="0" err="1"/>
              <a:t>ifanc</a:t>
            </a:r>
            <a:r>
              <a:rPr lang="en-US" dirty="0"/>
              <a:t> 16/17 </a:t>
            </a:r>
            <a:r>
              <a:rPr lang="en-US" dirty="0" err="1"/>
              <a:t>oed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gallu</a:t>
            </a:r>
            <a:r>
              <a:rPr lang="en-US" dirty="0"/>
              <a:t> </a:t>
            </a:r>
            <a:r>
              <a:rPr lang="en-US" dirty="0" err="1"/>
              <a:t>pleidleisio</a:t>
            </a:r>
            <a:r>
              <a:rPr lang="en-US" baseline="0" dirty="0"/>
              <a:t> am 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tro</a:t>
            </a:r>
            <a:r>
              <a:rPr lang="en-US" baseline="0" dirty="0"/>
              <a:t> </a:t>
            </a:r>
            <a:r>
              <a:rPr lang="en-US" baseline="0" dirty="0" err="1"/>
              <a:t>cyntaf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6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Etholiad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paralel</a:t>
            </a:r>
            <a:r>
              <a:rPr lang="en-US" sz="1200" dirty="0">
                <a:solidFill>
                  <a:srgbClr val="595959"/>
                </a:solidFill>
              </a:rPr>
              <a:t> a </a:t>
            </a:r>
            <a:r>
              <a:rPr lang="en-US" sz="1200" dirty="0" err="1">
                <a:solidFill>
                  <a:srgbClr val="595959"/>
                </a:solidFill>
              </a:rPr>
              <a:t>luniwyd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ar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gyfer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pobl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ifanc</a:t>
            </a:r>
            <a:r>
              <a:rPr lang="en-US" sz="1200" dirty="0">
                <a:solidFill>
                  <a:srgbClr val="595959"/>
                </a:solidFill>
              </a:rPr>
              <a:t> 11-15 </a:t>
            </a:r>
            <a:r>
              <a:rPr lang="en-US" sz="1200" dirty="0" err="1">
                <a:solidFill>
                  <a:srgbClr val="595959"/>
                </a:solidFill>
              </a:rPr>
              <a:t>oed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Bydd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pleidleisiau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ar</a:t>
            </a:r>
            <a:r>
              <a:rPr lang="en-US" sz="1200" dirty="0">
                <a:solidFill>
                  <a:srgbClr val="595959"/>
                </a:solidFill>
              </a:rPr>
              <a:t> draws </a:t>
            </a:r>
            <a:r>
              <a:rPr lang="en-US" sz="1200" dirty="0" err="1">
                <a:solidFill>
                  <a:srgbClr val="595959"/>
                </a:solidFill>
              </a:rPr>
              <a:t>Cymru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yn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cael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eu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cyfrif</a:t>
            </a:r>
            <a:r>
              <a:rPr lang="en-US" sz="1200" dirty="0">
                <a:solidFill>
                  <a:srgbClr val="595959"/>
                </a:solidFill>
              </a:rPr>
              <a:t>, </a:t>
            </a:r>
            <a:r>
              <a:rPr lang="en-US" sz="1200" dirty="0" err="1">
                <a:solidFill>
                  <a:srgbClr val="595959"/>
                </a:solidFill>
              </a:rPr>
              <a:t>er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mwyn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fedru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gweld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pwy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fyddai’n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rhedeg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wlad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petai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pobl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ifanc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unig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penderfynu</a:t>
            </a:r>
            <a:endParaRPr lang="en-US" sz="1200" dirty="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Fydd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bleidlais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yma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ddim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cyfri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tuag</a:t>
            </a:r>
            <a:r>
              <a:rPr lang="en-US" sz="1200" baseline="0" dirty="0">
                <a:solidFill>
                  <a:srgbClr val="595959"/>
                </a:solidFill>
              </a:rPr>
              <a:t> at </a:t>
            </a:r>
            <a:r>
              <a:rPr lang="en-US" sz="1200" baseline="0" dirty="0" err="1">
                <a:solidFill>
                  <a:srgbClr val="595959"/>
                </a:solidFill>
              </a:rPr>
              <a:t>etholiad</a:t>
            </a:r>
            <a:r>
              <a:rPr lang="en-US" sz="1200" baseline="0" dirty="0">
                <a:solidFill>
                  <a:srgbClr val="595959"/>
                </a:solidFill>
              </a:rPr>
              <a:t> go </a:t>
            </a:r>
            <a:r>
              <a:rPr lang="en-US" sz="1200" baseline="0" dirty="0" err="1">
                <a:solidFill>
                  <a:srgbClr val="595959"/>
                </a:solidFill>
              </a:rPr>
              <a:t>iawn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Senedd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mis</a:t>
            </a:r>
            <a:r>
              <a:rPr lang="en-US" sz="1200" baseline="0" dirty="0">
                <a:solidFill>
                  <a:srgbClr val="595959"/>
                </a:solidFill>
              </a:rPr>
              <a:t> Mai, </a:t>
            </a:r>
            <a:r>
              <a:rPr lang="en-US" sz="1200" baseline="0" dirty="0" err="1">
                <a:solidFill>
                  <a:srgbClr val="595959"/>
                </a:solidFill>
              </a:rPr>
              <a:t>ond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bydd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eich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helpu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ddysgu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mwy</a:t>
            </a:r>
            <a:r>
              <a:rPr lang="en-US" sz="1200" baseline="0" dirty="0">
                <a:solidFill>
                  <a:srgbClr val="595959"/>
                </a:solidFill>
              </a:rPr>
              <a:t> am </a:t>
            </a:r>
            <a:r>
              <a:rPr lang="en-US" sz="1200" baseline="0" dirty="0" err="1">
                <a:solidFill>
                  <a:srgbClr val="595959"/>
                </a:solidFill>
              </a:rPr>
              <a:t>sut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mae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etholiadau’n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gweithio</a:t>
            </a:r>
            <a:r>
              <a:rPr lang="en-US" sz="1200" baseline="0" dirty="0">
                <a:solidFill>
                  <a:srgbClr val="595959"/>
                </a:solidFill>
              </a:rPr>
              <a:t> a </a:t>
            </a:r>
            <a:r>
              <a:rPr lang="en-US" sz="1200" baseline="0" dirty="0" err="1">
                <a:solidFill>
                  <a:srgbClr val="595959"/>
                </a:solidFill>
              </a:rPr>
              <a:t>pham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maen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nhw’n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bwysig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bawb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ohonon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9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6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: </a:t>
            </a:r>
            <a:r>
              <a:rPr lang="en-US" dirty="0" err="1"/>
              <a:t>Arholiadau</a:t>
            </a:r>
            <a:r>
              <a:rPr lang="en-US" dirty="0"/>
              <a:t>; Beth </a:t>
            </a:r>
            <a:r>
              <a:rPr lang="en-US" dirty="0" err="1"/>
              <a:t>rydych</a:t>
            </a:r>
            <a:r>
              <a:rPr lang="en-US" dirty="0"/>
              <a:t> </a:t>
            </a:r>
            <a:r>
              <a:rPr lang="en-US" dirty="0" err="1"/>
              <a:t>chi’n</a:t>
            </a:r>
            <a:r>
              <a:rPr lang="en-US" dirty="0"/>
              <a:t> </a:t>
            </a:r>
            <a:r>
              <a:rPr lang="en-US" dirty="0" err="1"/>
              <a:t>dysgu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yr </a:t>
            </a:r>
            <a:r>
              <a:rPr lang="en-US" dirty="0" err="1"/>
              <a:t>ysgol</a:t>
            </a:r>
            <a:r>
              <a:rPr lang="en-US" dirty="0"/>
              <a:t>;</a:t>
            </a:r>
            <a:r>
              <a:rPr lang="en-US" baseline="0" dirty="0"/>
              <a:t> </a:t>
            </a:r>
            <a:r>
              <a:rPr lang="en-US" baseline="0" dirty="0" err="1"/>
              <a:t>Ydych</a:t>
            </a:r>
            <a:r>
              <a:rPr lang="en-US" baseline="0" dirty="0"/>
              <a:t> </a:t>
            </a:r>
            <a:r>
              <a:rPr lang="en-US" baseline="0" dirty="0" err="1"/>
              <a:t>chi’n</a:t>
            </a:r>
            <a:r>
              <a:rPr lang="en-US" baseline="0" dirty="0"/>
              <a:t> </a:t>
            </a:r>
            <a:r>
              <a:rPr lang="en-US" baseline="0" dirty="0" err="1"/>
              <a:t>gallu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bws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am </a:t>
            </a:r>
            <a:r>
              <a:rPr lang="en-US" baseline="0" dirty="0" err="1"/>
              <a:t>ddim</a:t>
            </a:r>
            <a:r>
              <a:rPr lang="en-US" baseline="0" dirty="0"/>
              <a:t>; Pa </a:t>
            </a:r>
            <a:r>
              <a:rPr lang="en-US" baseline="0" dirty="0" err="1"/>
              <a:t>mor</a:t>
            </a:r>
            <a:r>
              <a:rPr lang="en-US" baseline="0" dirty="0"/>
              <a:t> </a:t>
            </a:r>
            <a:r>
              <a:rPr lang="en-US" baseline="0" dirty="0" err="1"/>
              <a:t>dda</a:t>
            </a:r>
            <a:r>
              <a:rPr lang="en-US" baseline="0" dirty="0"/>
              <a:t> </a:t>
            </a:r>
            <a:r>
              <a:rPr lang="en-US" baseline="0" dirty="0" err="1"/>
              <a:t>yw</a:t>
            </a:r>
            <a:r>
              <a:rPr lang="en-US" baseline="0" dirty="0"/>
              <a:t> </a:t>
            </a:r>
            <a:r>
              <a:rPr lang="en-US" baseline="0" dirty="0" err="1"/>
              <a:t>llwybrau</a:t>
            </a:r>
            <a:r>
              <a:rPr lang="en-US" baseline="0" dirty="0"/>
              <a:t> </a:t>
            </a:r>
            <a:r>
              <a:rPr lang="en-US" baseline="0" dirty="0" err="1"/>
              <a:t>cerdded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cymuned</a:t>
            </a:r>
            <a:r>
              <a:rPr lang="en-US" baseline="0" dirty="0"/>
              <a:t> chi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yma</a:t>
            </a:r>
            <a:r>
              <a:rPr lang="en-US" dirty="0"/>
              <a:t>: Faint</a:t>
            </a:r>
            <a:r>
              <a:rPr lang="en-US" baseline="0" dirty="0"/>
              <a:t> </a:t>
            </a:r>
            <a:r>
              <a:rPr lang="en-US" baseline="0" dirty="0" err="1"/>
              <a:t>o</a:t>
            </a:r>
            <a:r>
              <a:rPr lang="en-US" baseline="0" dirty="0"/>
              <a:t> </a:t>
            </a:r>
            <a:r>
              <a:rPr lang="en-US" baseline="0" dirty="0" err="1"/>
              <a:t>arian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cyngor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gyfer</a:t>
            </a:r>
            <a:r>
              <a:rPr lang="en-US" baseline="0" dirty="0"/>
              <a:t> </a:t>
            </a:r>
            <a:r>
              <a:rPr lang="en-US" baseline="0" dirty="0" err="1"/>
              <a:t>clybiau</a:t>
            </a:r>
            <a:r>
              <a:rPr lang="en-US" baseline="0" dirty="0"/>
              <a:t> </a:t>
            </a:r>
            <a:r>
              <a:rPr lang="en-US" baseline="0" dirty="0" err="1"/>
              <a:t>ieuenctid</a:t>
            </a:r>
            <a:r>
              <a:rPr lang="en-US" baseline="0" dirty="0"/>
              <a:t>;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ysbytai’n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; </a:t>
            </a:r>
            <a:r>
              <a:rPr lang="en-US" baseline="0" dirty="0" err="1"/>
              <a:t>Cefnogaeth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iechyd</a:t>
            </a:r>
            <a:r>
              <a:rPr lang="en-US" dirty="0"/>
              <a:t> </a:t>
            </a:r>
            <a:r>
              <a:rPr lang="en-US" dirty="0" err="1"/>
              <a:t>meddwl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5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: faint</a:t>
            </a:r>
            <a:r>
              <a:rPr lang="en-US" baseline="0" dirty="0"/>
              <a:t> o </a:t>
            </a:r>
            <a:r>
              <a:rPr lang="en-US" baseline="0" dirty="0" err="1"/>
              <a:t>wastraff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ei</a:t>
            </a:r>
            <a:r>
              <a:rPr lang="en-US" baseline="0" dirty="0"/>
              <a:t> </a:t>
            </a:r>
            <a:r>
              <a:rPr lang="en-US" baseline="0" dirty="0" err="1"/>
              <a:t>ailgylchu</a:t>
            </a:r>
            <a:r>
              <a:rPr lang="en-US" baseline="0" dirty="0"/>
              <a:t>, </a:t>
            </a:r>
            <a:r>
              <a:rPr lang="en-US" baseline="0" dirty="0" err="1"/>
              <a:t>a’r</a:t>
            </a:r>
            <a:r>
              <a:rPr lang="en-US" baseline="0" dirty="0"/>
              <a:t> </a:t>
            </a:r>
            <a:r>
              <a:rPr lang="en-US" baseline="0" dirty="0" err="1"/>
              <a:t>amgylchedd</a:t>
            </a:r>
            <a:r>
              <a:rPr lang="en-US" baseline="0" dirty="0"/>
              <a:t>; </a:t>
            </a:r>
            <a:r>
              <a:rPr lang="en-US" baseline="0" dirty="0" err="1"/>
              <a:t>cefnogaeth</a:t>
            </a:r>
            <a:r>
              <a:rPr lang="en-US" baseline="0" dirty="0"/>
              <a:t> </a:t>
            </a:r>
            <a:r>
              <a:rPr lang="en-US" baseline="0" dirty="0" err="1"/>
              <a:t>ychwanegol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bobl</a:t>
            </a:r>
            <a:r>
              <a:rPr lang="en-US" baseline="0" dirty="0"/>
              <a:t> </a:t>
            </a:r>
            <a:r>
              <a:rPr lang="en-US" baseline="0" dirty="0" err="1"/>
              <a:t>ifanc</a:t>
            </a:r>
            <a:r>
              <a:rPr lang="en-US" baseline="0" dirty="0"/>
              <a:t> a </a:t>
            </a:r>
            <a:r>
              <a:rPr lang="en-US" baseline="0" dirty="0" err="1"/>
              <a:t>theuluoedd</a:t>
            </a:r>
            <a:r>
              <a:rPr lang="en-US" baseline="0" dirty="0"/>
              <a:t> (</a:t>
            </a:r>
            <a:r>
              <a:rPr lang="en-US" baseline="0" dirty="0" err="1"/>
              <a:t>nid</a:t>
            </a:r>
            <a:r>
              <a:rPr lang="en-US" baseline="0" dirty="0"/>
              <a:t> </a:t>
            </a:r>
            <a:r>
              <a:rPr lang="en-US" baseline="0" dirty="0" err="1"/>
              <a:t>Credyd</a:t>
            </a:r>
            <a:r>
              <a:rPr lang="en-US" baseline="0" dirty="0"/>
              <a:t> </a:t>
            </a:r>
            <a:r>
              <a:rPr lang="en-US" baseline="0" dirty="0" err="1"/>
              <a:t>Cynhwysol</a:t>
            </a:r>
            <a:r>
              <a:rPr lang="en-US" baseline="0" dirty="0"/>
              <a:t>/Universal Credit), </a:t>
            </a:r>
            <a:r>
              <a:rPr lang="en-US" baseline="0" dirty="0" err="1"/>
              <a:t>gan</a:t>
            </a:r>
            <a:r>
              <a:rPr lang="en-US" baseline="0" dirty="0"/>
              <a:t> </a:t>
            </a:r>
            <a:r>
              <a:rPr lang="en-US" baseline="0" dirty="0" err="1"/>
              <a:t>gynnwys</a:t>
            </a:r>
            <a:r>
              <a:rPr lang="en-US" baseline="0" dirty="0"/>
              <a:t>: help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brynu</a:t>
            </a:r>
            <a:r>
              <a:rPr lang="en-US" dirty="0"/>
              <a:t> </a:t>
            </a:r>
            <a:r>
              <a:rPr lang="en-US" dirty="0" err="1"/>
              <a:t>gwisg</a:t>
            </a:r>
            <a:r>
              <a:rPr lang="en-US" dirty="0"/>
              <a:t> </a:t>
            </a:r>
            <a:r>
              <a:rPr lang="en-US" dirty="0" err="1"/>
              <a:t>ysgol</a:t>
            </a:r>
            <a:r>
              <a:rPr lang="en-US" dirty="0"/>
              <a:t> ac</a:t>
            </a:r>
            <a:r>
              <a:rPr lang="en-US" baseline="0" dirty="0"/>
              <a:t> offer, help </a:t>
            </a:r>
            <a:r>
              <a:rPr lang="en-US" baseline="0" dirty="0" err="1"/>
              <a:t>ychwanegol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blant</a:t>
            </a:r>
            <a:r>
              <a:rPr lang="en-US" dirty="0"/>
              <a:t> </a:t>
            </a:r>
            <a:r>
              <a:rPr lang="en-US" dirty="0" err="1"/>
              <a:t>sydd</a:t>
            </a:r>
            <a:r>
              <a:rPr lang="en-US" dirty="0"/>
              <a:t> </a:t>
            </a:r>
            <a:r>
              <a:rPr lang="en-US" dirty="0" err="1"/>
              <a:t>wedi</a:t>
            </a:r>
            <a:r>
              <a:rPr lang="en-US" dirty="0"/>
              <a:t> bod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gofal</a:t>
            </a:r>
            <a:r>
              <a:rPr lang="en-US" dirty="0"/>
              <a:t>, </a:t>
            </a:r>
            <a:r>
              <a:rPr lang="en-US" dirty="0" err="1"/>
              <a:t>grantiau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myfyrwyr</a:t>
            </a:r>
            <a:r>
              <a:rPr lang="en-US" dirty="0"/>
              <a:t> </a:t>
            </a:r>
            <a:r>
              <a:rPr lang="en-US" dirty="0" err="1"/>
              <a:t>Prifysgol</a:t>
            </a:r>
            <a:r>
              <a:rPr lang="en-US" dirty="0"/>
              <a:t>; </a:t>
            </a:r>
            <a:r>
              <a:rPr lang="en-US" dirty="0" err="1"/>
              <a:t>sut</a:t>
            </a:r>
            <a:r>
              <a:rPr lang="en-US" dirty="0"/>
              <a:t>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taclo</a:t>
            </a:r>
            <a:r>
              <a:rPr lang="en-US" dirty="0"/>
              <a:t> </a:t>
            </a:r>
            <a:r>
              <a:rPr lang="en-US" dirty="0" err="1"/>
              <a:t>digartrefedd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7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Dywedwch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wrth</a:t>
            </a:r>
            <a:r>
              <a:rPr lang="en-US" dirty="0">
                <a:solidFill>
                  <a:schemeClr val="dk1"/>
                </a:solidFill>
              </a:rPr>
              <a:t> y </a:t>
            </a:r>
            <a:r>
              <a:rPr lang="en-US" dirty="0" err="1">
                <a:solidFill>
                  <a:schemeClr val="dk1"/>
                </a:solidFill>
              </a:rPr>
              <a:t>myfyrwyr</a:t>
            </a:r>
            <a:r>
              <a:rPr lang="en-US" baseline="0" dirty="0">
                <a:solidFill>
                  <a:schemeClr val="dk1"/>
                </a:solidFill>
              </a:rPr>
              <a:t> y </a:t>
            </a:r>
            <a:r>
              <a:rPr lang="en-US" baseline="0" dirty="0" err="1">
                <a:solidFill>
                  <a:schemeClr val="dk1"/>
                </a:solidFill>
              </a:rPr>
              <a:t>byddwch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chi’n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chwarae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gêm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enw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‘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r>
              <a:rPr lang="en-US" dirty="0">
                <a:solidFill>
                  <a:schemeClr val="dk1"/>
                </a:solidFill>
              </a:rPr>
              <a:t>’. </a:t>
            </a:r>
            <a:r>
              <a:rPr lang="en-US" dirty="0" err="1">
                <a:solidFill>
                  <a:schemeClr val="dk1"/>
                </a:solidFill>
              </a:rPr>
              <a:t>Bydd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gennych</a:t>
            </a:r>
            <a:r>
              <a:rPr lang="en-US" dirty="0">
                <a:solidFill>
                  <a:schemeClr val="dk1"/>
                </a:solidFill>
              </a:rPr>
              <a:t> chi 12 </a:t>
            </a:r>
            <a:r>
              <a:rPr lang="en-US" dirty="0" err="1">
                <a:solidFill>
                  <a:schemeClr val="dk1"/>
                </a:solidFill>
              </a:rPr>
              <a:t>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ffeithiau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sleidiau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nesaf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cyfeirio</a:t>
            </a:r>
            <a:r>
              <a:rPr lang="en-US" dirty="0">
                <a:solidFill>
                  <a:schemeClr val="dk1"/>
                </a:solidFill>
              </a:rPr>
              <a:t> at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naill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neu’r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llall</a:t>
            </a:r>
            <a:r>
              <a:rPr lang="en-US" dirty="0">
                <a:solidFill>
                  <a:schemeClr val="dk1"/>
                </a:solidFill>
              </a:rPr>
              <a:t> – </a:t>
            </a:r>
            <a:r>
              <a:rPr lang="en-US" dirty="0" err="1">
                <a:solidFill>
                  <a:schemeClr val="dk1"/>
                </a:solidFill>
              </a:rPr>
              <a:t>bydd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angen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iddyn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nhw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ddweud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ydyn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meddwl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bod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ffeithiau</a:t>
            </a:r>
            <a:r>
              <a:rPr lang="en-US" baseline="0" dirty="0">
                <a:solidFill>
                  <a:schemeClr val="dk1"/>
                </a:solidFill>
              </a:rPr>
              <a:t> am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(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chwith</a:t>
            </a:r>
            <a:r>
              <a:rPr lang="en-US" baseline="0" dirty="0">
                <a:solidFill>
                  <a:schemeClr val="dk1"/>
                </a:solidFill>
              </a:rPr>
              <a:t>) </a:t>
            </a:r>
            <a:r>
              <a:rPr lang="en-US" baseline="0" dirty="0" err="1">
                <a:solidFill>
                  <a:schemeClr val="dk1"/>
                </a:solidFill>
              </a:rPr>
              <a:t>neu</a:t>
            </a:r>
            <a:r>
              <a:rPr lang="en-US" baseline="0" dirty="0">
                <a:solidFill>
                  <a:schemeClr val="dk1"/>
                </a:solidFill>
              </a:rPr>
              <a:t> San </a:t>
            </a:r>
            <a:r>
              <a:rPr lang="en-US" baseline="0" dirty="0" err="1">
                <a:solidFill>
                  <a:schemeClr val="dk1"/>
                </a:solidFill>
              </a:rPr>
              <a:t>Steffan</a:t>
            </a:r>
            <a:r>
              <a:rPr lang="en-US" baseline="0" dirty="0">
                <a:solidFill>
                  <a:schemeClr val="dk1"/>
                </a:solidFill>
              </a:rPr>
              <a:t> (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dde</a:t>
            </a:r>
            <a:r>
              <a:rPr lang="en-US" dirty="0">
                <a:solidFill>
                  <a:schemeClr val="dk1"/>
                </a:solidFill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7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0.m4a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5508" y="5371134"/>
            <a:ext cx="1205257" cy="1205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91C3C-196F-684F-ABB2-C54889321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08" y="1535502"/>
            <a:ext cx="7846719" cy="236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8400" y="2161309"/>
            <a:ext cx="900830" cy="113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6701" y="2161309"/>
            <a:ext cx="1196575" cy="11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59" y="3537546"/>
            <a:ext cx="1246725" cy="12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0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6458" y="5436576"/>
            <a:ext cx="1190243" cy="11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C3.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C4.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9" name="Google Shape;1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8484" y="1924719"/>
            <a:ext cx="13620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0126" y="3526040"/>
            <a:ext cx="1078789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1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2157" y="5411532"/>
            <a:ext cx="1168402" cy="11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C5.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C6.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7851" y="1764093"/>
            <a:ext cx="1532225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9101" y="3541715"/>
            <a:ext cx="1370975" cy="1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2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9101" y="5544267"/>
            <a:ext cx="1097996" cy="109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C7.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C8.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6134" y="3526690"/>
            <a:ext cx="1386350" cy="13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34" y="1882272"/>
            <a:ext cx="1047619" cy="1457143"/>
          </a:xfrm>
          <a:prstGeom prst="rect">
            <a:avLst/>
          </a:prstGeom>
        </p:spPr>
      </p:pic>
      <p:pic>
        <p:nvPicPr>
          <p:cNvPr id="4" name="S13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6261" y="5514770"/>
            <a:ext cx="1106223" cy="11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C9.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C10.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8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099" y="1982935"/>
            <a:ext cx="1386350" cy="13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8345" y="3584256"/>
            <a:ext cx="1328104" cy="13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14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8345" y="5396783"/>
            <a:ext cx="1190481" cy="11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600" y="1930886"/>
            <a:ext cx="803550" cy="1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7600" y="3676615"/>
            <a:ext cx="1234744" cy="12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15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5693" y="5529519"/>
            <a:ext cx="1076651" cy="10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61" y="589681"/>
            <a:ext cx="5441940" cy="830997"/>
          </a:xfrm>
        </p:spPr>
        <p:txBody>
          <a:bodyPr>
            <a:normAutofit/>
          </a:bodyPr>
          <a:lstStyle/>
          <a:p>
            <a:r>
              <a:rPr lang="en-GB" sz="4000" dirty="0" err="1"/>
              <a:t>Etholiad</a:t>
            </a:r>
            <a:r>
              <a:rPr lang="en-GB" sz="4000" dirty="0"/>
              <a:t> </a:t>
            </a:r>
            <a:r>
              <a:rPr lang="en-GB" sz="4000" dirty="0" err="1"/>
              <a:t>y</a:t>
            </a:r>
            <a:r>
              <a:rPr lang="en-GB" sz="4000" dirty="0"/>
              <a:t> </a:t>
            </a:r>
            <a:r>
              <a:rPr lang="en-GB" sz="4000" dirty="0" err="1"/>
              <a:t>Senedd</a:t>
            </a:r>
            <a:r>
              <a:rPr lang="en-GB" sz="4000" dirty="0"/>
              <a:t> 2021</a:t>
            </a:r>
          </a:p>
        </p:txBody>
      </p:sp>
      <p:pic>
        <p:nvPicPr>
          <p:cNvPr id="5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7662" y="1411126"/>
            <a:ext cx="6013439" cy="349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2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3980" y="5483509"/>
            <a:ext cx="1116074" cy="11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Prosiect</a:t>
            </a:r>
            <a:r>
              <a:rPr lang="en-GB" dirty="0"/>
              <a:t> </a:t>
            </a:r>
            <a:r>
              <a:rPr lang="en-GB" dirty="0" err="1"/>
              <a:t>Pleidlais</a:t>
            </a:r>
            <a:endParaRPr lang="en-GB" dirty="0"/>
          </a:p>
        </p:txBody>
      </p:sp>
      <p:pic>
        <p:nvPicPr>
          <p:cNvPr id="3" name="S3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4777" y="5331377"/>
            <a:ext cx="1367597" cy="13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etholiadau’n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chi?</a:t>
            </a:r>
          </a:p>
        </p:txBody>
      </p:sp>
      <p:pic>
        <p:nvPicPr>
          <p:cNvPr id="3" name="S4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4534" y="5271742"/>
            <a:ext cx="1407354" cy="14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9" y="690581"/>
            <a:ext cx="10304835" cy="1122454"/>
          </a:xfrm>
        </p:spPr>
        <p:txBody>
          <a:bodyPr>
            <a:normAutofit/>
          </a:bodyPr>
          <a:lstStyle/>
          <a:p>
            <a:r>
              <a:rPr lang="en-GB" sz="4800" dirty="0" err="1"/>
              <a:t>Amserlen</a:t>
            </a:r>
            <a:r>
              <a:rPr lang="en-GB" sz="4800" dirty="0"/>
              <a:t> </a:t>
            </a:r>
            <a:r>
              <a:rPr lang="en-GB" sz="4800" dirty="0" err="1"/>
              <a:t>ddyddiol</a:t>
            </a:r>
            <a:r>
              <a:rPr lang="en-GB" sz="4800" dirty="0"/>
              <a:t> (</a:t>
            </a:r>
            <a:r>
              <a:rPr lang="en-GB" sz="4800" dirty="0" err="1"/>
              <a:t>enghreifftiau</a:t>
            </a:r>
            <a:r>
              <a:rPr lang="en-GB" sz="4800" dirty="0"/>
              <a:t>)</a:t>
            </a:r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089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Dal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bws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ysgol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9am: </a:t>
            </a:r>
            <a:r>
              <a:rPr lang="en-GB" sz="2400" dirty="0" err="1">
                <a:latin typeface="VAGRounded Lt" panose="00000400000000000000" pitchFamily="2" charset="0"/>
              </a:rPr>
              <a:t>Dechrau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gwersi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Cael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cinio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3pm: </a:t>
            </a:r>
            <a:r>
              <a:rPr lang="en-GB" sz="2400" dirty="0" err="1">
                <a:latin typeface="VAGRounded Lt" panose="00000400000000000000" pitchFamily="2" charset="0"/>
              </a:rPr>
              <a:t>Dal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bws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adre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5pm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Mynd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parc</a:t>
            </a:r>
            <a:endParaRPr lang="en-GB" sz="2400" dirty="0">
              <a:latin typeface="VAGRounded L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089" y="1708327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j-lt"/>
              </a:rPr>
              <a:t>Enghraifft</a:t>
            </a:r>
            <a:r>
              <a:rPr lang="en-GB" sz="2400" dirty="0">
                <a:latin typeface="+mj-lt"/>
              </a:rPr>
              <a:t>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9419" y="2506718"/>
            <a:ext cx="412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Brwsho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dannedd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Cerdded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yn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goedwig</a:t>
            </a:r>
            <a:endParaRPr lang="en-GB" sz="2400" dirty="0">
              <a:latin typeface="VAGRounded Lt" panose="00000400000000000000" pitchFamily="2" charset="0"/>
            </a:endParaRPr>
          </a:p>
          <a:p>
            <a:r>
              <a:rPr lang="en-GB" sz="2400" b="1" dirty="0">
                <a:latin typeface="VAGRounded Lt" panose="00000400000000000000" pitchFamily="2" charset="0"/>
              </a:rPr>
              <a:t>1pm: </a:t>
            </a:r>
            <a:r>
              <a:rPr lang="en-GB" sz="2400" dirty="0" err="1">
                <a:latin typeface="VAGRounded Lt" panose="00000400000000000000" pitchFamily="2" charset="0"/>
              </a:rPr>
              <a:t>Cael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cinio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2pm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Mynd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amgueddfa</a:t>
            </a:r>
            <a:endParaRPr lang="en-GB" sz="2400" dirty="0">
              <a:latin typeface="VAGRounded Lt" panose="00000400000000000000" pitchFamily="2" charset="0"/>
            </a:endParaRPr>
          </a:p>
          <a:p>
            <a:r>
              <a:rPr lang="en-US" sz="2400" b="1" dirty="0">
                <a:latin typeface="VAGRounded Lt" panose="00000400000000000000" pitchFamily="2" charset="0"/>
              </a:rPr>
              <a:t>4pm: </a:t>
            </a:r>
            <a:r>
              <a:rPr lang="en-US" sz="2400" dirty="0" err="1">
                <a:latin typeface="VAGRounded Lt" panose="00000400000000000000" pitchFamily="2" charset="0"/>
              </a:rPr>
              <a:t>Mynd</a:t>
            </a:r>
            <a:r>
              <a:rPr lang="en-US" sz="2400" dirty="0">
                <a:latin typeface="VAGRounded Lt" panose="00000400000000000000" pitchFamily="2" charset="0"/>
              </a:rPr>
              <a:t> </a:t>
            </a:r>
            <a:r>
              <a:rPr lang="en-US" sz="2400" dirty="0" err="1">
                <a:latin typeface="VAGRounded Lt" panose="00000400000000000000" pitchFamily="2" charset="0"/>
              </a:rPr>
              <a:t>i’m</a:t>
            </a:r>
            <a:r>
              <a:rPr lang="en-US" sz="2400" dirty="0">
                <a:latin typeface="VAGRounded Lt" panose="00000400000000000000" pitchFamily="2" charset="0"/>
              </a:rPr>
              <a:t> </a:t>
            </a:r>
            <a:r>
              <a:rPr lang="en-US" sz="2400" dirty="0" err="1">
                <a:latin typeface="VAGRounded Lt" panose="00000400000000000000" pitchFamily="2" charset="0"/>
              </a:rPr>
              <a:t>clwb</a:t>
            </a:r>
            <a:endParaRPr lang="en-GB" sz="2400" b="1" dirty="0">
              <a:latin typeface="VAGRounded L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420" y="1765739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j-lt"/>
              </a:rPr>
              <a:t>Enghraifft</a:t>
            </a:r>
            <a:r>
              <a:rPr lang="en-GB" sz="2400" dirty="0">
                <a:latin typeface="+mj-lt"/>
              </a:rPr>
              <a:t> 2 </a:t>
            </a:r>
          </a:p>
        </p:txBody>
      </p:sp>
      <p:pic>
        <p:nvPicPr>
          <p:cNvPr id="7" name="S5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8995" y="5589795"/>
            <a:ext cx="993231" cy="9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7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830" y="2251212"/>
            <a:ext cx="1308300" cy="12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4598" y="2264590"/>
            <a:ext cx="1308300" cy="135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2441" y="2251212"/>
            <a:ext cx="1376329" cy="11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7" name="S5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298" y="6007238"/>
            <a:ext cx="746276" cy="7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7" name="Google Shape;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0702" y="2299200"/>
            <a:ext cx="1336400" cy="1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214" y="2330312"/>
            <a:ext cx="990600" cy="125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5.googleusercontent.com/LKDjfvFwFgu4rNj6I2yYxgV_AYtEsMmUvdg3ekNfenAUGd3ztGxnUBbJPO8JYAJLuZpN489y6vipti6LUeflUcodHMetoVm94jVjwQqN85-TNhfJBDOL1PSB-G1tkULh-2s8O9TycJE">
            <a:extLst>
              <a:ext uri="{FF2B5EF4-FFF2-40B4-BE49-F238E27FC236}">
                <a16:creationId xmlns:a16="http://schemas.microsoft.com/office/drawing/2014/main" id="{C657BE34-8116-9A40-885C-CA2D8FF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6" y="2299200"/>
            <a:ext cx="11557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7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3339" y="6007238"/>
            <a:ext cx="776087" cy="7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2727" y="2558739"/>
            <a:ext cx="1068600" cy="1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1245" y="2558739"/>
            <a:ext cx="1068600" cy="105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49059" y="2496587"/>
            <a:ext cx="1131170" cy="11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8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5364" y="5987360"/>
            <a:ext cx="684427" cy="6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Cymru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" name="Google Shape;11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6000" y="1788727"/>
            <a:ext cx="4424775" cy="2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9884" y="1788727"/>
            <a:ext cx="4373539" cy="29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9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1978" y="5470525"/>
            <a:ext cx="1046231" cy="1046231"/>
          </a:xfrm>
          <a:prstGeom prst="rect">
            <a:avLst/>
          </a:prstGeom>
        </p:spPr>
      </p:pic>
      <p:pic>
        <p:nvPicPr>
          <p:cNvPr id="6" name="S9 L1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3090" y="5506277"/>
            <a:ext cx="1010479" cy="10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954D8175A7B47907E68B00892AAD3" ma:contentTypeVersion="" ma:contentTypeDescription="Create a new document." ma:contentTypeScope="" ma:versionID="b1006104815dd375148bb7387db864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4898A2-45B7-4E83-9BB8-DDE107AC07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42B75E-04ED-4EEC-9E9B-0CF670496509}">
  <ds:schemaRefs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D2CAC3-9128-49DE-A7C5-E942B534D1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1446</TotalTime>
  <Words>899</Words>
  <Application>Microsoft Macintosh PowerPoint</Application>
  <PresentationFormat>Widescreen</PresentationFormat>
  <Paragraphs>94</Paragraphs>
  <Slides>15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VAG Rounded Std Light</vt:lpstr>
      <vt:lpstr>Calibri</vt:lpstr>
      <vt:lpstr>Arial</vt:lpstr>
      <vt:lpstr>VAG Rounded Std Thin</vt:lpstr>
      <vt:lpstr>Lucida Grande</vt:lpstr>
      <vt:lpstr>Roboto</vt:lpstr>
      <vt:lpstr>VAG Rounded</vt:lpstr>
      <vt:lpstr>VAGRounded Lt</vt:lpstr>
      <vt:lpstr>Times New Roman</vt:lpstr>
      <vt:lpstr>Office Theme</vt:lpstr>
      <vt:lpstr>PowerPoint Presentation</vt:lpstr>
      <vt:lpstr>Etholiad y Senedd 2021</vt:lpstr>
      <vt:lpstr>Prosiect Pleidlais</vt:lpstr>
      <vt:lpstr>Ydy etholiadau’n effeithio arnoch chi?</vt:lpstr>
      <vt:lpstr>Amserlen ddyddiol (enghreifftiau)</vt:lpstr>
      <vt:lpstr>PowerPoint Presentation</vt:lpstr>
      <vt:lpstr>PowerPoint Presentation</vt:lpstr>
      <vt:lpstr>PowerPoint Presentation</vt:lpstr>
      <vt:lpstr>Senedd Cymru neu San Steffan?  </vt:lpstr>
      <vt:lpstr>Senedd Cymru neu San Steffan?  C1.   C2.</vt:lpstr>
      <vt:lpstr>Senedd Cymru neu San Steffan?  C3.   C4.</vt:lpstr>
      <vt:lpstr>Senedd Cymru neu San Steffan?  C5.   C6.</vt:lpstr>
      <vt:lpstr>Senedd Cymru neu San Steffan?  C7.   C8.</vt:lpstr>
      <vt:lpstr>Senedd Cymru neu San Steffan?  C9.   C10.</vt:lpstr>
      <vt:lpstr>Senedd Cymru neu San Steffan?  C11.   C12.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Microsoft Office User</cp:lastModifiedBy>
  <cp:revision>54</cp:revision>
  <cp:lastPrinted>2019-06-18T13:52:04Z</cp:lastPrinted>
  <dcterms:created xsi:type="dcterms:W3CDTF">2021-01-06T17:34:18Z</dcterms:created>
  <dcterms:modified xsi:type="dcterms:W3CDTF">2021-01-24T20:36:06Z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0x010100269954D8175A7B47907E68B00892AAD3</vt:lpwstr>
  </property>
</Properties>
</file>