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8" r:id="rId6"/>
    <p:sldId id="279" r:id="rId7"/>
    <p:sldId id="284" r:id="rId8"/>
    <p:sldId id="280" r:id="rId9"/>
    <p:sldId id="281" r:id="rId10"/>
    <p:sldId id="285" r:id="rId11"/>
    <p:sldId id="283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G Round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 autoAdjust="0"/>
    <p:restoredTop sz="81846" autoAdjust="0"/>
  </p:normalViewPr>
  <p:slideViewPr>
    <p:cSldViewPr snapToGrid="0" showGuides="1">
      <p:cViewPr varScale="1">
        <p:scale>
          <a:sx n="92" d="100"/>
          <a:sy n="92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-6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iectpleidlais.cymru/adnodda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cwis-etholiadau-r-senedd-2021/606ce62c-4a4c-4ef9-8782-07fb8abb4ee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Mae </a:t>
            </a:r>
            <a:r>
              <a:rPr lang="en-US" dirty="0" err="1">
                <a:solidFill>
                  <a:schemeClr val="dk1"/>
                </a:solidFill>
              </a:rPr>
              <a:t>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hun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creu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cyfreithiau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Gymru’n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unig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err="1">
                <a:solidFill>
                  <a:schemeClr val="dk1"/>
                </a:solidFill>
              </a:rPr>
              <a:t>Mae’n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cael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galw’n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Cymru</a:t>
            </a:r>
            <a:r>
              <a:rPr lang="en-US" baseline="0" dirty="0">
                <a:solidFill>
                  <a:schemeClr val="dk1"/>
                </a:solidFill>
              </a:rPr>
              <a:t>, </a:t>
            </a:r>
            <a:r>
              <a:rPr lang="en-US" baseline="0" dirty="0" err="1">
                <a:solidFill>
                  <a:schemeClr val="dk1"/>
                </a:solidFill>
              </a:rPr>
              <a:t>neu</a:t>
            </a:r>
            <a:r>
              <a:rPr lang="en-US" baseline="0" dirty="0">
                <a:solidFill>
                  <a:schemeClr val="dk1"/>
                </a:solidFill>
              </a:rPr>
              <a:t> Welsh Parliament– </a:t>
            </a:r>
            <a:r>
              <a:rPr lang="en-US" baseline="0" dirty="0" err="1">
                <a:solidFill>
                  <a:schemeClr val="dk1"/>
                </a:solidFill>
              </a:rPr>
              <a:t>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enw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golygu’r</a:t>
            </a:r>
            <a:r>
              <a:rPr lang="en-US" baseline="0" dirty="0">
                <a:solidFill>
                  <a:schemeClr val="dk1"/>
                </a:solidFill>
              </a:rPr>
              <a:t> un </a:t>
            </a:r>
            <a:r>
              <a:rPr lang="en-US" baseline="0" dirty="0" err="1">
                <a:solidFill>
                  <a:schemeClr val="dk1"/>
                </a:solidFill>
              </a:rPr>
              <a:t>peth</a:t>
            </a:r>
            <a:r>
              <a:rPr lang="en-US" baseline="0" dirty="0">
                <a:solidFill>
                  <a:schemeClr val="dk1"/>
                </a:solidFill>
              </a:rPr>
              <a:t>. Mae </a:t>
            </a:r>
            <a:r>
              <a:rPr lang="en-US" baseline="0" dirty="0" err="1">
                <a:solidFill>
                  <a:schemeClr val="dk1"/>
                </a:solidFill>
              </a:rPr>
              <a:t>rhai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meysydd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lle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methu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creu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cyfreithiau</a:t>
            </a:r>
            <a:r>
              <a:rPr lang="en-US" baseline="0" dirty="0">
                <a:solidFill>
                  <a:schemeClr val="dk1"/>
                </a:solidFill>
              </a:rPr>
              <a:t> –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Deyrnas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Unedig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San </a:t>
            </a:r>
            <a:r>
              <a:rPr lang="en-US" baseline="0" dirty="0" err="1">
                <a:solidFill>
                  <a:schemeClr val="dk1"/>
                </a:solidFill>
              </a:rPr>
              <a:t>Steffan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gyfrifol</a:t>
            </a:r>
            <a:r>
              <a:rPr lang="en-US" baseline="0" dirty="0">
                <a:solidFill>
                  <a:schemeClr val="dk1"/>
                </a:solidFill>
              </a:rPr>
              <a:t> am </a:t>
            </a:r>
            <a:r>
              <a:rPr lang="en-US" dirty="0" err="1">
                <a:solidFill>
                  <a:schemeClr val="dk1"/>
                </a:solidFill>
              </a:rPr>
              <a:t>greu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cyfreithiau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meysydd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yma</a:t>
            </a:r>
            <a:r>
              <a:rPr lang="en-US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Ar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sleid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nesaf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ffilm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wedi’i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hanimeiddio</a:t>
            </a:r>
            <a:r>
              <a:rPr lang="en-US" baseline="0" dirty="0">
                <a:solidFill>
                  <a:schemeClr val="dk1"/>
                </a:solidFill>
              </a:rPr>
              <a:t> am y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a </a:t>
            </a:r>
            <a:r>
              <a:rPr lang="en-US" baseline="0" dirty="0" err="1">
                <a:solidFill>
                  <a:schemeClr val="dk1"/>
                </a:solidFill>
              </a:rPr>
              <a:t>sut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etholiadau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Nghymru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gweithio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0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baseline="0" dirty="0" err="1">
                <a:solidFill>
                  <a:schemeClr val="dk1"/>
                </a:solidFill>
              </a:rPr>
              <a:t>Gwnewch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nodiadau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i’ch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helpu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gyda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chwis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ar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ddiwedd</a:t>
            </a:r>
            <a:r>
              <a:rPr lang="en-US" b="0" baseline="0" dirty="0">
                <a:solidFill>
                  <a:schemeClr val="dk1"/>
                </a:solidFill>
              </a:rPr>
              <a:t> y </a:t>
            </a:r>
            <a:r>
              <a:rPr lang="en-US" b="0" baseline="0" dirty="0" err="1">
                <a:solidFill>
                  <a:schemeClr val="dk1"/>
                </a:solidFill>
              </a:rPr>
              <a:t>wers</a:t>
            </a:r>
            <a:r>
              <a:rPr lang="en-US" b="0" baseline="0" dirty="0">
                <a:solidFill>
                  <a:schemeClr val="dk1"/>
                </a:solidFill>
              </a:rPr>
              <a:t>.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Chwaraewch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fideo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u="sng" dirty="0">
                <a:solidFill>
                  <a:srgbClr val="1155CC"/>
                </a:solidFill>
              </a:rPr>
              <a:t>https://</a:t>
            </a:r>
            <a:r>
              <a:rPr lang="en-US" u="sng" dirty="0" err="1">
                <a:solidFill>
                  <a:srgbClr val="1155CC"/>
                </a:solidFill>
              </a:rPr>
              <a:t>www.youtube.com</a:t>
            </a:r>
            <a:r>
              <a:rPr lang="en-US" u="sng" dirty="0">
                <a:solidFill>
                  <a:srgbClr val="1155CC"/>
                </a:solidFill>
              </a:rPr>
              <a:t>/</a:t>
            </a:r>
            <a:r>
              <a:rPr lang="en-US" u="sng" dirty="0" err="1">
                <a:solidFill>
                  <a:srgbClr val="1155CC"/>
                </a:solidFill>
              </a:rPr>
              <a:t>watch?v</a:t>
            </a:r>
            <a:r>
              <a:rPr lang="en-US" u="sng" dirty="0">
                <a:solidFill>
                  <a:srgbClr val="1155CC"/>
                </a:solidFill>
              </a:rPr>
              <a:t>=CQ8x3gQK8vk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4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Mae 9 </a:t>
            </a:r>
            <a:r>
              <a:rPr lang="en-US" dirty="0" err="1">
                <a:solidFill>
                  <a:schemeClr val="dk1"/>
                </a:solidFill>
              </a:rPr>
              <a:t>gosodiad</a:t>
            </a:r>
            <a:r>
              <a:rPr lang="en-US" dirty="0">
                <a:solidFill>
                  <a:schemeClr val="dk1"/>
                </a:solidFill>
              </a:rPr>
              <a:t> am </a:t>
            </a:r>
            <a:r>
              <a:rPr lang="en-US" dirty="0" err="1">
                <a:solidFill>
                  <a:schemeClr val="dk1"/>
                </a:solidFill>
              </a:rPr>
              <a:t>waith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aelodau’r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–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dirty="0">
                <a:solidFill>
                  <a:schemeClr val="dk1"/>
                </a:solidFill>
              </a:rPr>
              <a:t> 5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anghywir</a:t>
            </a:r>
            <a:r>
              <a:rPr lang="en-US" dirty="0">
                <a:solidFill>
                  <a:schemeClr val="dk1"/>
                </a:solidFill>
              </a:rPr>
              <a:t> a 4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gywir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err="1">
                <a:solidFill>
                  <a:schemeClr val="dk1"/>
                </a:solidFill>
              </a:rPr>
              <a:t>Dewch</a:t>
            </a:r>
            <a:r>
              <a:rPr lang="en-US" baseline="0" dirty="0">
                <a:solidFill>
                  <a:schemeClr val="dk1"/>
                </a:solidFill>
              </a:rPr>
              <a:t> o </a:t>
            </a:r>
            <a:r>
              <a:rPr lang="en-US" baseline="0" dirty="0" err="1">
                <a:solidFill>
                  <a:schemeClr val="dk1"/>
                </a:solidFill>
              </a:rPr>
              <a:t>hyd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pedwar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ateb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cywir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Yng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Nghymru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gennym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40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ardaloedd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llai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galw’n</a:t>
            </a:r>
            <a:r>
              <a:rPr lang="en-US" dirty="0">
                <a:solidFill>
                  <a:schemeClr val="dk1"/>
                </a:solidFill>
              </a:rPr>
              <a:t> ‘</a:t>
            </a:r>
            <a:r>
              <a:rPr lang="en-US" dirty="0" err="1">
                <a:solidFill>
                  <a:schemeClr val="dk1"/>
                </a:solidFill>
              </a:rPr>
              <a:t>etholaethau</a:t>
            </a:r>
            <a:r>
              <a:rPr lang="en-US" dirty="0">
                <a:solidFill>
                  <a:schemeClr val="dk1"/>
                </a:solidFill>
              </a:rPr>
              <a:t>’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5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ardaloedd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mwy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galw’n</a:t>
            </a:r>
            <a:r>
              <a:rPr lang="en-US" dirty="0">
                <a:solidFill>
                  <a:schemeClr val="dk1"/>
                </a:solidFill>
              </a:rPr>
              <a:t> ‘</a:t>
            </a:r>
            <a:r>
              <a:rPr lang="en-US" dirty="0" err="1">
                <a:solidFill>
                  <a:schemeClr val="dk1"/>
                </a:solidFill>
              </a:rPr>
              <a:t>rhanbarthau</a:t>
            </a:r>
            <a:r>
              <a:rPr lang="en-US" dirty="0">
                <a:solidFill>
                  <a:schemeClr val="dk1"/>
                </a:solidFill>
              </a:rPr>
              <a:t>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Rydych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chi’n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rhan</a:t>
            </a:r>
            <a:r>
              <a:rPr lang="en-US" baseline="0" dirty="0">
                <a:solidFill>
                  <a:schemeClr val="dk1"/>
                </a:solidFill>
              </a:rPr>
              <a:t> o </a:t>
            </a:r>
            <a:r>
              <a:rPr lang="en-US" baseline="0" dirty="0" err="1">
                <a:solidFill>
                  <a:schemeClr val="dk1"/>
                </a:solidFill>
              </a:rPr>
              <a:t>etholaeth</a:t>
            </a:r>
            <a:r>
              <a:rPr lang="en-US" baseline="0" dirty="0">
                <a:solidFill>
                  <a:schemeClr val="dk1"/>
                </a:solidFill>
              </a:rPr>
              <a:t>, ac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rhan</a:t>
            </a:r>
            <a:r>
              <a:rPr lang="en-US" baseline="0" dirty="0">
                <a:solidFill>
                  <a:schemeClr val="dk1"/>
                </a:solidFill>
              </a:rPr>
              <a:t> o </a:t>
            </a:r>
            <a:r>
              <a:rPr lang="en-US" baseline="0" dirty="0" err="1">
                <a:solidFill>
                  <a:schemeClr val="dk1"/>
                </a:solidFill>
              </a:rPr>
              <a:t>ranbarth</a:t>
            </a:r>
            <a:r>
              <a:rPr lang="en-US" baseline="0" dirty="0">
                <a:solidFill>
                  <a:schemeClr val="dk1"/>
                </a:solidFill>
              </a:rPr>
              <a:t>, </a:t>
            </a:r>
            <a:r>
              <a:rPr lang="en-US" baseline="0" dirty="0" err="1">
                <a:solidFill>
                  <a:schemeClr val="dk1"/>
                </a:solidFill>
              </a:rPr>
              <a:t>ble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bynnag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Nghymru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rydych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chi’n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byw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yr </a:t>
            </a:r>
            <a:r>
              <a:rPr lang="en-US" dirty="0" err="1">
                <a:solidFill>
                  <a:schemeClr val="dk1"/>
                </a:solidFill>
              </a:rPr>
              <a:t>etholiad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caiff</a:t>
            </a:r>
            <a:r>
              <a:rPr lang="en-US" dirty="0">
                <a:solidFill>
                  <a:schemeClr val="dk1"/>
                </a:solidFill>
              </a:rPr>
              <a:t> un person </a:t>
            </a:r>
            <a:r>
              <a:rPr lang="en-US" dirty="0" err="1">
                <a:solidFill>
                  <a:schemeClr val="dk1"/>
                </a:solidFill>
              </a:rPr>
              <a:t>ei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ethol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bob </a:t>
            </a:r>
            <a:r>
              <a:rPr lang="en-US" dirty="0" err="1">
                <a:solidFill>
                  <a:schemeClr val="dk1"/>
                </a:solidFill>
              </a:rPr>
              <a:t>etholaeth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Caiff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pedwar</a:t>
            </a:r>
            <a:r>
              <a:rPr lang="en-US" dirty="0">
                <a:solidFill>
                  <a:schemeClr val="dk1"/>
                </a:solidFill>
              </a:rPr>
              <a:t> person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hethol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bob </a:t>
            </a:r>
            <a:r>
              <a:rPr lang="en-US" dirty="0" err="1">
                <a:solidFill>
                  <a:schemeClr val="dk1"/>
                </a:solidFill>
              </a:rPr>
              <a:t>rhanbarth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ddiwedd</a:t>
            </a:r>
            <a:r>
              <a:rPr lang="en-US" dirty="0">
                <a:solidFill>
                  <a:schemeClr val="dk1"/>
                </a:solidFill>
              </a:rPr>
              <a:t> yr </a:t>
            </a:r>
            <a:r>
              <a:rPr lang="en-US" dirty="0" err="1">
                <a:solidFill>
                  <a:schemeClr val="dk1"/>
                </a:solidFill>
              </a:rPr>
              <a:t>etholiad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nifer</a:t>
            </a:r>
            <a:r>
              <a:rPr lang="en-US" dirty="0">
                <a:solidFill>
                  <a:schemeClr val="dk1"/>
                </a:solidFill>
              </a:rPr>
              <a:t> yr </a:t>
            </a:r>
            <a:r>
              <a:rPr lang="en-US" dirty="0" err="1">
                <a:solidFill>
                  <a:schemeClr val="dk1"/>
                </a:solidFill>
              </a:rPr>
              <a:t>Aelodau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bob plaid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cyfri</a:t>
            </a:r>
            <a:r>
              <a:rPr lang="en-US" dirty="0">
                <a:solidFill>
                  <a:schemeClr val="dk1"/>
                </a:solidFill>
              </a:rPr>
              <a:t>,</a:t>
            </a:r>
            <a:r>
              <a:rPr lang="en-US" baseline="0" dirty="0">
                <a:solidFill>
                  <a:schemeClr val="dk1"/>
                </a:solidFill>
              </a:rPr>
              <a:t> a </a:t>
            </a:r>
            <a:r>
              <a:rPr lang="en-US" baseline="0" dirty="0" err="1">
                <a:solidFill>
                  <a:schemeClr val="dk1"/>
                </a:solidFill>
              </a:rPr>
              <a:t>bydd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blaid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â’r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nifer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mwyaf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gallu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creu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Llywodraeth</a:t>
            </a:r>
            <a:r>
              <a:rPr lang="en-US" baseline="0" dirty="0">
                <a:solidFill>
                  <a:schemeClr val="dk1"/>
                </a:solidFill>
              </a:rPr>
              <a:t>. Mae </a:t>
            </a:r>
            <a:r>
              <a:rPr lang="en-US" baseline="0" dirty="0" err="1">
                <a:solidFill>
                  <a:schemeClr val="dk1"/>
                </a:solidFill>
              </a:rPr>
              <a:t>hynny’n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golygu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bod </a:t>
            </a:r>
            <a:r>
              <a:rPr lang="en-US" baseline="0" dirty="0" err="1">
                <a:solidFill>
                  <a:schemeClr val="dk1"/>
                </a:solidFill>
              </a:rPr>
              <a:t>nhw’n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gallu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dewis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rhai</a:t>
            </a:r>
            <a:r>
              <a:rPr lang="en-US" baseline="0" dirty="0">
                <a:solidFill>
                  <a:schemeClr val="dk1"/>
                </a:solidFill>
              </a:rPr>
              <a:t> o </a:t>
            </a:r>
            <a:r>
              <a:rPr lang="en-US" baseline="0" dirty="0" err="1">
                <a:solidFill>
                  <a:schemeClr val="dk1"/>
                </a:solidFill>
              </a:rPr>
              <a:t>Aelodau’r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plaid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benderfynu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sut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wlad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cael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rhedeg</a:t>
            </a:r>
            <a:r>
              <a:rPr lang="en-US" baseline="0" dirty="0">
                <a:solidFill>
                  <a:schemeClr val="dk1"/>
                </a:solidFill>
              </a:rPr>
              <a:t>, </a:t>
            </a:r>
            <a:r>
              <a:rPr lang="en-US" baseline="0" dirty="0" err="1">
                <a:solidFill>
                  <a:schemeClr val="dk1"/>
                </a:solidFill>
              </a:rPr>
              <a:t>sut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arian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cael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wario</a:t>
            </a:r>
            <a:r>
              <a:rPr lang="en-US" baseline="0" dirty="0">
                <a:solidFill>
                  <a:schemeClr val="dk1"/>
                </a:solidFill>
              </a:rPr>
              <a:t>, ac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awgrymu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cyfreithiau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newydd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holl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eraill</a:t>
            </a:r>
            <a:r>
              <a:rPr lang="en-US" baseline="0" dirty="0">
                <a:solidFill>
                  <a:schemeClr val="dk1"/>
                </a:solidFill>
              </a:rPr>
              <a:t> y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pleidleisio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arnyn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  <a:br>
              <a:rPr lang="en-US" dirty="0">
                <a:solidFill>
                  <a:schemeClr val="dk1"/>
                </a:solidFill>
              </a:rPr>
            </a:br>
            <a:br>
              <a:rPr lang="en-US" dirty="0">
                <a:solidFill>
                  <a:schemeClr val="dk1"/>
                </a:solidFill>
              </a:rPr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bosib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efallai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'. Mae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ein tudalen adnoddau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wyneb-yn-wyneb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'.)</a:t>
            </a:r>
            <a:r>
              <a:rPr lang="en-GB">
                <a:effectLst/>
              </a:rPr>
              <a:t>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0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Linc </a:t>
            </a:r>
            <a:r>
              <a:rPr lang="en-US" dirty="0" err="1"/>
              <a:t>Kahoot</a:t>
            </a:r>
            <a:r>
              <a:rPr lang="en-US" dirty="0"/>
              <a:t> -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https://create.kahoot.it/share/cwis-etholiadau-r-senedd-2021/606ce62c-4a4c-4ef9-8782-07fb8abb4ee8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3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pPr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8x3gQK8v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hyperlink" Target="https://create.kahoot.it/share/cwis-etholiadau-r-senedd-2021/606ce62c-4a4c-4ef9-8782-07fb8abb4ee8" TargetMode="Externa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1 L2 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7423" y="5295958"/>
            <a:ext cx="1247544" cy="1247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DD42A-4C85-6848-9174-0D81BFF76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95" y="1597890"/>
            <a:ext cx="6908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err="1"/>
              <a:t>Fideo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Senedd</a:t>
            </a:r>
            <a:r>
              <a:rPr lang="en-GB" dirty="0"/>
              <a:t> </a:t>
            </a:r>
            <a:r>
              <a:rPr lang="en-GB" dirty="0" err="1"/>
              <a:t>Cymru</a:t>
            </a:r>
            <a:r>
              <a:rPr lang="en-GB" dirty="0"/>
              <a:t> </a:t>
            </a:r>
            <a:br>
              <a:rPr lang="en-GB" dirty="0"/>
            </a:br>
            <a:r>
              <a:rPr lang="en-GB" sz="1200" dirty="0"/>
              <a:t>(</a:t>
            </a:r>
            <a:r>
              <a:rPr lang="en-GB" sz="1600" dirty="0" err="1"/>
              <a:t>Cliciwch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y</a:t>
            </a:r>
            <a:r>
              <a:rPr lang="en-GB" sz="1600" dirty="0"/>
              <a:t> </a:t>
            </a:r>
            <a:r>
              <a:rPr lang="en-GB" sz="1600" dirty="0" err="1"/>
              <a:t>llun</a:t>
            </a:r>
            <a:r>
              <a:rPr lang="en-GB" sz="1600" dirty="0"/>
              <a:t> </a:t>
            </a:r>
            <a:r>
              <a:rPr lang="en-GB" sz="1600" dirty="0" err="1"/>
              <a:t>i’w</a:t>
            </a:r>
            <a:r>
              <a:rPr lang="en-GB" sz="1600" dirty="0"/>
              <a:t> </a:t>
            </a:r>
            <a:r>
              <a:rPr lang="en-GB" sz="1600" dirty="0" err="1"/>
              <a:t>agor</a:t>
            </a:r>
            <a:r>
              <a:rPr lang="en-GB" sz="1600" dirty="0"/>
              <a:t>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7D7374B-AC6C-1249-AB9E-FD2C07BA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94998"/>
            <a:ext cx="6276109" cy="32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53" y="607327"/>
            <a:ext cx="10304835" cy="564257"/>
          </a:xfrm>
        </p:spPr>
        <p:txBody>
          <a:bodyPr/>
          <a:lstStyle/>
          <a:p>
            <a:r>
              <a:rPr lang="en-GB" sz="4000" dirty="0"/>
              <a:t>Beth </a:t>
            </a:r>
            <a:r>
              <a:rPr lang="en-GB" sz="4000" dirty="0" err="1"/>
              <a:t>mae</a:t>
            </a:r>
            <a:r>
              <a:rPr lang="en-GB" sz="4000" dirty="0"/>
              <a:t> </a:t>
            </a:r>
            <a:r>
              <a:rPr lang="en-GB" sz="4000" dirty="0" err="1"/>
              <a:t>Aelodau</a:t>
            </a:r>
            <a:r>
              <a:rPr lang="en-GB" sz="4000" dirty="0"/>
              <a:t> </a:t>
            </a:r>
            <a:r>
              <a:rPr lang="en-GB" sz="4000" dirty="0" err="1"/>
              <a:t>o’r</a:t>
            </a:r>
            <a:r>
              <a:rPr lang="en-GB" sz="4000" dirty="0"/>
              <a:t> </a:t>
            </a:r>
            <a:r>
              <a:rPr lang="en-GB" sz="4000" dirty="0" err="1"/>
              <a:t>Senedd</a:t>
            </a:r>
            <a:r>
              <a:rPr lang="en-GB" sz="4000" dirty="0"/>
              <a:t> </a:t>
            </a:r>
            <a:r>
              <a:rPr lang="en-GB" sz="4000" dirty="0" err="1"/>
              <a:t>yn</a:t>
            </a:r>
            <a:r>
              <a:rPr lang="en-GB" sz="4000" dirty="0"/>
              <a:t> </a:t>
            </a:r>
            <a:r>
              <a:rPr lang="en-GB" sz="4000" dirty="0" err="1"/>
              <a:t>gwneud</a:t>
            </a:r>
            <a:r>
              <a:rPr lang="en-GB" sz="4000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83603"/>
              </p:ext>
            </p:extLst>
          </p:nvPr>
        </p:nvGraphicFramePr>
        <p:xfrm>
          <a:off x="401053" y="1161325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Mynd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â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o’r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lloches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lleol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am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San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Steffan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Ateb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cwestiynau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Newyddion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BBC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Mynd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seremoni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fisol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lle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maen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nhw’n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cael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pryd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tri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chwrs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fwyd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, ac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yna’n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dawnsio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Herio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Llywodraeth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wneud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pethau’n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well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bobl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yng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Nghymru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chymryd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rhan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mewn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trafodaethau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Gwrando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aelodau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o’u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cymuned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leol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chodi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eu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materion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rhai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cais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fod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rhan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Lywodraeth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Cymru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Maen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nhw’n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helpu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benderfynu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redeg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wlad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arian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wario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Codi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arian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elusennau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trwy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gymryd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rhan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ras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trawsgwlad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  <p:pic>
        <p:nvPicPr>
          <p:cNvPr id="4" name="S3 L2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2688" y="5411571"/>
            <a:ext cx="1131167" cy="11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76" y="639411"/>
            <a:ext cx="10304835" cy="564257"/>
          </a:xfrm>
        </p:spPr>
        <p:txBody>
          <a:bodyPr/>
          <a:lstStyle/>
          <a:p>
            <a:r>
              <a:rPr lang="en-GB" sz="4000" dirty="0"/>
              <a:t>Beth </a:t>
            </a:r>
            <a:r>
              <a:rPr lang="en-GB" sz="4000" dirty="0" err="1"/>
              <a:t>mae</a:t>
            </a:r>
            <a:r>
              <a:rPr lang="en-GB" sz="4000" dirty="0"/>
              <a:t> </a:t>
            </a:r>
            <a:r>
              <a:rPr lang="en-GB" sz="4000" dirty="0" err="1"/>
              <a:t>Aelodau</a:t>
            </a:r>
            <a:r>
              <a:rPr lang="en-GB" sz="4000" dirty="0"/>
              <a:t> </a:t>
            </a:r>
            <a:r>
              <a:rPr lang="en-GB" sz="4000" dirty="0" err="1"/>
              <a:t>o’r</a:t>
            </a:r>
            <a:r>
              <a:rPr lang="en-GB" sz="4000" dirty="0"/>
              <a:t> </a:t>
            </a:r>
            <a:r>
              <a:rPr lang="en-GB" sz="4000" dirty="0" err="1"/>
              <a:t>Senedd</a:t>
            </a:r>
            <a:r>
              <a:rPr lang="en-GB" sz="4000" dirty="0"/>
              <a:t> </a:t>
            </a:r>
            <a:r>
              <a:rPr lang="en-GB" sz="4000" dirty="0" err="1"/>
              <a:t>yn</a:t>
            </a:r>
            <a:r>
              <a:rPr lang="en-GB" sz="4000" dirty="0"/>
              <a:t> </a:t>
            </a:r>
            <a:r>
              <a:rPr lang="en-GB" sz="4000" dirty="0" err="1"/>
              <a:t>gwneud</a:t>
            </a:r>
            <a:r>
              <a:rPr lang="en-GB" sz="4000" dirty="0"/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29842"/>
              </p:ext>
            </p:extLst>
          </p:nvPr>
        </p:nvGraphicFramePr>
        <p:xfrm>
          <a:off x="433576" y="1321663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Mynd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â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o’r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lloches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lleol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am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San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Steffan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Ateb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cwestiynau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Newyddion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BBC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Mynd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seremoni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fisol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Senedd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nhw’n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pryd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tri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chwrs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fwyd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ac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yna’n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dawnsio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Herio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Llywodraeth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wneud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pethau’n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well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bobl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Nghymru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chymryd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rhan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mewn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trafodaethau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Gwrando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aelodau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o’u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cymuned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chodi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materion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Senedd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rhai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cais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rhan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Lywodraeth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nhw’n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helpu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benderfynu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redeg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wlad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arian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wario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Codi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arian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elusennau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trwy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gymryd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rhan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ras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trawsgwlad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wythnosol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Senedd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  <p:pic>
        <p:nvPicPr>
          <p:cNvPr id="3" name="S4 L2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6187" y="5379588"/>
            <a:ext cx="1220717" cy="1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108" y="1071180"/>
            <a:ext cx="3809375" cy="44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2470" y="1066800"/>
            <a:ext cx="3621787" cy="46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5989" y="435215"/>
            <a:ext cx="353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Etholaethau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</a:t>
            </a:r>
            <a:br>
              <a:rPr lang="en-GB" sz="2400" b="1" dirty="0">
                <a:solidFill>
                  <a:schemeClr val="bg2"/>
                </a:solidFill>
                <a:latin typeface="+mj-lt"/>
              </a:rPr>
            </a:b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e.e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Arfon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Cwm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Cynon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2774" y="435214"/>
            <a:ext cx="40307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Rhanbarthau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e.e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Gogledd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Cymru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De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Cymru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Canol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De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Cymru</a:t>
            </a:r>
            <a:endParaRPr lang="en-GB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Google Shape;10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5603" y="244747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0563" y="3527061"/>
            <a:ext cx="619125" cy="7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4672" y="2519286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52470" y="352706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8662" y="2519287"/>
            <a:ext cx="619125" cy="84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244645" y="2943148"/>
            <a:ext cx="95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42555" y="3295196"/>
            <a:ext cx="1189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13736" y="554952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/>
              <a:t>Widgit</a:t>
            </a:r>
            <a:r>
              <a:rPr lang="en-GB" sz="1100" dirty="0"/>
              <a:t> symbols © </a:t>
            </a:r>
            <a:r>
              <a:rPr lang="en-GB" sz="1100" dirty="0" err="1"/>
              <a:t>Widgit</a:t>
            </a:r>
            <a:r>
              <a:rPr lang="en-GB" sz="1100" dirty="0"/>
              <a:t> software www.widgit.com</a:t>
            </a:r>
          </a:p>
        </p:txBody>
      </p:sp>
      <p:pic>
        <p:nvPicPr>
          <p:cNvPr id="2" name="S5 L2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23396" y="5911495"/>
            <a:ext cx="851077" cy="8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llywodraeth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r>
              <a:rPr lang="en-GB" sz="1600" dirty="0"/>
              <a:t>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Google Shape;108;p20"/>
          <p:cNvSpPr/>
          <p:nvPr/>
        </p:nvSpPr>
        <p:spPr>
          <a:xfrm>
            <a:off x="850939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;p20"/>
          <p:cNvSpPr/>
          <p:nvPr/>
        </p:nvSpPr>
        <p:spPr>
          <a:xfrm>
            <a:off x="1523675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;p20"/>
          <p:cNvSpPr/>
          <p:nvPr/>
        </p:nvSpPr>
        <p:spPr>
          <a:xfrm>
            <a:off x="2204646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;p20"/>
          <p:cNvSpPr/>
          <p:nvPr/>
        </p:nvSpPr>
        <p:spPr>
          <a:xfrm>
            <a:off x="837875" y="30247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;p20"/>
          <p:cNvSpPr/>
          <p:nvPr/>
        </p:nvSpPr>
        <p:spPr>
          <a:xfrm>
            <a:off x="2153301" y="29830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;p20"/>
          <p:cNvSpPr/>
          <p:nvPr/>
        </p:nvSpPr>
        <p:spPr>
          <a:xfrm>
            <a:off x="1502574" y="3014818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;p20"/>
          <p:cNvSpPr/>
          <p:nvPr/>
        </p:nvSpPr>
        <p:spPr>
          <a:xfrm>
            <a:off x="814691" y="429843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;p20"/>
          <p:cNvSpPr/>
          <p:nvPr/>
        </p:nvSpPr>
        <p:spPr>
          <a:xfrm>
            <a:off x="81469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;p20"/>
          <p:cNvSpPr/>
          <p:nvPr/>
        </p:nvSpPr>
        <p:spPr>
          <a:xfrm>
            <a:off x="1516811" y="36473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;p20"/>
          <p:cNvSpPr/>
          <p:nvPr/>
        </p:nvSpPr>
        <p:spPr>
          <a:xfrm>
            <a:off x="215330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20"/>
          <p:cNvSpPr/>
          <p:nvPr/>
        </p:nvSpPr>
        <p:spPr>
          <a:xfrm>
            <a:off x="2153301" y="4254653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;p20"/>
          <p:cNvSpPr/>
          <p:nvPr/>
        </p:nvSpPr>
        <p:spPr>
          <a:xfrm>
            <a:off x="1532178" y="42711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4;p20"/>
          <p:cNvSpPr/>
          <p:nvPr/>
        </p:nvSpPr>
        <p:spPr>
          <a:xfrm>
            <a:off x="3795437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4;p20"/>
          <p:cNvSpPr/>
          <p:nvPr/>
        </p:nvSpPr>
        <p:spPr>
          <a:xfrm>
            <a:off x="4568214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4;p20"/>
          <p:cNvSpPr/>
          <p:nvPr/>
        </p:nvSpPr>
        <p:spPr>
          <a:xfrm>
            <a:off x="5322799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4;p20"/>
          <p:cNvSpPr/>
          <p:nvPr/>
        </p:nvSpPr>
        <p:spPr>
          <a:xfrm>
            <a:off x="6176074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20"/>
          <p:cNvSpPr/>
          <p:nvPr/>
        </p:nvSpPr>
        <p:spPr>
          <a:xfrm>
            <a:off x="3861767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;p20"/>
          <p:cNvSpPr/>
          <p:nvPr/>
        </p:nvSpPr>
        <p:spPr>
          <a:xfrm>
            <a:off x="4558624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4;p20"/>
          <p:cNvSpPr/>
          <p:nvPr/>
        </p:nvSpPr>
        <p:spPr>
          <a:xfrm>
            <a:off x="5322799" y="233095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24;p20"/>
          <p:cNvSpPr/>
          <p:nvPr/>
        </p:nvSpPr>
        <p:spPr>
          <a:xfrm>
            <a:off x="6178013" y="232543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6;p20"/>
          <p:cNvSpPr/>
          <p:nvPr/>
        </p:nvSpPr>
        <p:spPr>
          <a:xfrm>
            <a:off x="8367723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36;p20"/>
          <p:cNvSpPr/>
          <p:nvPr/>
        </p:nvSpPr>
        <p:spPr>
          <a:xfrm>
            <a:off x="9343244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6;p20"/>
          <p:cNvSpPr/>
          <p:nvPr/>
        </p:nvSpPr>
        <p:spPr>
          <a:xfrm>
            <a:off x="8367723" y="3204660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035980" y="1817273"/>
            <a:ext cx="16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Plaid </a:t>
            </a:r>
            <a:r>
              <a:rPr lang="en-GB" b="1" dirty="0" err="1">
                <a:latin typeface="+mj-lt"/>
              </a:rPr>
              <a:t>y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Cylch</a:t>
            </a:r>
            <a:endParaRPr lang="en-GB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4592" y="1824273"/>
            <a:ext cx="193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Plaid </a:t>
            </a:r>
            <a:r>
              <a:rPr lang="en-GB" b="1" dirty="0" err="1">
                <a:latin typeface="+mj-lt"/>
              </a:rPr>
              <a:t>y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Triongl</a:t>
            </a:r>
            <a:endParaRPr lang="en-GB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9461" y="1780468"/>
            <a:ext cx="203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Plaid </a:t>
            </a:r>
            <a:r>
              <a:rPr lang="en-GB" b="1" dirty="0" err="1">
                <a:latin typeface="+mj-lt"/>
              </a:rPr>
              <a:t>y</a:t>
            </a:r>
            <a:r>
              <a:rPr lang="en-GB" b="1" dirty="0">
                <a:latin typeface="+mj-lt"/>
              </a:rPr>
              <a:t> Pentagon</a:t>
            </a:r>
          </a:p>
        </p:txBody>
      </p:sp>
      <p:pic>
        <p:nvPicPr>
          <p:cNvPr id="23" name="S6 L2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3546" y="5462212"/>
            <a:ext cx="1158221" cy="11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D0993-8DD1-2A4A-BAA9-302FE4E3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0"/>
            <a:ext cx="11404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600" dirty="0" err="1">
                <a:latin typeface="VAG Round" panose="040B7200000000000000" pitchFamily="82" charset="0"/>
              </a:rPr>
              <a:t>Cwis</a:t>
            </a:r>
            <a:r>
              <a:rPr lang="en-GB" sz="6600" dirty="0">
                <a:latin typeface="VAG Round" panose="040B7200000000000000" pitchFamily="82" charset="0"/>
              </a:rPr>
              <a:t> - </a:t>
            </a:r>
            <a:r>
              <a:rPr lang="en-GB" sz="6600" dirty="0">
                <a:latin typeface="VAG Round" panose="040B7200000000000000" pitchFamily="82" charset="0"/>
                <a:hlinkClick r:id="rId5"/>
              </a:rPr>
              <a:t>Kahoot</a:t>
            </a:r>
            <a:endParaRPr lang="en-GB" sz="6600" dirty="0">
              <a:latin typeface="VAG Round" panose="040B7200000000000000" pitchFamily="82" charset="0"/>
            </a:endParaRPr>
          </a:p>
        </p:txBody>
      </p:sp>
      <p:pic>
        <p:nvPicPr>
          <p:cNvPr id="3" name="S8 L2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2815" y="5394327"/>
            <a:ext cx="1397173" cy="13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8A5DC0-4A0E-441D-993B-D92BC6285747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E7FFAC-652B-49CF-AC43-3365D88BF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21936C-40E4-4335-8BC9-C4A691373E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1236</TotalTime>
  <Words>697</Words>
  <Application>Microsoft Macintosh PowerPoint</Application>
  <PresentationFormat>Widescreen</PresentationFormat>
  <Paragraphs>57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VAG Rounded Std Light</vt:lpstr>
      <vt:lpstr>Calibri</vt:lpstr>
      <vt:lpstr>Arial</vt:lpstr>
      <vt:lpstr>VAG Rounded Std Thin</vt:lpstr>
      <vt:lpstr>VAG Round</vt:lpstr>
      <vt:lpstr>VAG Rounded</vt:lpstr>
      <vt:lpstr>Times New Roman</vt:lpstr>
      <vt:lpstr>Office Theme</vt:lpstr>
      <vt:lpstr>PowerPoint Presentation</vt:lpstr>
      <vt:lpstr>Fideo gan Senedd Cymru  (Cliciwch ar y llun i’w agor)  </vt:lpstr>
      <vt:lpstr>Beth mae Aelodau o’r Senedd yn gwneud?</vt:lpstr>
      <vt:lpstr>Beth mae Aelodau o’r Senedd yn gwneud?</vt:lpstr>
      <vt:lpstr>PowerPoint Presentation</vt:lpstr>
      <vt:lpstr>Pwy sy’n gallu creu llywodraeth?  y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53</cp:revision>
  <cp:lastPrinted>2019-06-18T13:52:04Z</cp:lastPrinted>
  <dcterms:created xsi:type="dcterms:W3CDTF">2021-01-07T16:28:35Z</dcterms:created>
  <dcterms:modified xsi:type="dcterms:W3CDTF">2021-01-24T20:04:20Z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