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77" r:id="rId5"/>
    <p:sldId id="278" r:id="rId6"/>
    <p:sldId id="279" r:id="rId7"/>
    <p:sldId id="284" r:id="rId8"/>
    <p:sldId id="280" r:id="rId9"/>
    <p:sldId id="281" r:id="rId10"/>
    <p:sldId id="285" r:id="rId11"/>
    <p:sldId id="283" r:id="rId12"/>
  </p:sldIdLst>
  <p:sldSz cx="12192000" cy="6858000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AG Round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97" autoAdjust="0"/>
    <p:restoredTop sz="73979" autoAdjust="0"/>
  </p:normalViewPr>
  <p:slideViewPr>
    <p:cSldViewPr snapToGrid="0" showGuides="1">
      <p:cViewPr varScale="1">
        <p:scale>
          <a:sx n="83" d="100"/>
          <a:sy n="83" d="100"/>
        </p:scale>
        <p:origin x="1272" y="184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571-BEFA-4D18-B6DE-5F2EE60013AA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DF004-05F9-484D-8D5C-F3454BF09A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296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E47BB-1B5D-462A-81CB-037A19661BFB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C3637-F9C0-444F-9B68-AA05013296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47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cwis-etholiadau-r-senedd-2021/606ce62c-4a4c-4ef9-8782-07fb8abb4ee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Atgoffwch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myfyrwyr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fod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gan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Gymru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ei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senedd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ei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hun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sy’n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creu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cyfreithiau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Gymru’n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unig</a:t>
            </a:r>
            <a:r>
              <a:rPr lang="en-US" baseline="0" dirty="0">
                <a:solidFill>
                  <a:schemeClr val="dk1"/>
                </a:solidFill>
              </a:rPr>
              <a:t>. Mae’n </a:t>
            </a:r>
            <a:r>
              <a:rPr lang="en-US" baseline="0" dirty="0" err="1">
                <a:solidFill>
                  <a:schemeClr val="dk1"/>
                </a:solidFill>
              </a:rPr>
              <a:t>cael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ei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galw’n</a:t>
            </a:r>
            <a:r>
              <a:rPr lang="en-US" baseline="0" dirty="0">
                <a:solidFill>
                  <a:schemeClr val="dk1"/>
                </a:solidFill>
              </a:rPr>
              <a:t> y </a:t>
            </a:r>
            <a:r>
              <a:rPr lang="en-US" baseline="0" dirty="0" err="1">
                <a:solidFill>
                  <a:schemeClr val="dk1"/>
                </a:solidFill>
              </a:rPr>
              <a:t>Senedd</a:t>
            </a:r>
            <a:r>
              <a:rPr lang="en-US" baseline="0" dirty="0">
                <a:solidFill>
                  <a:schemeClr val="dk1"/>
                </a:solidFill>
              </a:rPr>
              <a:t>, </a:t>
            </a:r>
            <a:r>
              <a:rPr lang="en-US" baseline="0" dirty="0" err="1">
                <a:solidFill>
                  <a:schemeClr val="dk1"/>
                </a:solidFill>
              </a:rPr>
              <a:t>neu</a:t>
            </a:r>
            <a:r>
              <a:rPr lang="en-US" baseline="0" dirty="0">
                <a:solidFill>
                  <a:schemeClr val="dk1"/>
                </a:solidFill>
              </a:rPr>
              <a:t> y Welsh Parliament– </a:t>
            </a:r>
            <a:r>
              <a:rPr lang="en-US" baseline="0" dirty="0" err="1">
                <a:solidFill>
                  <a:schemeClr val="dk1"/>
                </a:solidFill>
              </a:rPr>
              <a:t>dau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enw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sy’n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golygu’r</a:t>
            </a:r>
            <a:r>
              <a:rPr lang="en-US" baseline="0" dirty="0">
                <a:solidFill>
                  <a:schemeClr val="dk1"/>
                </a:solidFill>
              </a:rPr>
              <a:t> un </a:t>
            </a:r>
            <a:r>
              <a:rPr lang="en-US" baseline="0" dirty="0" err="1">
                <a:solidFill>
                  <a:schemeClr val="dk1"/>
                </a:solidFill>
              </a:rPr>
              <a:t>peth</a:t>
            </a:r>
            <a:r>
              <a:rPr lang="en-US" baseline="0" dirty="0">
                <a:solidFill>
                  <a:schemeClr val="dk1"/>
                </a:solidFill>
              </a:rPr>
              <a:t>. Mae </a:t>
            </a:r>
            <a:r>
              <a:rPr lang="en-US" baseline="0" dirty="0" err="1">
                <a:solidFill>
                  <a:schemeClr val="dk1"/>
                </a:solidFill>
              </a:rPr>
              <a:t>rhai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meysydd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lle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nad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yw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Senedd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Cymru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gallu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creu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cyfreithiau</a:t>
            </a:r>
            <a:r>
              <a:rPr lang="en-US" baseline="0" dirty="0">
                <a:solidFill>
                  <a:schemeClr val="dk1"/>
                </a:solidFill>
              </a:rPr>
              <a:t> – </a:t>
            </a:r>
            <a:r>
              <a:rPr lang="en-US" baseline="0" dirty="0" err="1">
                <a:solidFill>
                  <a:schemeClr val="dk1"/>
                </a:solidFill>
              </a:rPr>
              <a:t>Senedd</a:t>
            </a:r>
            <a:r>
              <a:rPr lang="en-US" baseline="0" dirty="0">
                <a:solidFill>
                  <a:schemeClr val="dk1"/>
                </a:solidFill>
              </a:rPr>
              <a:t> y </a:t>
            </a:r>
            <a:r>
              <a:rPr lang="en-US" baseline="0" dirty="0" err="1">
                <a:solidFill>
                  <a:schemeClr val="dk1"/>
                </a:solidFill>
              </a:rPr>
              <a:t>Deyrnas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Unedig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San </a:t>
            </a:r>
            <a:r>
              <a:rPr lang="en-US" baseline="0" dirty="0" err="1">
                <a:solidFill>
                  <a:schemeClr val="dk1"/>
                </a:solidFill>
              </a:rPr>
              <a:t>Steffan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sy’n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gyfrifol</a:t>
            </a:r>
            <a:r>
              <a:rPr lang="en-US" baseline="0" dirty="0">
                <a:solidFill>
                  <a:schemeClr val="dk1"/>
                </a:solidFill>
              </a:rPr>
              <a:t> am </a:t>
            </a:r>
            <a:r>
              <a:rPr lang="en-US" dirty="0" err="1">
                <a:solidFill>
                  <a:schemeClr val="dk1"/>
                </a:solidFill>
              </a:rPr>
              <a:t>greu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cyfreithiau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yn</a:t>
            </a:r>
            <a:r>
              <a:rPr lang="en-US" dirty="0">
                <a:solidFill>
                  <a:schemeClr val="dk1"/>
                </a:solidFill>
              </a:rPr>
              <a:t> y </a:t>
            </a:r>
            <a:r>
              <a:rPr lang="en-US" dirty="0" err="1">
                <a:solidFill>
                  <a:schemeClr val="dk1"/>
                </a:solidFill>
              </a:rPr>
              <a:t>meysydd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yma</a:t>
            </a:r>
            <a:r>
              <a:rPr lang="en-US" dirty="0">
                <a:solidFill>
                  <a:schemeClr val="dk1"/>
                </a:solidFill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Esboniwch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eich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bod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chi’n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mynd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ddangos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ffilm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wedi’i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hanimeiddio</a:t>
            </a:r>
            <a:r>
              <a:rPr lang="en-US" baseline="0" dirty="0">
                <a:solidFill>
                  <a:schemeClr val="dk1"/>
                </a:solidFill>
              </a:rPr>
              <a:t> am </a:t>
            </a:r>
            <a:r>
              <a:rPr lang="en-US" baseline="0" dirty="0" err="1">
                <a:solidFill>
                  <a:schemeClr val="dk1"/>
                </a:solidFill>
              </a:rPr>
              <a:t>y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Senedd</a:t>
            </a:r>
            <a:r>
              <a:rPr lang="en-US" baseline="0" dirty="0">
                <a:solidFill>
                  <a:schemeClr val="dk1"/>
                </a:solidFill>
              </a:rPr>
              <a:t> a </a:t>
            </a:r>
            <a:r>
              <a:rPr lang="en-US" baseline="0" dirty="0" err="1">
                <a:solidFill>
                  <a:schemeClr val="dk1"/>
                </a:solidFill>
              </a:rPr>
              <a:t>sut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mae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etholiadau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yng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Nghymru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gweithio</a:t>
            </a:r>
            <a:r>
              <a:rPr lang="en-US" dirty="0">
                <a:solidFill>
                  <a:schemeClr val="dk1"/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204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Bydd </a:t>
            </a:r>
            <a:r>
              <a:rPr lang="en-US" b="1" dirty="0" err="1">
                <a:solidFill>
                  <a:schemeClr val="dk1"/>
                </a:solidFill>
              </a:rPr>
              <a:t>angen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0" dirty="0" err="1">
                <a:solidFill>
                  <a:schemeClr val="dk1"/>
                </a:solidFill>
              </a:rPr>
              <a:t>i’r</a:t>
            </a:r>
            <a:r>
              <a:rPr lang="en-US" b="0" dirty="0">
                <a:solidFill>
                  <a:schemeClr val="dk1"/>
                </a:solidFill>
              </a:rPr>
              <a:t> </a:t>
            </a:r>
            <a:r>
              <a:rPr lang="en-US" b="0" dirty="0" err="1">
                <a:solidFill>
                  <a:schemeClr val="dk1"/>
                </a:solidFill>
              </a:rPr>
              <a:t>myfyrwyr</a:t>
            </a:r>
            <a:r>
              <a:rPr lang="en-US" b="0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wneud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nodiadau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i’w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helpu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nhw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gyda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chwis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ar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ddiwedd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y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wers</a:t>
            </a:r>
            <a:r>
              <a:rPr lang="en-US" b="0" baseline="0" dirty="0">
                <a:solidFill>
                  <a:schemeClr val="dk1"/>
                </a:solidFill>
              </a:rPr>
              <a:t>. </a:t>
            </a:r>
            <a:r>
              <a:rPr lang="en-US" b="0" baseline="0" dirty="0" err="1">
                <a:solidFill>
                  <a:schemeClr val="dk1"/>
                </a:solidFill>
              </a:rPr>
              <a:t>Yn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y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cwis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bydd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eich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dosbarth</a:t>
            </a:r>
            <a:r>
              <a:rPr lang="en-US" b="0" baseline="0" dirty="0">
                <a:solidFill>
                  <a:schemeClr val="dk1"/>
                </a:solidFill>
              </a:rPr>
              <a:t> chi </a:t>
            </a:r>
            <a:r>
              <a:rPr lang="en-US" b="0" baseline="0" dirty="0" err="1">
                <a:solidFill>
                  <a:schemeClr val="dk1"/>
                </a:solidFill>
              </a:rPr>
              <a:t>yn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cystadlu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â</a:t>
            </a:r>
            <a:r>
              <a:rPr lang="en-US" b="0" baseline="0" dirty="0">
                <a:solidFill>
                  <a:schemeClr val="dk1"/>
                </a:solidFill>
              </a:rPr>
              <a:t> </a:t>
            </a:r>
            <a:r>
              <a:rPr lang="en-US" b="0" baseline="0" dirty="0" err="1">
                <a:solidFill>
                  <a:schemeClr val="dk1"/>
                </a:solidFill>
              </a:rPr>
              <a:t>dosbarthiadau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eraill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ledled</a:t>
            </a:r>
            <a:r>
              <a:rPr lang="en-US" b="0" baseline="0" dirty="0">
                <a:solidFill>
                  <a:schemeClr val="dk1"/>
                </a:solidFill>
              </a:rPr>
              <a:t> </a:t>
            </a:r>
            <a:r>
              <a:rPr lang="en-US" b="0" baseline="0" dirty="0" err="1">
                <a:solidFill>
                  <a:schemeClr val="dk1"/>
                </a:solidFill>
              </a:rPr>
              <a:t>Cymru</a:t>
            </a:r>
            <a:r>
              <a:rPr lang="en-US" b="0" baseline="0" dirty="0">
                <a:solidFill>
                  <a:schemeClr val="dk1"/>
                </a:solidFill>
              </a:rPr>
              <a:t>. 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Chwaraewch</a:t>
            </a:r>
            <a:r>
              <a:rPr lang="en-US" dirty="0">
                <a:solidFill>
                  <a:schemeClr val="dk1"/>
                </a:solidFill>
              </a:rPr>
              <a:t> y </a:t>
            </a:r>
            <a:r>
              <a:rPr lang="en-US" dirty="0" err="1">
                <a:solidFill>
                  <a:schemeClr val="dk1"/>
                </a:solidFill>
              </a:rPr>
              <a:t>fideo</a:t>
            </a:r>
            <a:r>
              <a:rPr lang="en-US" dirty="0">
                <a:solidFill>
                  <a:schemeClr val="dk1"/>
                </a:solidFill>
              </a:rPr>
              <a:t>. - https://</a:t>
            </a:r>
            <a:r>
              <a:rPr lang="en-US" dirty="0" err="1">
                <a:solidFill>
                  <a:schemeClr val="dk1"/>
                </a:solidFill>
              </a:rPr>
              <a:t>www.youtube.com</a:t>
            </a:r>
            <a:r>
              <a:rPr lang="en-US" dirty="0">
                <a:solidFill>
                  <a:schemeClr val="dk1"/>
                </a:solidFill>
              </a:rPr>
              <a:t>/</a:t>
            </a:r>
            <a:r>
              <a:rPr lang="en-US" dirty="0" err="1">
                <a:solidFill>
                  <a:schemeClr val="dk1"/>
                </a:solidFill>
              </a:rPr>
              <a:t>watch?v</a:t>
            </a:r>
            <a:r>
              <a:rPr lang="en-US" dirty="0">
                <a:solidFill>
                  <a:schemeClr val="dk1"/>
                </a:solidFill>
              </a:rPr>
              <a:t>=CQ8x3gQK8vk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Gofynnwch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iddyn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nhw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feddwl</a:t>
            </a:r>
            <a:r>
              <a:rPr lang="en-US" dirty="0">
                <a:solidFill>
                  <a:schemeClr val="dk1"/>
                </a:solidFill>
              </a:rPr>
              <a:t> am </a:t>
            </a:r>
            <a:r>
              <a:rPr lang="en-US" dirty="0" err="1">
                <a:solidFill>
                  <a:schemeClr val="dk1"/>
                </a:solidFill>
              </a:rPr>
              <a:t>beth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maen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nhw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wedi’i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ddysgu</a:t>
            </a:r>
            <a:r>
              <a:rPr lang="en-US" dirty="0">
                <a:solidFill>
                  <a:schemeClr val="dk1"/>
                </a:solidFill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Oedden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nhw’n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gwybod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bod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ganddyn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nhw</a:t>
            </a:r>
            <a:r>
              <a:rPr lang="en-US" baseline="0" dirty="0">
                <a:solidFill>
                  <a:schemeClr val="dk1"/>
                </a:solidFill>
              </a:rPr>
              <a:t> 5 </a:t>
            </a:r>
            <a:r>
              <a:rPr lang="en-US" baseline="0" dirty="0" err="1">
                <a:solidFill>
                  <a:schemeClr val="dk1"/>
                </a:solidFill>
              </a:rPr>
              <a:t>Aelod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o’r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Senedd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sy’n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eu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cynrychioli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? Dim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ond</a:t>
            </a:r>
            <a:r>
              <a:rPr lang="en-US" baseline="0" dirty="0">
                <a:solidFill>
                  <a:schemeClr val="dk1"/>
                </a:solidFill>
              </a:rPr>
              <a:t> un </a:t>
            </a:r>
            <a:r>
              <a:rPr lang="en-US" baseline="0" dirty="0" err="1">
                <a:solidFill>
                  <a:schemeClr val="dk1"/>
                </a:solidFill>
              </a:rPr>
              <a:t>Aelod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Seneddol</a:t>
            </a:r>
            <a:r>
              <a:rPr lang="en-US" baseline="0" dirty="0">
                <a:solidFill>
                  <a:schemeClr val="dk1"/>
                </a:solidFill>
              </a:rPr>
              <a:t> (MP) </a:t>
            </a:r>
            <a:r>
              <a:rPr lang="en-US" baseline="0" dirty="0" err="1">
                <a:solidFill>
                  <a:schemeClr val="dk1"/>
                </a:solidFill>
              </a:rPr>
              <a:t>sydd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ganddyn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nhw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i’w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cynrychioli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San </a:t>
            </a:r>
            <a:r>
              <a:rPr lang="en-US" baseline="0" dirty="0" err="1">
                <a:solidFill>
                  <a:schemeClr val="dk1"/>
                </a:solidFill>
              </a:rPr>
              <a:t>Steffan</a:t>
            </a:r>
            <a:r>
              <a:rPr lang="en-US" baseline="0" dirty="0">
                <a:solidFill>
                  <a:schemeClr val="dk1"/>
                </a:solidFill>
              </a:rPr>
              <a:t>.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248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Defnyddiwch </a:t>
            </a:r>
            <a:r>
              <a:rPr lang="en-US" dirty="0" err="1">
                <a:solidFill>
                  <a:schemeClr val="dk1"/>
                </a:solidFill>
              </a:rPr>
              <a:t>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sleid</a:t>
            </a:r>
            <a:r>
              <a:rPr lang="en-US" dirty="0">
                <a:solidFill>
                  <a:schemeClr val="dk1"/>
                </a:solidFill>
              </a:rPr>
              <a:t> ‘Beth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mae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Aelodau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o’r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Senedd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gwneud</a:t>
            </a:r>
            <a:r>
              <a:rPr lang="en-US" dirty="0">
                <a:solidFill>
                  <a:schemeClr val="dk1"/>
                </a:solidFill>
              </a:rPr>
              <a:t>?’. Mae’n </a:t>
            </a:r>
            <a:r>
              <a:rPr lang="en-US" dirty="0" err="1">
                <a:solidFill>
                  <a:schemeClr val="dk1"/>
                </a:solidFill>
              </a:rPr>
              <a:t>cynnwys</a:t>
            </a:r>
            <a:r>
              <a:rPr lang="en-US" dirty="0">
                <a:solidFill>
                  <a:schemeClr val="dk1"/>
                </a:solidFill>
              </a:rPr>
              <a:t> 9 </a:t>
            </a:r>
            <a:r>
              <a:rPr lang="en-US" dirty="0" err="1">
                <a:solidFill>
                  <a:schemeClr val="dk1"/>
                </a:solidFill>
              </a:rPr>
              <a:t>gosodiad</a:t>
            </a:r>
            <a:r>
              <a:rPr lang="en-US" dirty="0">
                <a:solidFill>
                  <a:schemeClr val="dk1"/>
                </a:solidFill>
              </a:rPr>
              <a:t> am </a:t>
            </a:r>
            <a:r>
              <a:rPr lang="en-US" dirty="0" err="1">
                <a:solidFill>
                  <a:schemeClr val="dk1"/>
                </a:solidFill>
              </a:rPr>
              <a:t>waith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aelodau’r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 – </a:t>
            </a:r>
            <a:r>
              <a:rPr lang="en-US" dirty="0" err="1">
                <a:solidFill>
                  <a:schemeClr val="dk1"/>
                </a:solidFill>
              </a:rPr>
              <a:t>mae</a:t>
            </a:r>
            <a:r>
              <a:rPr lang="en-US" dirty="0">
                <a:solidFill>
                  <a:schemeClr val="dk1"/>
                </a:solidFill>
              </a:rPr>
              <a:t> 5 </a:t>
            </a:r>
            <a:r>
              <a:rPr lang="en-US" dirty="0" err="1">
                <a:solidFill>
                  <a:schemeClr val="dk1"/>
                </a:solidFill>
              </a:rPr>
              <a:t>yn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anghywir</a:t>
            </a:r>
            <a:r>
              <a:rPr lang="en-US" dirty="0">
                <a:solidFill>
                  <a:schemeClr val="dk1"/>
                </a:solidFill>
              </a:rPr>
              <a:t> a 4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gywir</a:t>
            </a:r>
            <a:r>
              <a:rPr lang="en-US" baseline="0" dirty="0">
                <a:solidFill>
                  <a:schemeClr val="dk1"/>
                </a:solidFill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aseline="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aseline="0" dirty="0" err="1">
                <a:solidFill>
                  <a:schemeClr val="dk1"/>
                </a:solidFill>
              </a:rPr>
              <a:t>Gofynnwch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i’r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myfyrwyr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weithio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mewn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parau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ddod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o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hyd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i’r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pedwar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ateb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cywir</a:t>
            </a:r>
            <a:r>
              <a:rPr lang="en-US" baseline="0" dirty="0">
                <a:solidFill>
                  <a:schemeClr val="dk1"/>
                </a:solidFill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Mae’r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sleid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nesa’n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dangos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pedwar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ateb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cywir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612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Defnyddiwch </a:t>
            </a:r>
            <a:r>
              <a:rPr lang="en-US" dirty="0" err="1">
                <a:solidFill>
                  <a:schemeClr val="dk1"/>
                </a:solidFill>
              </a:rPr>
              <a:t>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sleid</a:t>
            </a:r>
            <a:r>
              <a:rPr lang="en-US" dirty="0">
                <a:solidFill>
                  <a:schemeClr val="dk1"/>
                </a:solidFill>
              </a:rPr>
              <a:t> ‘Beth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mae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Aelodau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o’r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Senedd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gwneud</a:t>
            </a:r>
            <a:r>
              <a:rPr lang="en-US" dirty="0">
                <a:solidFill>
                  <a:schemeClr val="dk1"/>
                </a:solidFill>
              </a:rPr>
              <a:t>?’. Mae’n </a:t>
            </a:r>
            <a:r>
              <a:rPr lang="en-US" dirty="0" err="1">
                <a:solidFill>
                  <a:schemeClr val="dk1"/>
                </a:solidFill>
              </a:rPr>
              <a:t>cynnwys</a:t>
            </a:r>
            <a:r>
              <a:rPr lang="en-US" dirty="0">
                <a:solidFill>
                  <a:schemeClr val="dk1"/>
                </a:solidFill>
              </a:rPr>
              <a:t> 9 </a:t>
            </a:r>
            <a:r>
              <a:rPr lang="en-US" dirty="0" err="1">
                <a:solidFill>
                  <a:schemeClr val="dk1"/>
                </a:solidFill>
              </a:rPr>
              <a:t>gosodiad</a:t>
            </a:r>
            <a:r>
              <a:rPr lang="en-US" dirty="0">
                <a:solidFill>
                  <a:schemeClr val="dk1"/>
                </a:solidFill>
              </a:rPr>
              <a:t> am </a:t>
            </a:r>
            <a:r>
              <a:rPr lang="en-US" dirty="0" err="1">
                <a:solidFill>
                  <a:schemeClr val="dk1"/>
                </a:solidFill>
              </a:rPr>
              <a:t>waith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aelodau’r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 – </a:t>
            </a:r>
            <a:r>
              <a:rPr lang="en-US" dirty="0" err="1">
                <a:solidFill>
                  <a:schemeClr val="dk1"/>
                </a:solidFill>
              </a:rPr>
              <a:t>mae</a:t>
            </a:r>
            <a:r>
              <a:rPr lang="en-US" dirty="0">
                <a:solidFill>
                  <a:schemeClr val="dk1"/>
                </a:solidFill>
              </a:rPr>
              <a:t> 5 </a:t>
            </a:r>
            <a:r>
              <a:rPr lang="en-US" dirty="0" err="1">
                <a:solidFill>
                  <a:schemeClr val="dk1"/>
                </a:solidFill>
              </a:rPr>
              <a:t>yn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anghywir</a:t>
            </a:r>
            <a:r>
              <a:rPr lang="en-US" dirty="0">
                <a:solidFill>
                  <a:schemeClr val="dk1"/>
                </a:solidFill>
              </a:rPr>
              <a:t> a 4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gywir</a:t>
            </a:r>
            <a:r>
              <a:rPr lang="en-US" baseline="0" dirty="0">
                <a:solidFill>
                  <a:schemeClr val="dk1"/>
                </a:solidFill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aseline="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aseline="0" dirty="0" err="1">
                <a:solidFill>
                  <a:schemeClr val="dk1"/>
                </a:solidFill>
              </a:rPr>
              <a:t>Gofynnwch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i’r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myfyrwyr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weithio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mewn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parau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ddod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o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hyd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i’r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pedwar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ateb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cywir</a:t>
            </a:r>
            <a:r>
              <a:rPr lang="en-US" baseline="0" dirty="0">
                <a:solidFill>
                  <a:schemeClr val="dk1"/>
                </a:solidFill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Mae’r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sleid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nesa’n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dangos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pedwar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ateb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cywir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69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Yng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Nghymru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mae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gennym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ni</a:t>
            </a:r>
            <a:r>
              <a:rPr lang="en-US" dirty="0">
                <a:solidFill>
                  <a:schemeClr val="dk1"/>
                </a:solidFill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 dirty="0">
                <a:solidFill>
                  <a:schemeClr val="dk1"/>
                </a:solidFill>
              </a:rPr>
              <a:t>40 </a:t>
            </a:r>
            <a:r>
              <a:rPr lang="en-US" dirty="0" err="1">
                <a:solidFill>
                  <a:schemeClr val="dk1"/>
                </a:solidFill>
              </a:rPr>
              <a:t>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ardaloedd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llai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sy’n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cael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galw’n</a:t>
            </a:r>
            <a:r>
              <a:rPr lang="en-US" dirty="0">
                <a:solidFill>
                  <a:schemeClr val="dk1"/>
                </a:solidFill>
              </a:rPr>
              <a:t> ‘</a:t>
            </a:r>
            <a:r>
              <a:rPr lang="en-US" dirty="0" err="1">
                <a:solidFill>
                  <a:schemeClr val="dk1"/>
                </a:solidFill>
              </a:rPr>
              <a:t>etholaethau</a:t>
            </a:r>
            <a:r>
              <a:rPr lang="en-US" dirty="0">
                <a:solidFill>
                  <a:schemeClr val="dk1"/>
                </a:solidFill>
              </a:rPr>
              <a:t>’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 dirty="0">
                <a:solidFill>
                  <a:schemeClr val="dk1"/>
                </a:solidFill>
              </a:rPr>
              <a:t>5 </a:t>
            </a:r>
            <a:r>
              <a:rPr lang="en-US" dirty="0" err="1">
                <a:solidFill>
                  <a:schemeClr val="dk1"/>
                </a:solidFill>
              </a:rPr>
              <a:t>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ardaloedd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mwy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sy’n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cael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galw’n</a:t>
            </a:r>
            <a:r>
              <a:rPr lang="en-US" dirty="0">
                <a:solidFill>
                  <a:schemeClr val="dk1"/>
                </a:solidFill>
              </a:rPr>
              <a:t> ‘</a:t>
            </a:r>
            <a:r>
              <a:rPr lang="en-US" dirty="0" err="1">
                <a:solidFill>
                  <a:schemeClr val="dk1"/>
                </a:solidFill>
              </a:rPr>
              <a:t>rhanbarthau</a:t>
            </a:r>
            <a:r>
              <a:rPr lang="en-US" dirty="0">
                <a:solidFill>
                  <a:schemeClr val="dk1"/>
                </a:solidFill>
              </a:rPr>
              <a:t>’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Atgoffwch </a:t>
            </a:r>
            <a:r>
              <a:rPr lang="en-US" dirty="0" err="1">
                <a:solidFill>
                  <a:schemeClr val="dk1"/>
                </a:solidFill>
              </a:rPr>
              <a:t>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myfyrwyr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eich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bod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chi’n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rhan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o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etholaeth</a:t>
            </a:r>
            <a:r>
              <a:rPr lang="en-US" baseline="0" dirty="0">
                <a:solidFill>
                  <a:schemeClr val="dk1"/>
                </a:solidFill>
              </a:rPr>
              <a:t>, ac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rhan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o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ranbarth</a:t>
            </a:r>
            <a:r>
              <a:rPr lang="en-US" baseline="0" dirty="0">
                <a:solidFill>
                  <a:schemeClr val="dk1"/>
                </a:solidFill>
              </a:rPr>
              <a:t>, </a:t>
            </a:r>
            <a:r>
              <a:rPr lang="en-US" baseline="0" dirty="0" err="1">
                <a:solidFill>
                  <a:schemeClr val="dk1"/>
                </a:solidFill>
              </a:rPr>
              <a:t>ble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bynnag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yng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Nghymru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rydych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chi’n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byw</a:t>
            </a:r>
            <a:r>
              <a:rPr lang="en-US" dirty="0">
                <a:solidFill>
                  <a:schemeClr val="dk1"/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</a:rPr>
              <a:t>Yn</a:t>
            </a:r>
            <a:r>
              <a:rPr lang="en-US" dirty="0">
                <a:solidFill>
                  <a:schemeClr val="dk1"/>
                </a:solidFill>
              </a:rPr>
              <a:t> yr </a:t>
            </a:r>
            <a:r>
              <a:rPr lang="en-US" dirty="0" err="1">
                <a:solidFill>
                  <a:schemeClr val="dk1"/>
                </a:solidFill>
              </a:rPr>
              <a:t>etholiad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caiff</a:t>
            </a:r>
            <a:r>
              <a:rPr lang="en-US" dirty="0">
                <a:solidFill>
                  <a:schemeClr val="dk1"/>
                </a:solidFill>
              </a:rPr>
              <a:t> un person </a:t>
            </a:r>
            <a:r>
              <a:rPr lang="en-US" dirty="0" err="1">
                <a:solidFill>
                  <a:schemeClr val="dk1"/>
                </a:solidFill>
              </a:rPr>
              <a:t>ei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ethol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</a:t>
            </a:r>
            <a:r>
              <a:rPr lang="en-US" dirty="0">
                <a:solidFill>
                  <a:schemeClr val="dk1"/>
                </a:solidFill>
              </a:rPr>
              <a:t> bob </a:t>
            </a:r>
            <a:r>
              <a:rPr lang="en-US" dirty="0" err="1">
                <a:solidFill>
                  <a:schemeClr val="dk1"/>
                </a:solidFill>
              </a:rPr>
              <a:t>etholaeth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Caiff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pedwar</a:t>
            </a:r>
            <a:r>
              <a:rPr lang="en-US" dirty="0">
                <a:solidFill>
                  <a:schemeClr val="dk1"/>
                </a:solidFill>
              </a:rPr>
              <a:t> person </a:t>
            </a:r>
            <a:r>
              <a:rPr lang="en-US" dirty="0" err="1">
                <a:solidFill>
                  <a:schemeClr val="dk1"/>
                </a:solidFill>
              </a:rPr>
              <a:t>eu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hethol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</a:t>
            </a:r>
            <a:r>
              <a:rPr lang="en-US" dirty="0">
                <a:solidFill>
                  <a:schemeClr val="dk1"/>
                </a:solidFill>
              </a:rPr>
              <a:t> bob </a:t>
            </a:r>
            <a:r>
              <a:rPr lang="en-US" dirty="0" err="1">
                <a:solidFill>
                  <a:schemeClr val="dk1"/>
                </a:solidFill>
              </a:rPr>
              <a:t>rhanbarth</a:t>
            </a:r>
            <a:r>
              <a:rPr lang="en-US" dirty="0">
                <a:solidFill>
                  <a:schemeClr val="dk1"/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Gofynnwch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i’r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myfyrwyr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ydyn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nhw’n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gallu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gweithio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sawl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Aelod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o’r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sy’n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cynrychioli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nhw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yn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Ateb</a:t>
            </a:r>
            <a:r>
              <a:rPr lang="en-US" dirty="0">
                <a:solidFill>
                  <a:schemeClr val="dk1"/>
                </a:solidFill>
              </a:rPr>
              <a:t>: Mae </a:t>
            </a:r>
            <a:r>
              <a:rPr lang="en-US" dirty="0" err="1">
                <a:solidFill>
                  <a:schemeClr val="dk1"/>
                </a:solidFill>
              </a:rPr>
              <a:t>gan</a:t>
            </a:r>
            <a:r>
              <a:rPr lang="en-US" dirty="0">
                <a:solidFill>
                  <a:schemeClr val="dk1"/>
                </a:solidFill>
              </a:rPr>
              <a:t> bob person </a:t>
            </a:r>
            <a:r>
              <a:rPr lang="en-US" dirty="0" err="1">
                <a:solidFill>
                  <a:schemeClr val="dk1"/>
                </a:solidFill>
              </a:rPr>
              <a:t>yng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Nghymru</a:t>
            </a:r>
            <a:r>
              <a:rPr lang="en-US" dirty="0">
                <a:solidFill>
                  <a:schemeClr val="dk1"/>
                </a:solidFill>
              </a:rPr>
              <a:t> 5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Aelod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o’r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Senedd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sy’n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eu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cynrychioli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nhw</a:t>
            </a:r>
            <a:r>
              <a:rPr lang="en-US" baseline="0" dirty="0">
                <a:solidFill>
                  <a:schemeClr val="dk1"/>
                </a:solidFill>
              </a:rPr>
              <a:t>. </a:t>
            </a:r>
            <a:r>
              <a:rPr lang="en-US" baseline="0" dirty="0" err="1">
                <a:solidFill>
                  <a:schemeClr val="dk1"/>
                </a:solidFill>
              </a:rPr>
              <a:t>Maen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nhw’n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sefyll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fyny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dros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eu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pobl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leol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274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Ar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ddiwedd</a:t>
            </a:r>
            <a:r>
              <a:rPr lang="en-US" dirty="0">
                <a:solidFill>
                  <a:schemeClr val="dk1"/>
                </a:solidFill>
              </a:rPr>
              <a:t> yr </a:t>
            </a:r>
            <a:r>
              <a:rPr lang="en-US" dirty="0" err="1">
                <a:solidFill>
                  <a:schemeClr val="dk1"/>
                </a:solidFill>
              </a:rPr>
              <a:t>etholiad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mae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nifer</a:t>
            </a:r>
            <a:r>
              <a:rPr lang="en-US" dirty="0">
                <a:solidFill>
                  <a:schemeClr val="dk1"/>
                </a:solidFill>
              </a:rPr>
              <a:t> yr </a:t>
            </a:r>
            <a:r>
              <a:rPr lang="en-US" dirty="0" err="1">
                <a:solidFill>
                  <a:schemeClr val="dk1"/>
                </a:solidFill>
              </a:rPr>
              <a:t>Aelodau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o’r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Senedd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</a:t>
            </a:r>
            <a:r>
              <a:rPr lang="en-US" dirty="0">
                <a:solidFill>
                  <a:schemeClr val="dk1"/>
                </a:solidFill>
              </a:rPr>
              <a:t> bob plaid </a:t>
            </a:r>
            <a:r>
              <a:rPr lang="en-US" dirty="0" err="1">
                <a:solidFill>
                  <a:schemeClr val="dk1"/>
                </a:solidFill>
              </a:rPr>
              <a:t>yn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cael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cyfri</a:t>
            </a:r>
            <a:r>
              <a:rPr lang="en-US" dirty="0">
                <a:solidFill>
                  <a:schemeClr val="dk1"/>
                </a:solidFill>
              </a:rPr>
              <a:t>,</a:t>
            </a:r>
            <a:r>
              <a:rPr lang="en-US" baseline="0" dirty="0">
                <a:solidFill>
                  <a:schemeClr val="dk1"/>
                </a:solidFill>
              </a:rPr>
              <a:t> a </a:t>
            </a:r>
            <a:r>
              <a:rPr lang="en-US" baseline="0" dirty="0" err="1">
                <a:solidFill>
                  <a:schemeClr val="dk1"/>
                </a:solidFill>
              </a:rPr>
              <a:t>bydd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blaid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sydd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â’r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nifer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mwyaf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o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aelodau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gallu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creu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Llywodraeth</a:t>
            </a:r>
            <a:r>
              <a:rPr lang="en-US" baseline="0" dirty="0">
                <a:solidFill>
                  <a:schemeClr val="dk1"/>
                </a:solidFill>
              </a:rPr>
              <a:t>. Mae </a:t>
            </a:r>
            <a:r>
              <a:rPr lang="en-US" baseline="0" dirty="0" err="1">
                <a:solidFill>
                  <a:schemeClr val="dk1"/>
                </a:solidFill>
              </a:rPr>
              <a:t>hynny’n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golygu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eu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bod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nhw’n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gallu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dewis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rhai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o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Aelodau’r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Senedd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eu</a:t>
            </a:r>
            <a:r>
              <a:rPr lang="en-US" baseline="0" dirty="0">
                <a:solidFill>
                  <a:schemeClr val="dk1"/>
                </a:solidFill>
              </a:rPr>
              <a:t> plaid </a:t>
            </a:r>
            <a:r>
              <a:rPr lang="en-US" baseline="0" dirty="0" err="1">
                <a:solidFill>
                  <a:schemeClr val="dk1"/>
                </a:solidFill>
              </a:rPr>
              <a:t>nhw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benderfynu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sut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mae’r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wlad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cael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ei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rhedeg</a:t>
            </a:r>
            <a:r>
              <a:rPr lang="en-US" baseline="0" dirty="0">
                <a:solidFill>
                  <a:schemeClr val="dk1"/>
                </a:solidFill>
              </a:rPr>
              <a:t>, </a:t>
            </a:r>
            <a:r>
              <a:rPr lang="en-US" baseline="0" dirty="0" err="1">
                <a:solidFill>
                  <a:schemeClr val="dk1"/>
                </a:solidFill>
              </a:rPr>
              <a:t>sut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mae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arian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cael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ei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wario</a:t>
            </a:r>
            <a:r>
              <a:rPr lang="en-US" baseline="0" dirty="0">
                <a:solidFill>
                  <a:schemeClr val="dk1"/>
                </a:solidFill>
              </a:rPr>
              <a:t>, ac </a:t>
            </a:r>
            <a:r>
              <a:rPr lang="en-US" baseline="0" dirty="0" err="1">
                <a:solidFill>
                  <a:schemeClr val="dk1"/>
                </a:solidFill>
              </a:rPr>
              <a:t>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awgrymu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cyfreithiau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newydd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bydd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holl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aelodau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eraill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Senedd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pleidleisio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arnyn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nhw</a:t>
            </a:r>
            <a:r>
              <a:rPr lang="en-US" baseline="0" dirty="0">
                <a:solidFill>
                  <a:schemeClr val="dk1"/>
                </a:solidFill>
              </a:rPr>
              <a:t>. </a:t>
            </a:r>
            <a:br>
              <a:rPr lang="en-US" dirty="0">
                <a:solidFill>
                  <a:schemeClr val="dk1"/>
                </a:solidFill>
              </a:rPr>
            </a:br>
            <a:br>
              <a:rPr lang="en-US" dirty="0">
                <a:solidFill>
                  <a:schemeClr val="dk1"/>
                </a:solidFill>
              </a:rPr>
            </a:br>
            <a:r>
              <a:rPr lang="en-US" dirty="0" err="1">
                <a:solidFill>
                  <a:schemeClr val="dk1"/>
                </a:solidFill>
              </a:rPr>
              <a:t>Gallwch</a:t>
            </a:r>
            <a:r>
              <a:rPr lang="en-US" dirty="0">
                <a:solidFill>
                  <a:schemeClr val="dk1"/>
                </a:solidFill>
              </a:rPr>
              <a:t> chi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edrych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ymhellach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ar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hyn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yn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y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gweithgaredd</a:t>
            </a:r>
            <a:r>
              <a:rPr lang="en-US" baseline="0" dirty="0">
                <a:solidFill>
                  <a:schemeClr val="dk1"/>
                </a:solidFill>
              </a:rPr>
              <a:t> ‘</a:t>
            </a:r>
            <a:r>
              <a:rPr lang="en-US" baseline="0" dirty="0" err="1">
                <a:solidFill>
                  <a:schemeClr val="dk1"/>
                </a:solidFill>
              </a:rPr>
              <a:t>Senedd</a:t>
            </a:r>
            <a:r>
              <a:rPr lang="en-US" baseline="0" dirty="0">
                <a:solidFill>
                  <a:schemeClr val="dk1"/>
                </a:solidFill>
              </a:rPr>
              <a:t> </a:t>
            </a:r>
            <a:r>
              <a:rPr lang="en-US" baseline="0" dirty="0" err="1">
                <a:solidFill>
                  <a:schemeClr val="dk1"/>
                </a:solidFill>
              </a:rPr>
              <a:t>Fach</a:t>
            </a:r>
            <a:r>
              <a:rPr lang="en-US" baseline="0" dirty="0">
                <a:solidFill>
                  <a:schemeClr val="dk1"/>
                </a:solidFill>
              </a:rPr>
              <a:t>’</a:t>
            </a:r>
            <a:r>
              <a:rPr lang="en-US" dirty="0">
                <a:solidFill>
                  <a:schemeClr val="dk1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501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Kahoot</a:t>
            </a:r>
            <a:r>
              <a:rPr lang="en-US" dirty="0"/>
              <a:t> link -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https://create.kahoot.it/share/cwis-etholiadau-r-senedd-2021/606ce62c-4a4c-4ef9-8782-07fb8abb4ee8</a:t>
            </a:r>
            <a:endParaRPr lang="en-GB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735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47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Q8x3gQK8v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cwis-etholiadau-r-senedd-2021/606ce62c-4a4c-4ef9-8782-07fb8abb4ee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77932A-D109-EC48-997F-B9F9ADFDA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528618"/>
            <a:ext cx="69088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0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 err="1"/>
              <a:t>Fideo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Senedd</a:t>
            </a:r>
            <a:r>
              <a:rPr lang="en-GB" dirty="0"/>
              <a:t> </a:t>
            </a:r>
            <a:r>
              <a:rPr lang="en-GB" dirty="0" err="1"/>
              <a:t>Cymru</a:t>
            </a:r>
            <a:r>
              <a:rPr lang="en-GB" dirty="0"/>
              <a:t> </a:t>
            </a:r>
            <a:br>
              <a:rPr lang="en-GB" dirty="0"/>
            </a:br>
            <a:r>
              <a:rPr lang="en-GB" sz="1200" dirty="0"/>
              <a:t>(</a:t>
            </a:r>
            <a:r>
              <a:rPr lang="en-GB" sz="1600" dirty="0" err="1"/>
              <a:t>Cliciwch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y</a:t>
            </a:r>
            <a:r>
              <a:rPr lang="en-GB" sz="1600" dirty="0"/>
              <a:t> </a:t>
            </a:r>
            <a:r>
              <a:rPr lang="en-GB" sz="1600" dirty="0" err="1"/>
              <a:t>llun</a:t>
            </a:r>
            <a:r>
              <a:rPr lang="en-GB" sz="1600" dirty="0"/>
              <a:t> </a:t>
            </a:r>
            <a:r>
              <a:rPr lang="en-GB" sz="1600" dirty="0" err="1"/>
              <a:t>i’w</a:t>
            </a:r>
            <a:r>
              <a:rPr lang="en-GB" sz="1600" dirty="0"/>
              <a:t> </a:t>
            </a:r>
            <a:r>
              <a:rPr lang="en-GB" sz="1600" dirty="0" err="1"/>
              <a:t>agor</a:t>
            </a:r>
            <a:r>
              <a:rPr lang="en-GB" sz="1600" dirty="0"/>
              <a:t>)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9E2D2EF2-F4AD-564A-9E4A-F345E747B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29" y="1694998"/>
            <a:ext cx="5891775" cy="302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7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053" y="607327"/>
            <a:ext cx="10304835" cy="564257"/>
          </a:xfrm>
        </p:spPr>
        <p:txBody>
          <a:bodyPr/>
          <a:lstStyle/>
          <a:p>
            <a:r>
              <a:rPr lang="en-GB" sz="4000" dirty="0"/>
              <a:t>Beth </a:t>
            </a:r>
            <a:r>
              <a:rPr lang="en-GB" sz="4000" dirty="0" err="1"/>
              <a:t>mae</a:t>
            </a:r>
            <a:r>
              <a:rPr lang="en-GB" sz="4000" dirty="0"/>
              <a:t> </a:t>
            </a:r>
            <a:r>
              <a:rPr lang="en-GB" sz="4000" dirty="0" err="1"/>
              <a:t>Aelodau</a:t>
            </a:r>
            <a:r>
              <a:rPr lang="en-GB" sz="4000" dirty="0"/>
              <a:t> </a:t>
            </a:r>
            <a:r>
              <a:rPr lang="en-GB" sz="4000" dirty="0" err="1"/>
              <a:t>o’r</a:t>
            </a:r>
            <a:r>
              <a:rPr lang="en-GB" sz="4000" dirty="0"/>
              <a:t> </a:t>
            </a:r>
            <a:r>
              <a:rPr lang="en-GB" sz="4000" dirty="0" err="1"/>
              <a:t>Senedd</a:t>
            </a:r>
            <a:r>
              <a:rPr lang="en-GB" sz="4000" dirty="0"/>
              <a:t> </a:t>
            </a:r>
            <a:r>
              <a:rPr lang="en-GB" sz="4000" dirty="0" err="1"/>
              <a:t>yn</a:t>
            </a:r>
            <a:r>
              <a:rPr lang="en-GB" sz="4000" dirty="0"/>
              <a:t> </a:t>
            </a:r>
            <a:r>
              <a:rPr lang="en-GB" sz="4000" dirty="0" err="1"/>
              <a:t>gwneud</a:t>
            </a:r>
            <a:r>
              <a:rPr lang="en-GB" sz="4000" dirty="0"/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194212"/>
              </p:ext>
            </p:extLst>
          </p:nvPr>
        </p:nvGraphicFramePr>
        <p:xfrm>
          <a:off x="401053" y="1161325"/>
          <a:ext cx="11309682" cy="37604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69894">
                  <a:extLst>
                    <a:ext uri="{9D8B030D-6E8A-4147-A177-3AD203B41FA5}">
                      <a16:colId xmlns:a16="http://schemas.microsoft.com/office/drawing/2014/main" val="2613950383"/>
                    </a:ext>
                  </a:extLst>
                </a:gridCol>
                <a:gridCol w="3769894">
                  <a:extLst>
                    <a:ext uri="{9D8B030D-6E8A-4147-A177-3AD203B41FA5}">
                      <a16:colId xmlns:a16="http://schemas.microsoft.com/office/drawing/2014/main" val="838228201"/>
                    </a:ext>
                  </a:extLst>
                </a:gridCol>
                <a:gridCol w="3769894">
                  <a:extLst>
                    <a:ext uri="{9D8B030D-6E8A-4147-A177-3AD203B41FA5}">
                      <a16:colId xmlns:a16="http://schemas.microsoft.com/office/drawing/2014/main" val="1413425939"/>
                    </a:ext>
                  </a:extLst>
                </a:gridCol>
              </a:tblGrid>
              <a:tr h="10525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Mynd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â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chŵn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o’r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lloches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cŵn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lleol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am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dro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bob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wythnos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Pleidleisio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dros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gyfreithiau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newydd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yn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San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Steffan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. 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Ateb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cwestiynau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ar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Newyddion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y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BBC bob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wythnos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026218"/>
                  </a:ext>
                </a:extLst>
              </a:tr>
              <a:tr h="142432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Mynd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seremoni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fisol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yn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y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lle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maen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nhw’n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cael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pryd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tri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chwrs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o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fwyd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, ac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yna’n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dawnsio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Herio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Llywodraeth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Cymru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wneud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pethau’n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well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bobl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yng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Nghymru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Pleidleisio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dros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gyfreithiau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newydd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yn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y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a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chymryd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rhan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mewn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trafodaethau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16144"/>
                  </a:ext>
                </a:extLst>
              </a:tr>
              <a:tr h="1283566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Gwrando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ar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aelodau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o’u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cymuned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leol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a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chodi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eu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materion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yn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y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Mae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rhai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yn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cael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cais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fod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yn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rhan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Lywodraeth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Cymru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Maen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nhw’n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helpu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benderfynu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sut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redeg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wlad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sut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mae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arian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yn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cael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ei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wario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Codi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arian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elusennau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trwy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gymryd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rhan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yn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ras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trawsgwlad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wythnosol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y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120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09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576" y="639411"/>
            <a:ext cx="10304835" cy="564257"/>
          </a:xfrm>
        </p:spPr>
        <p:txBody>
          <a:bodyPr/>
          <a:lstStyle/>
          <a:p>
            <a:r>
              <a:rPr lang="en-GB" sz="4000" dirty="0"/>
              <a:t>Beth </a:t>
            </a:r>
            <a:r>
              <a:rPr lang="en-GB" sz="4000" dirty="0" err="1"/>
              <a:t>mae</a:t>
            </a:r>
            <a:r>
              <a:rPr lang="en-GB" sz="4000" dirty="0"/>
              <a:t> </a:t>
            </a:r>
            <a:r>
              <a:rPr lang="en-GB" sz="4000" dirty="0" err="1"/>
              <a:t>Aelodau</a:t>
            </a:r>
            <a:r>
              <a:rPr lang="en-GB" sz="4000" dirty="0"/>
              <a:t> </a:t>
            </a:r>
            <a:r>
              <a:rPr lang="en-GB" sz="4000" dirty="0" err="1"/>
              <a:t>o’r</a:t>
            </a:r>
            <a:r>
              <a:rPr lang="en-GB" sz="4000" dirty="0"/>
              <a:t> </a:t>
            </a:r>
            <a:r>
              <a:rPr lang="en-GB" sz="4000" dirty="0" err="1"/>
              <a:t>Senedd</a:t>
            </a:r>
            <a:r>
              <a:rPr lang="en-GB" sz="4000" dirty="0"/>
              <a:t> </a:t>
            </a:r>
            <a:r>
              <a:rPr lang="en-GB" sz="4000" dirty="0" err="1"/>
              <a:t>yn</a:t>
            </a:r>
            <a:r>
              <a:rPr lang="en-GB" sz="4000" dirty="0"/>
              <a:t> </a:t>
            </a:r>
            <a:r>
              <a:rPr lang="en-GB" sz="4000" dirty="0" err="1"/>
              <a:t>gwneud</a:t>
            </a:r>
            <a:r>
              <a:rPr lang="en-GB" sz="4000" dirty="0"/>
              <a:t>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002308"/>
              </p:ext>
            </p:extLst>
          </p:nvPr>
        </p:nvGraphicFramePr>
        <p:xfrm>
          <a:off x="433576" y="1321663"/>
          <a:ext cx="11309682" cy="37604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69894">
                  <a:extLst>
                    <a:ext uri="{9D8B030D-6E8A-4147-A177-3AD203B41FA5}">
                      <a16:colId xmlns:a16="http://schemas.microsoft.com/office/drawing/2014/main" val="2613950383"/>
                    </a:ext>
                  </a:extLst>
                </a:gridCol>
                <a:gridCol w="3769894">
                  <a:extLst>
                    <a:ext uri="{9D8B030D-6E8A-4147-A177-3AD203B41FA5}">
                      <a16:colId xmlns:a16="http://schemas.microsoft.com/office/drawing/2014/main" val="838228201"/>
                    </a:ext>
                  </a:extLst>
                </a:gridCol>
                <a:gridCol w="3769894">
                  <a:extLst>
                    <a:ext uri="{9D8B030D-6E8A-4147-A177-3AD203B41FA5}">
                      <a16:colId xmlns:a16="http://schemas.microsoft.com/office/drawing/2014/main" val="1413425939"/>
                    </a:ext>
                  </a:extLst>
                </a:gridCol>
              </a:tblGrid>
              <a:tr h="105256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Mynd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â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chŵn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o’r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lloches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cŵn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lleol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am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dro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bob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wythnos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Pleidleisio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dros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gyfreithiau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newydd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yn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San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Steffan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. 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Ateb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cwestiynau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ar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Newyddion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y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BBC bob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wythnos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026218"/>
                  </a:ext>
                </a:extLst>
              </a:tr>
              <a:tr h="1424321"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Mynd </a:t>
                      </a:r>
                      <a:r>
                        <a:rPr lang="en-GB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seremoni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fisol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Senedd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lle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maen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nhw’n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cael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pryd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tri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chwrs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fwyd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ac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yna’n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dawnsio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Herio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Llywodraeth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Cymru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wneud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pethau’n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well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bobl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yng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Nghymru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Pleidleisio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dros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gyfreithiau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newydd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yn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y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Senedd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a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chymryd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rhan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mewn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  <a:latin typeface="+mj-lt"/>
                        </a:rPr>
                        <a:t>trafodaethau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+mj-lt"/>
                        </a:rPr>
                        <a:t>. 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16144"/>
                  </a:ext>
                </a:extLst>
              </a:tr>
              <a:tr h="1283566"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Gwrando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aelodau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o’u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cymuned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leol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chodi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materion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Senedd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Mae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rhai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cael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cais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fod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rhan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Lywodraeth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Cymru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Maen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nhw’n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helpu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benderfynu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sut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redeg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wlad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sut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mae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arian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yn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cael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ei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wario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Codi </a:t>
                      </a:r>
                      <a:r>
                        <a:rPr lang="en-GB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arian</a:t>
                      </a:r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elusennau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trwy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gymryd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rhan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ras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trawsgwlad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wythnosol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Senedd</a:t>
                      </a:r>
                      <a:r>
                        <a:rPr lang="en-GB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120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54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108" y="1071180"/>
            <a:ext cx="3809375" cy="444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2470" y="1066800"/>
            <a:ext cx="3621787" cy="46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55989" y="435215"/>
            <a:ext cx="3539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bg2"/>
                </a:solidFill>
                <a:latin typeface="+mj-lt"/>
              </a:rPr>
              <a:t>Etholaethau</a:t>
            </a:r>
            <a:r>
              <a:rPr lang="en-GB" sz="2400" b="1" dirty="0">
                <a:solidFill>
                  <a:schemeClr val="bg2"/>
                </a:solidFill>
                <a:latin typeface="+mj-lt"/>
              </a:rPr>
              <a:t> </a:t>
            </a:r>
            <a:br>
              <a:rPr lang="en-GB" sz="2400" b="1" dirty="0">
                <a:solidFill>
                  <a:schemeClr val="bg2"/>
                </a:solidFill>
                <a:latin typeface="+mj-lt"/>
              </a:rPr>
            </a:br>
            <a:r>
              <a:rPr lang="en-GB" sz="2400" b="1" dirty="0" err="1">
                <a:solidFill>
                  <a:schemeClr val="bg2"/>
                </a:solidFill>
                <a:latin typeface="+mj-lt"/>
              </a:rPr>
              <a:t>e.e</a:t>
            </a:r>
            <a:r>
              <a:rPr lang="en-GB" sz="2400" b="1" dirty="0">
                <a:solidFill>
                  <a:schemeClr val="bg2"/>
                </a:solidFill>
                <a:latin typeface="+mj-lt"/>
              </a:rPr>
              <a:t>. </a:t>
            </a:r>
            <a:r>
              <a:rPr lang="en-GB" sz="2400" b="1" dirty="0" err="1">
                <a:solidFill>
                  <a:schemeClr val="bg2"/>
                </a:solidFill>
                <a:latin typeface="+mj-lt"/>
              </a:rPr>
              <a:t>Arfon</a:t>
            </a:r>
            <a:r>
              <a:rPr lang="en-GB" sz="2400" b="1" dirty="0">
                <a:solidFill>
                  <a:schemeClr val="bg2"/>
                </a:solidFill>
                <a:latin typeface="+mj-lt"/>
              </a:rPr>
              <a:t>, </a:t>
            </a:r>
            <a:r>
              <a:rPr lang="en-GB" sz="2400" b="1" dirty="0" err="1">
                <a:solidFill>
                  <a:schemeClr val="bg2"/>
                </a:solidFill>
                <a:latin typeface="+mj-lt"/>
              </a:rPr>
              <a:t>Cwm</a:t>
            </a:r>
            <a:r>
              <a:rPr lang="en-GB" sz="2400" b="1" dirty="0">
                <a:solidFill>
                  <a:schemeClr val="bg2"/>
                </a:solidFill>
                <a:latin typeface="+mj-lt"/>
              </a:rPr>
              <a:t> Cynon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2774" y="435214"/>
            <a:ext cx="40307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bg2"/>
                </a:solidFill>
                <a:latin typeface="+mj-lt"/>
              </a:rPr>
              <a:t>Rhanbarthau</a:t>
            </a:r>
            <a:r>
              <a:rPr lang="en-GB" sz="2400" b="1" dirty="0">
                <a:solidFill>
                  <a:schemeClr val="bg2"/>
                </a:solidFill>
                <a:latin typeface="+mj-lt"/>
              </a:rPr>
              <a:t>, </a:t>
            </a:r>
            <a:r>
              <a:rPr lang="en-GB" sz="2400" b="1" dirty="0" err="1">
                <a:solidFill>
                  <a:schemeClr val="bg2"/>
                </a:solidFill>
                <a:latin typeface="+mj-lt"/>
              </a:rPr>
              <a:t>e.e</a:t>
            </a:r>
            <a:r>
              <a:rPr lang="en-GB" sz="2400" b="1" dirty="0">
                <a:solidFill>
                  <a:schemeClr val="bg2"/>
                </a:solidFill>
                <a:latin typeface="+mj-lt"/>
              </a:rPr>
              <a:t>. </a:t>
            </a:r>
            <a:r>
              <a:rPr lang="en-GB" sz="2400" b="1" dirty="0" err="1">
                <a:solidFill>
                  <a:schemeClr val="bg2"/>
                </a:solidFill>
                <a:latin typeface="+mj-lt"/>
              </a:rPr>
              <a:t>Gogledd</a:t>
            </a:r>
            <a:r>
              <a:rPr lang="en-GB" sz="24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2"/>
                </a:solidFill>
                <a:latin typeface="+mj-lt"/>
              </a:rPr>
              <a:t>Cymru</a:t>
            </a:r>
            <a:r>
              <a:rPr lang="en-GB" sz="2400" b="1" dirty="0">
                <a:solidFill>
                  <a:schemeClr val="bg2"/>
                </a:solidFill>
                <a:latin typeface="+mj-lt"/>
              </a:rPr>
              <a:t>, De </a:t>
            </a:r>
            <a:r>
              <a:rPr lang="en-GB" sz="2400" b="1" dirty="0" err="1">
                <a:solidFill>
                  <a:schemeClr val="bg2"/>
                </a:solidFill>
                <a:latin typeface="+mj-lt"/>
              </a:rPr>
              <a:t>Cymru</a:t>
            </a:r>
            <a:r>
              <a:rPr lang="en-GB" sz="2400" b="1" dirty="0">
                <a:solidFill>
                  <a:schemeClr val="bg2"/>
                </a:solidFill>
                <a:latin typeface="+mj-lt"/>
              </a:rPr>
              <a:t>, </a:t>
            </a:r>
            <a:r>
              <a:rPr lang="en-GB" sz="2400" b="1" dirty="0" err="1">
                <a:solidFill>
                  <a:schemeClr val="bg2"/>
                </a:solidFill>
                <a:latin typeface="+mj-lt"/>
              </a:rPr>
              <a:t>Canol</a:t>
            </a:r>
            <a:r>
              <a:rPr lang="en-GB" sz="2400" b="1" dirty="0">
                <a:solidFill>
                  <a:schemeClr val="bg2"/>
                </a:solidFill>
                <a:latin typeface="+mj-lt"/>
              </a:rPr>
              <a:t> De </a:t>
            </a:r>
            <a:r>
              <a:rPr lang="en-GB" sz="2400" b="1" dirty="0" err="1">
                <a:solidFill>
                  <a:schemeClr val="bg2"/>
                </a:solidFill>
                <a:latin typeface="+mj-lt"/>
              </a:rPr>
              <a:t>Cymru</a:t>
            </a:r>
            <a:endParaRPr lang="en-GB" sz="24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7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5603" y="2447471"/>
            <a:ext cx="6191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0563" y="3527061"/>
            <a:ext cx="619125" cy="770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44672" y="2519286"/>
            <a:ext cx="6191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52470" y="3527061"/>
            <a:ext cx="6191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8662" y="2519287"/>
            <a:ext cx="619125" cy="847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Arrow Connector 12"/>
          <p:cNvCxnSpPr/>
          <p:nvPr/>
        </p:nvCxnSpPr>
        <p:spPr>
          <a:xfrm flipH="1">
            <a:off x="3244645" y="2943148"/>
            <a:ext cx="9509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642555" y="3295196"/>
            <a:ext cx="11897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413736" y="5549529"/>
            <a:ext cx="3329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 err="1"/>
              <a:t>Widgit</a:t>
            </a:r>
            <a:r>
              <a:rPr lang="en-GB" sz="1100" dirty="0"/>
              <a:t> symbols © </a:t>
            </a:r>
            <a:r>
              <a:rPr lang="en-GB" sz="1100" dirty="0" err="1"/>
              <a:t>Widgit</a:t>
            </a:r>
            <a:r>
              <a:rPr lang="en-GB" sz="1100" dirty="0"/>
              <a:t> software www.widgit.com</a:t>
            </a:r>
          </a:p>
        </p:txBody>
      </p:sp>
    </p:spTree>
    <p:extLst>
      <p:ext uri="{BB962C8B-B14F-4D97-AF65-F5344CB8AC3E}">
        <p14:creationId xmlns:p14="http://schemas.microsoft.com/office/powerpoint/2010/main" val="219606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 err="1"/>
              <a:t>Pwy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creu</a:t>
            </a:r>
            <a:r>
              <a:rPr lang="en-GB" dirty="0"/>
              <a:t> </a:t>
            </a:r>
            <a:r>
              <a:rPr lang="en-GB" dirty="0" err="1"/>
              <a:t>llywodraeth</a:t>
            </a:r>
            <a:r>
              <a:rPr lang="en-GB" dirty="0"/>
              <a:t>?</a:t>
            </a:r>
            <a:br>
              <a:rPr lang="en-GB" dirty="0"/>
            </a:br>
            <a:br>
              <a:rPr lang="en-GB" dirty="0"/>
            </a:br>
            <a:r>
              <a:rPr lang="en-GB" sz="1600" dirty="0"/>
              <a:t>y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Google Shape;108;p20"/>
          <p:cNvSpPr/>
          <p:nvPr/>
        </p:nvSpPr>
        <p:spPr>
          <a:xfrm>
            <a:off x="850939" y="2339024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08;p20"/>
          <p:cNvSpPr/>
          <p:nvPr/>
        </p:nvSpPr>
        <p:spPr>
          <a:xfrm>
            <a:off x="1523675" y="2339024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08;p20"/>
          <p:cNvSpPr/>
          <p:nvPr/>
        </p:nvSpPr>
        <p:spPr>
          <a:xfrm>
            <a:off x="2204646" y="2339024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08;p20"/>
          <p:cNvSpPr/>
          <p:nvPr/>
        </p:nvSpPr>
        <p:spPr>
          <a:xfrm>
            <a:off x="837875" y="3024750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08;p20"/>
          <p:cNvSpPr/>
          <p:nvPr/>
        </p:nvSpPr>
        <p:spPr>
          <a:xfrm>
            <a:off x="2153301" y="2983050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8;p20"/>
          <p:cNvSpPr/>
          <p:nvPr/>
        </p:nvSpPr>
        <p:spPr>
          <a:xfrm>
            <a:off x="1502574" y="3014818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08;p20"/>
          <p:cNvSpPr/>
          <p:nvPr/>
        </p:nvSpPr>
        <p:spPr>
          <a:xfrm>
            <a:off x="814691" y="4298434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8;p20"/>
          <p:cNvSpPr/>
          <p:nvPr/>
        </p:nvSpPr>
        <p:spPr>
          <a:xfrm>
            <a:off x="814691" y="3661592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08;p20"/>
          <p:cNvSpPr/>
          <p:nvPr/>
        </p:nvSpPr>
        <p:spPr>
          <a:xfrm>
            <a:off x="1516811" y="3647310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08;p20"/>
          <p:cNvSpPr/>
          <p:nvPr/>
        </p:nvSpPr>
        <p:spPr>
          <a:xfrm>
            <a:off x="2153301" y="3661592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8;p20"/>
          <p:cNvSpPr/>
          <p:nvPr/>
        </p:nvSpPr>
        <p:spPr>
          <a:xfrm>
            <a:off x="2153301" y="4254653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08;p20"/>
          <p:cNvSpPr/>
          <p:nvPr/>
        </p:nvSpPr>
        <p:spPr>
          <a:xfrm>
            <a:off x="1532178" y="4271110"/>
            <a:ext cx="498900" cy="49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4;p20"/>
          <p:cNvSpPr/>
          <p:nvPr/>
        </p:nvSpPr>
        <p:spPr>
          <a:xfrm>
            <a:off x="3795437" y="3148410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24;p20"/>
          <p:cNvSpPr/>
          <p:nvPr/>
        </p:nvSpPr>
        <p:spPr>
          <a:xfrm>
            <a:off x="4568214" y="3162692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24;p20"/>
          <p:cNvSpPr/>
          <p:nvPr/>
        </p:nvSpPr>
        <p:spPr>
          <a:xfrm>
            <a:off x="5322799" y="3162692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24;p20"/>
          <p:cNvSpPr/>
          <p:nvPr/>
        </p:nvSpPr>
        <p:spPr>
          <a:xfrm>
            <a:off x="6176074" y="3148410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24;p20"/>
          <p:cNvSpPr/>
          <p:nvPr/>
        </p:nvSpPr>
        <p:spPr>
          <a:xfrm>
            <a:off x="3861767" y="2339024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24;p20"/>
          <p:cNvSpPr/>
          <p:nvPr/>
        </p:nvSpPr>
        <p:spPr>
          <a:xfrm>
            <a:off x="4558624" y="2339024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24;p20"/>
          <p:cNvSpPr/>
          <p:nvPr/>
        </p:nvSpPr>
        <p:spPr>
          <a:xfrm>
            <a:off x="5322799" y="2330952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24;p20"/>
          <p:cNvSpPr/>
          <p:nvPr/>
        </p:nvSpPr>
        <p:spPr>
          <a:xfrm>
            <a:off x="6178013" y="2325434"/>
            <a:ext cx="538500" cy="49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36;p20"/>
          <p:cNvSpPr/>
          <p:nvPr/>
        </p:nvSpPr>
        <p:spPr>
          <a:xfrm>
            <a:off x="8367723" y="2242424"/>
            <a:ext cx="721200" cy="6921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36;p20"/>
          <p:cNvSpPr/>
          <p:nvPr/>
        </p:nvSpPr>
        <p:spPr>
          <a:xfrm>
            <a:off x="9343244" y="2242424"/>
            <a:ext cx="721200" cy="6921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36;p20"/>
          <p:cNvSpPr/>
          <p:nvPr/>
        </p:nvSpPr>
        <p:spPr>
          <a:xfrm>
            <a:off x="8367723" y="3204660"/>
            <a:ext cx="721200" cy="6921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1035980" y="1817273"/>
            <a:ext cx="166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Plaid </a:t>
            </a:r>
            <a:r>
              <a:rPr lang="en-GB" b="1" dirty="0" err="1">
                <a:latin typeface="+mj-lt"/>
              </a:rPr>
              <a:t>y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Cylch</a:t>
            </a:r>
            <a:endParaRPr lang="en-GB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04592" y="1824273"/>
            <a:ext cx="193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Plaid </a:t>
            </a:r>
            <a:r>
              <a:rPr lang="en-GB" b="1" dirty="0" err="1">
                <a:latin typeface="+mj-lt"/>
              </a:rPr>
              <a:t>y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Triongl</a:t>
            </a:r>
            <a:endParaRPr lang="en-GB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09461" y="1780468"/>
            <a:ext cx="203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Plaid </a:t>
            </a:r>
            <a:r>
              <a:rPr lang="en-GB" b="1" dirty="0" err="1">
                <a:latin typeface="+mj-lt"/>
              </a:rPr>
              <a:t>y</a:t>
            </a:r>
            <a:r>
              <a:rPr lang="en-GB" b="1" dirty="0">
                <a:latin typeface="+mj-lt"/>
              </a:rPr>
              <a:t> Pentagon</a:t>
            </a:r>
          </a:p>
        </p:txBody>
      </p:sp>
    </p:spTree>
    <p:extLst>
      <p:ext uri="{BB962C8B-B14F-4D97-AF65-F5344CB8AC3E}">
        <p14:creationId xmlns:p14="http://schemas.microsoft.com/office/powerpoint/2010/main" val="388793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B2DB26-505D-634F-BCEF-E7133BF4C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9804"/>
            <a:ext cx="11388437" cy="684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0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6600" dirty="0" err="1">
                <a:latin typeface="VAG Round" panose="040B7200000000000000" pitchFamily="82" charset="0"/>
              </a:rPr>
              <a:t>Cwis</a:t>
            </a:r>
            <a:r>
              <a:rPr lang="en-GB" sz="6600" dirty="0">
                <a:latin typeface="VAG Round" panose="040B7200000000000000" pitchFamily="82" charset="0"/>
              </a:rPr>
              <a:t> - </a:t>
            </a:r>
            <a:r>
              <a:rPr lang="en-GB" sz="6600" dirty="0">
                <a:latin typeface="VAG Round" panose="040B7200000000000000" pitchFamily="82" charset="0"/>
                <a:hlinkClick r:id="rId3"/>
              </a:rPr>
              <a:t>Kahoot</a:t>
            </a:r>
            <a:endParaRPr lang="en-GB" sz="6600" dirty="0">
              <a:latin typeface="VAG Round" panose="040B72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63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9954D8175A7B47907E68B00892AAD3" ma:contentTypeVersion="" ma:contentTypeDescription="Create a new document." ma:contentTypeScope="" ma:versionID="b1006104815dd375148bb7387db864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8A5DC0-4A0E-441D-993B-D92BC628574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921936C-40E4-4335-8BC9-C4A691373E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E7FFAC-652B-49CF-AC43-3365D88BF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1331</TotalTime>
  <Words>895</Words>
  <Application>Microsoft Macintosh PowerPoint</Application>
  <PresentationFormat>Widescreen</PresentationFormat>
  <Paragraphs>70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VAG Rounded Std Light</vt:lpstr>
      <vt:lpstr>Calibri</vt:lpstr>
      <vt:lpstr>Arial</vt:lpstr>
      <vt:lpstr>VAG Rounded Std Thin</vt:lpstr>
      <vt:lpstr>VAG Round</vt:lpstr>
      <vt:lpstr>VAG Rounded</vt:lpstr>
      <vt:lpstr>Times New Roman</vt:lpstr>
      <vt:lpstr>Office Theme</vt:lpstr>
      <vt:lpstr>PowerPoint Presentation</vt:lpstr>
      <vt:lpstr>Fideo gan Senedd Cymru  (Cliciwch ar y llun i’w agor)  </vt:lpstr>
      <vt:lpstr>Beth mae Aelodau o’r Senedd yn gwneud?</vt:lpstr>
      <vt:lpstr>Beth mae Aelodau o’r Senedd yn gwneud?</vt:lpstr>
      <vt:lpstr>PowerPoint Presentation</vt:lpstr>
      <vt:lpstr>Pwy sy’n gallu creu llywodraeth?  y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Microsoft Office User</cp:lastModifiedBy>
  <cp:revision>50</cp:revision>
  <cp:lastPrinted>2019-06-18T13:52:04Z</cp:lastPrinted>
  <dcterms:created xsi:type="dcterms:W3CDTF">2021-01-07T16:28:35Z</dcterms:created>
  <dcterms:modified xsi:type="dcterms:W3CDTF">2021-01-21T14:14:23Z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0x010100269954D8175A7B47907E68B00892AAD3</vt:lpwstr>
  </property>
</Properties>
</file>