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7" r:id="rId5"/>
    <p:sldId id="278" r:id="rId6"/>
    <p:sldId id="27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</p:sldIdLst>
  <p:sldSz cx="12192000" cy="6858000"/>
  <p:notesSz cx="6797675" cy="99266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" panose="020B0604020202020204" pitchFamily="34" charset="0"/>
      <p:regular r:id="rId26"/>
      <p:bold r:id="rId27"/>
      <p:italic r:id="rId28"/>
      <p:boldItalic r:id="rId29"/>
    </p:embeddedFont>
    <p:embeddedFont>
      <p:font typeface="VAG Rounded" pitchFamily="2" charset="77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55" autoAdjust="0"/>
    <p:restoredTop sz="83434" autoAdjust="0"/>
  </p:normalViewPr>
  <p:slideViewPr>
    <p:cSldViewPr snapToGrid="0" showGuides="1">
      <p:cViewPr varScale="1">
        <p:scale>
          <a:sx n="93" d="100"/>
          <a:sy n="93" d="100"/>
        </p:scale>
        <p:origin x="248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2571-BEFA-4D18-B6DE-5F2EE60013AA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DF004-05F9-484D-8D5C-F3454BF09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96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E47BB-1B5D-462A-81CB-037A19661BF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C3637-F9C0-444F-9B68-AA05013296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7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Elections decide who runs the country for the next 5 years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Every area in Wales will choose their local Member of the </a:t>
            </a:r>
            <a:r>
              <a:rPr lang="en-US" dirty="0" err="1"/>
              <a:t>Senedd</a:t>
            </a:r>
            <a:r>
              <a:rPr lang="en-US" dirty="0"/>
              <a:t>, or MS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16/17 year-olds can vote for the first time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76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 3: Which parliament’s members decide on coronavirus restrictions in Wales?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Answer: </a:t>
            </a:r>
            <a:r>
              <a:rPr lang="en-US" dirty="0" err="1"/>
              <a:t>Senedd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 4: Which parliament’s members affect how hospitals are run in Wales, and how you get help with your mental health?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Answer: </a:t>
            </a:r>
            <a:r>
              <a:rPr lang="en-US" dirty="0" err="1"/>
              <a:t>Senedd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721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Question 5: Which parliament did Guy Fawkes try to blow up on November 5th 1605?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Answer: Westminster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dirty="0">
                <a:solidFill>
                  <a:schemeClr val="dk1"/>
                </a:solidFill>
              </a:rPr>
              <a:t>Question 6: Which parliament’s members decides if children in Wales should sit GCSE and A-Level exams?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8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dk1"/>
                </a:solidFill>
              </a:rPr>
              <a:t>Question 7: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parliament’s members were the first to introduce the 5p plastic bag charge? (</a:t>
            </a:r>
            <a:r>
              <a:rPr lang="en-GB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Senedd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Question 8: Which parliament’s members decide where members of the armed forces in Wales go and what they do?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Answer: Westminster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257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Question 9: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Which parliament’s members affect how much money your council has to spend on youth clubs?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or Westminster?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Question 10: Which parliament’s members decide the cost Welsh students pay when they go to University?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235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Question 11. Which parliament can make rules for social media companies to keep young people safe online?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Answer: Westminster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Question 12. There are 100 staircases, more than 1,000 rooms and three miles of corridors in this parliament. Which one?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Westminster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>
                <a:solidFill>
                  <a:srgbClr val="595959"/>
                </a:solidFill>
              </a:rPr>
              <a:t>A parallel election designed for young people aged 11-15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>
                <a:solidFill>
                  <a:srgbClr val="595959"/>
                </a:solidFill>
              </a:rPr>
              <a:t>Votes across Wales counted so we can see who would run the country if only young people decided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>
                <a:solidFill>
                  <a:srgbClr val="595959"/>
                </a:solidFill>
              </a:rPr>
              <a:t>This vote won’t count towards the real </a:t>
            </a:r>
            <a:r>
              <a:rPr lang="en-US" sz="1200" dirty="0" err="1">
                <a:solidFill>
                  <a:srgbClr val="595959"/>
                </a:solidFill>
              </a:rPr>
              <a:t>Senedd</a:t>
            </a:r>
            <a:r>
              <a:rPr lang="en-US" sz="1200" dirty="0">
                <a:solidFill>
                  <a:srgbClr val="595959"/>
                </a:solidFill>
              </a:rPr>
              <a:t> election in May, but will help you learn more about how elections work and why they matter to all of us</a:t>
            </a: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Ask students whether they think elections affect them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Do one of the activities from the lesson plan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9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an example for Option 1, which you could show students.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6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these things are affected by </a:t>
            </a:r>
            <a:r>
              <a:rPr lang="en-US" dirty="0" err="1"/>
              <a:t>Senedd</a:t>
            </a:r>
            <a:r>
              <a:rPr lang="en-US" dirty="0"/>
              <a:t> elections: Exams; What you learn at school; If you can get a school bus for free; how good walking paths are in your community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these things are affected by </a:t>
            </a:r>
            <a:r>
              <a:rPr lang="en-US" dirty="0" err="1"/>
              <a:t>Senedd</a:t>
            </a:r>
            <a:r>
              <a:rPr lang="en-US" dirty="0"/>
              <a:t> elections: How much money your council gets to run youth clubs; how hospitals are run; support for mental health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5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these things are affected by </a:t>
            </a:r>
            <a:r>
              <a:rPr lang="en-US" dirty="0" err="1"/>
              <a:t>Senedd</a:t>
            </a:r>
            <a:r>
              <a:rPr lang="en-US" dirty="0"/>
              <a:t> elections: how well waste is recycled, and the environment; some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support for young people and families (not Universal Credit), including: help to buy school uniforms and equipment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extra help for children who’ve been in care, grants for University students;</a:t>
            </a:r>
            <a:r>
              <a:rPr lang="en-US" dirty="0"/>
              <a:t> how homelessness is tackled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7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Tell the students you will play a game called ‘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or Westminster’. You’ll have 12 facts on the next slides that relate to each - they will have to say whether they think the facts are about the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(left) or Westminster (right).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7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Question 1: Which parliament’s building collects rainwater to flush toilets and burns recycled material for heating?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Answer: </a:t>
            </a:r>
            <a:r>
              <a:rPr lang="en-US" dirty="0" err="1"/>
              <a:t>Senedd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 2: 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Which parliament’s members decide who can get free school meals in Wales?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Answer: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Senedd</a:t>
            </a: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Related question: Ask pupils if they know which English celebrity recently put pressure on the UK Government to give more children in England free school meals? Answer: Manchester United footballer Marcus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Rashford</a:t>
            </a: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75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hildrenscommissioner.wales/" TargetMode="External"/><Relationship Id="rId4" Type="http://schemas.openxmlformats.org/officeDocument/2006/relationships/hyperlink" Target="http://comisiynyddplant.cymru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4969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70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6878AB3-876C-4D0F-AE3F-3AEE9E932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768790-44B4-46D1-9166-3E5D6A5F0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53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999" y="4165884"/>
            <a:ext cx="2743200" cy="365125"/>
          </a:xfr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4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Green">
    <p:bg>
      <p:bgPr>
        <a:solidFill>
          <a:srgbClr val="39B5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8000" y="4165884"/>
            <a:ext cx="2736000" cy="365125"/>
          </a:xfrm>
        </p:spPr>
        <p:txBody>
          <a:bodyPr lIns="0" tIns="0" rIns="0" bIns="0"/>
          <a:lstStyle>
            <a:lvl1pPr algn="ctr"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0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2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076000"/>
            <a:ext cx="11329200" cy="4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C0822B-6C90-472B-AB40-0806ED99F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2B1172-2D36-4CE2-8E6D-A288A9F0B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D0A40B-4C9E-4E7D-924E-47CA6AD43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31683-08CB-4406-8275-702BCEA097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24000"/>
            <a:ext cx="11329200" cy="41365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3654759-EE2D-42CC-BB58-034A7D0849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1999" y="5976000"/>
            <a:ext cx="4320000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complantcymru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comisiynyddplant.cymru</a:t>
            </a:r>
            <a:endParaRPr kumimoji="0" lang="cy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childcomwales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childrenscommissioner.wales</a:t>
            </a:r>
            <a:endParaRPr kumimoji="0" lang="en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7E2740-0F3A-49B8-92C1-43321C4D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0" y="1512000"/>
            <a:ext cx="8593200" cy="4212000"/>
          </a:xfrm>
        </p:spPr>
        <p:txBody>
          <a:bodyPr lIns="0" tIns="0" rIns="0">
            <a:noAutofit/>
          </a:bodyPr>
          <a:lstStyle>
            <a:lvl1pPr>
              <a:defRPr b="1">
                <a:solidFill>
                  <a:schemeClr val="bg2"/>
                </a:solidFill>
                <a:latin typeface="VAG Rounded Std Thin" panose="020F0402020204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E02D5032-7F75-405A-B222-831AB1EC6845}"/>
              </a:ext>
            </a:extLst>
          </p:cNvPr>
          <p:cNvSpPr/>
          <p:nvPr userDrawn="1"/>
        </p:nvSpPr>
        <p:spPr>
          <a:xfrm>
            <a:off x="9231086" y="5974080"/>
            <a:ext cx="1994263" cy="1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/>
            <a:extLst>
              <a:ext uri="{FF2B5EF4-FFF2-40B4-BE49-F238E27FC236}">
                <a16:creationId xmlns:a16="http://schemas.microsoft.com/office/drawing/2014/main" id="{0260D4DC-8A33-4918-B54F-178C0A33992F}"/>
              </a:ext>
            </a:extLst>
          </p:cNvPr>
          <p:cNvSpPr/>
          <p:nvPr userDrawn="1"/>
        </p:nvSpPr>
        <p:spPr>
          <a:xfrm>
            <a:off x="9231086" y="6247679"/>
            <a:ext cx="2386149" cy="17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0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70A7857-2A17-4545-8F08-164E289C2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16818EA-85F8-44FB-8813-18A7EF375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90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CAE7AA-4351-4C21-B3EB-537899028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7B527-9C95-426A-A3A0-11C08ACAF5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9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5DD9D79-DCC4-4119-A5A5-C31167AB4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0A31E7-103F-41CA-A05A-3385EB97E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18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6C5B0-BCE9-4190-B09A-DBC0AA33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FE0C-6F9B-4E90-8B7D-20A72105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1D29-2E01-48A5-96E1-EDB95AC10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A6C1-B524-4083-8985-4658D9A351C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CDDF-CFCD-4C49-922F-73DA90588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BF52E-53C0-4F36-8CFC-2FC83639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8EB8B-7571-4EDF-8436-56B416227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VAG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1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1475" y="5489575"/>
            <a:ext cx="1196975" cy="1196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83CD8-0949-6944-8DA5-ED9AC6FD3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357746"/>
            <a:ext cx="7205735" cy="19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Q1.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Q2.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1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8400" y="2161309"/>
            <a:ext cx="900830" cy="113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6701" y="2161309"/>
            <a:ext cx="1196575" cy="11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59" y="3537546"/>
            <a:ext cx="1246725" cy="12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0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4747" y="5527675"/>
            <a:ext cx="1099144" cy="10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Q3.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Q4.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9" name="Google Shape;13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8484" y="1924719"/>
            <a:ext cx="13620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0126" y="3526040"/>
            <a:ext cx="1078789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1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0126" y="5375275"/>
            <a:ext cx="1139825" cy="11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Q5.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Q6.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7851" y="1764093"/>
            <a:ext cx="1532225" cy="15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9101" y="3541715"/>
            <a:ext cx="1370975" cy="1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2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9101" y="5489575"/>
            <a:ext cx="1139825" cy="11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7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Q7.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Q8.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10" name="Google Shape;1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6134" y="3526690"/>
            <a:ext cx="1386350" cy="13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34" y="1882272"/>
            <a:ext cx="1047619" cy="1457143"/>
          </a:xfrm>
          <a:prstGeom prst="rect">
            <a:avLst/>
          </a:prstGeom>
        </p:spPr>
      </p:pic>
      <p:pic>
        <p:nvPicPr>
          <p:cNvPr id="4" name="S13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2896" y="5394325"/>
            <a:ext cx="1180538" cy="11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Q9.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Q10.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8" name="Google Shape;16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099" y="1982935"/>
            <a:ext cx="1386350" cy="131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8345" y="3584256"/>
            <a:ext cx="1328104" cy="13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4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7275" y="5413375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Q11.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Q12.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7600" y="1930886"/>
            <a:ext cx="803550" cy="12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7600" y="3676615"/>
            <a:ext cx="1234744" cy="12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5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7600" y="5410344"/>
            <a:ext cx="1053800" cy="10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61" y="589681"/>
            <a:ext cx="5441940" cy="830997"/>
          </a:xfrm>
        </p:spPr>
        <p:txBody>
          <a:bodyPr>
            <a:normAutofit/>
          </a:bodyPr>
          <a:lstStyle/>
          <a:p>
            <a:r>
              <a:rPr lang="en-GB" sz="4000" dirty="0" err="1"/>
              <a:t>Senedd</a:t>
            </a:r>
            <a:r>
              <a:rPr lang="en-GB" sz="4000" dirty="0"/>
              <a:t> Election 2021</a:t>
            </a:r>
          </a:p>
        </p:txBody>
      </p:sp>
      <p:pic>
        <p:nvPicPr>
          <p:cNvPr id="5" name="Google Shape;6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7662" y="1411126"/>
            <a:ext cx="6013439" cy="349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2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1025" y="5650991"/>
            <a:ext cx="936637" cy="9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0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Project Vote</a:t>
            </a:r>
          </a:p>
        </p:txBody>
      </p:sp>
      <p:pic>
        <p:nvPicPr>
          <p:cNvPr id="3" name="S3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425" y="5470525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Do elections affect you?</a:t>
            </a:r>
          </a:p>
        </p:txBody>
      </p:sp>
      <p:pic>
        <p:nvPicPr>
          <p:cNvPr id="4" name="S4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4375" y="5337175"/>
            <a:ext cx="1330325" cy="13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89" y="690581"/>
            <a:ext cx="10304835" cy="1122454"/>
          </a:xfrm>
        </p:spPr>
        <p:txBody>
          <a:bodyPr>
            <a:normAutofit/>
          </a:bodyPr>
          <a:lstStyle/>
          <a:p>
            <a:r>
              <a:rPr lang="en-GB" sz="4800" dirty="0"/>
              <a:t>Daily timetable (examples)</a:t>
            </a:r>
            <a:endParaRPr lang="en-GB" sz="4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089" y="2506718"/>
            <a:ext cx="3594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VAGRounded Lt" panose="00000400000000000000" pitchFamily="2" charset="0"/>
              </a:rPr>
              <a:t>8am</a:t>
            </a:r>
            <a:r>
              <a:rPr lang="en-GB" sz="2400" dirty="0">
                <a:latin typeface="VAGRounded Lt" panose="00000400000000000000" pitchFamily="2" charset="0"/>
              </a:rPr>
              <a:t>: Get the bus to school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9am: </a:t>
            </a:r>
            <a:r>
              <a:rPr lang="en-GB" sz="2400" dirty="0">
                <a:latin typeface="VAGRounded Lt" panose="00000400000000000000" pitchFamily="2" charset="0"/>
              </a:rPr>
              <a:t>Start my lessons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1pm</a:t>
            </a:r>
            <a:r>
              <a:rPr lang="en-GB" sz="2400" dirty="0">
                <a:latin typeface="VAGRounded Lt" panose="00000400000000000000" pitchFamily="2" charset="0"/>
              </a:rPr>
              <a:t>:  Have lunch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3pm: </a:t>
            </a:r>
            <a:r>
              <a:rPr lang="en-GB" sz="2400" dirty="0">
                <a:latin typeface="VAGRounded Lt" panose="00000400000000000000" pitchFamily="2" charset="0"/>
              </a:rPr>
              <a:t>Get the bus home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5pm</a:t>
            </a:r>
            <a:r>
              <a:rPr lang="en-GB" sz="2400" dirty="0">
                <a:latin typeface="VAGRounded Lt" panose="00000400000000000000" pitchFamily="2" charset="0"/>
              </a:rPr>
              <a:t>: Go to the park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9089" y="1708327"/>
            <a:ext cx="35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Example 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9420" y="2506718"/>
            <a:ext cx="3594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VAGRounded Lt" panose="00000400000000000000" pitchFamily="2" charset="0"/>
              </a:rPr>
              <a:t>8am</a:t>
            </a:r>
            <a:r>
              <a:rPr lang="en-GB" sz="2400" dirty="0">
                <a:latin typeface="VAGRounded Lt" panose="00000400000000000000" pitchFamily="2" charset="0"/>
              </a:rPr>
              <a:t>: Brush my teeth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9am</a:t>
            </a:r>
            <a:r>
              <a:rPr lang="en-GB" sz="2400" dirty="0">
                <a:latin typeface="VAGRounded Lt" panose="00000400000000000000" pitchFamily="2" charset="0"/>
              </a:rPr>
              <a:t>: Walk in the forest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1pm:  </a:t>
            </a:r>
            <a:r>
              <a:rPr lang="en-GB" sz="2400" dirty="0">
                <a:latin typeface="VAGRounded Lt" panose="00000400000000000000" pitchFamily="2" charset="0"/>
              </a:rPr>
              <a:t>Have lunch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2pm</a:t>
            </a:r>
            <a:r>
              <a:rPr lang="en-GB" sz="2400" dirty="0">
                <a:latin typeface="VAGRounded Lt" panose="00000400000000000000" pitchFamily="2" charset="0"/>
              </a:rPr>
              <a:t>: Go to the museum</a:t>
            </a:r>
          </a:p>
          <a:p>
            <a:r>
              <a:rPr lang="en-US" sz="2400" b="1" dirty="0">
                <a:latin typeface="VAGRounded Lt" panose="00000400000000000000" pitchFamily="2" charset="0"/>
              </a:rPr>
              <a:t>4pm: </a:t>
            </a:r>
            <a:r>
              <a:rPr lang="en-US" sz="2400" dirty="0">
                <a:latin typeface="VAGRounded Lt" panose="00000400000000000000" pitchFamily="2" charset="0"/>
              </a:rPr>
              <a:t>Go to my club</a:t>
            </a:r>
            <a:endParaRPr lang="en-GB" sz="2400" b="1" dirty="0">
              <a:latin typeface="VAGRounded L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9420" y="1765739"/>
            <a:ext cx="35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Example 2 </a:t>
            </a:r>
          </a:p>
        </p:txBody>
      </p:sp>
      <p:pic>
        <p:nvPicPr>
          <p:cNvPr id="7" name="S5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7675" y="5565775"/>
            <a:ext cx="1139825" cy="11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7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1830" y="2251212"/>
            <a:ext cx="1308300" cy="12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4598" y="2264590"/>
            <a:ext cx="1308300" cy="135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42441" y="2251212"/>
            <a:ext cx="1376329" cy="11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2" name="S6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29747" y="5956667"/>
            <a:ext cx="939433" cy="7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7" name="Google Shape;9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0702" y="2299200"/>
            <a:ext cx="1336400" cy="13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3214" y="2330312"/>
            <a:ext cx="990600" cy="125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5.googleusercontent.com/LKDjfvFwFgu4rNj6I2yYxgV_AYtEsMmUvdg3ekNfenAUGd3ztGxnUBbJPO8JYAJLuZpN489y6vipti6LUeflUcodHMetoVm94jVjwQqN85-TNhfJBDOL1PSB-G1tkULh-2s8O9TycJE">
            <a:extLst>
              <a:ext uri="{FF2B5EF4-FFF2-40B4-BE49-F238E27FC236}">
                <a16:creationId xmlns:a16="http://schemas.microsoft.com/office/drawing/2014/main" id="{C657BE34-8116-9A40-885C-CA2D8FF9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26" y="2299200"/>
            <a:ext cx="11557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7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7020" y="5984875"/>
            <a:ext cx="735330" cy="7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10" name="Google Shape;1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2727" y="2558739"/>
            <a:ext cx="1068600" cy="10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5806" y="2527662"/>
            <a:ext cx="1068600" cy="105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2981" y="2465510"/>
            <a:ext cx="1131170" cy="11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8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24484" y="5946775"/>
            <a:ext cx="756486" cy="7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3" name="Google Shape;1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6000" y="1788727"/>
            <a:ext cx="4424775" cy="2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9884" y="1788727"/>
            <a:ext cx="4373539" cy="291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9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3899" y="5470525"/>
            <a:ext cx="1148976" cy="11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Comm">
      <a:dk1>
        <a:sysClr val="windowText" lastClr="000000"/>
      </a:dk1>
      <a:lt1>
        <a:sysClr val="window" lastClr="FFFFFF"/>
      </a:lt1>
      <a:dk2>
        <a:srgbClr val="414042"/>
      </a:dk2>
      <a:lt2>
        <a:srgbClr val="ED1556"/>
      </a:lt2>
      <a:accent1>
        <a:srgbClr val="0072BC"/>
      </a:accent1>
      <a:accent2>
        <a:srgbClr val="FDB913"/>
      </a:accent2>
      <a:accent3>
        <a:srgbClr val="27AAE1"/>
      </a:accent3>
      <a:accent4>
        <a:srgbClr val="EE3D96"/>
      </a:accent4>
      <a:accent5>
        <a:srgbClr val="A978B4"/>
      </a:accent5>
      <a:accent6>
        <a:srgbClr val="B3D235"/>
      </a:accent6>
      <a:hlink>
        <a:srgbClr val="0563C1"/>
      </a:hlink>
      <a:folHlink>
        <a:srgbClr val="954F72"/>
      </a:folHlink>
    </a:clrScheme>
    <a:fontScheme name="CCom">
      <a:majorFont>
        <a:latin typeface="VAG Rounded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2018.potx" id="{B0D8CF57-D8FC-43EB-9088-CCE5842F2899}" vid="{29BCE122-BF80-41C0-B566-8E18204F27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954D8175A7B47907E68B00892AAD3" ma:contentTypeVersion="" ma:contentTypeDescription="Create a new document." ma:contentTypeScope="" ma:versionID="b1006104815dd375148bb7387db864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83D0BF-EC37-445A-920C-A6D78D4670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EA76F9-30FE-46EE-BF70-756A945C8FF8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F37160-8102-4564-AF1F-5B6DB1CD08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cc2018</Template>
  <TotalTime>499</TotalTime>
  <Words>864</Words>
  <Application>Microsoft Macintosh PowerPoint</Application>
  <PresentationFormat>Widescreen</PresentationFormat>
  <Paragraphs>98</Paragraphs>
  <Slides>15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VAG Rounded Std Light</vt:lpstr>
      <vt:lpstr>Calibri</vt:lpstr>
      <vt:lpstr>Arial</vt:lpstr>
      <vt:lpstr>VAG Rounded Std Thin</vt:lpstr>
      <vt:lpstr>Roboto</vt:lpstr>
      <vt:lpstr>VAG Rounded</vt:lpstr>
      <vt:lpstr>VAGRounded Lt</vt:lpstr>
      <vt:lpstr>Times New Roman</vt:lpstr>
      <vt:lpstr>Office Theme</vt:lpstr>
      <vt:lpstr>PowerPoint Presentation</vt:lpstr>
      <vt:lpstr>Senedd Election 2021</vt:lpstr>
      <vt:lpstr>Project Vote</vt:lpstr>
      <vt:lpstr>Do elections affect you?</vt:lpstr>
      <vt:lpstr>Daily timetable (examples)</vt:lpstr>
      <vt:lpstr>PowerPoint Presentation</vt:lpstr>
      <vt:lpstr>PowerPoint Presentation</vt:lpstr>
      <vt:lpstr>PowerPoint Presentation</vt:lpstr>
      <vt:lpstr>Senedd or Westminster?  </vt:lpstr>
      <vt:lpstr>Senedd or Westminster?  Q1.   Q2.</vt:lpstr>
      <vt:lpstr>Senedd or Westminster?  Q3.   Q4.</vt:lpstr>
      <vt:lpstr>Senedd or Westminster?  Q5.   Q6.</vt:lpstr>
      <vt:lpstr>Senedd or Westminster?  Q7.   Q8.</vt:lpstr>
      <vt:lpstr>Senedd or Westminster?  Q9.   Q10.</vt:lpstr>
      <vt:lpstr>Senedd or Westminster?  Q11.   Q12.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Siwan Dafydd</dc:creator>
  <cp:lastModifiedBy>Microsoft Office User</cp:lastModifiedBy>
  <cp:revision>51</cp:revision>
  <cp:lastPrinted>2019-06-18T13:52:04Z</cp:lastPrinted>
  <dcterms:created xsi:type="dcterms:W3CDTF">2019-03-26T15:18:01Z</dcterms:created>
  <dcterms:modified xsi:type="dcterms:W3CDTF">2021-01-24T20:35:27Z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0x010100269954D8175A7B47907E68B00892AAD3</vt:lpwstr>
  </property>
</Properties>
</file>