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7" r:id="rId5"/>
    <p:sldId id="278" r:id="rId6"/>
    <p:sldId id="279" r:id="rId7"/>
    <p:sldId id="284" r:id="rId8"/>
    <p:sldId id="280" r:id="rId9"/>
    <p:sldId id="281" r:id="rId10"/>
    <p:sldId id="285" r:id="rId11"/>
    <p:sldId id="283" r:id="rId12"/>
  </p:sldIdLst>
  <p:sldSz cx="12192000" cy="6858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AG Round" pitchFamily="2" charset="0"/>
      <p:regular r:id="rId19"/>
    </p:embeddedFont>
    <p:embeddedFont>
      <p:font typeface="VAG Rounded" pitchFamily="2" charset="77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7" autoAdjust="0"/>
    <p:restoredTop sz="81846" autoAdjust="0"/>
  </p:normalViewPr>
  <p:slideViewPr>
    <p:cSldViewPr snapToGrid="0" showGuides="1">
      <p:cViewPr varScale="1">
        <p:scale>
          <a:sx n="92" d="100"/>
          <a:sy n="92" d="100"/>
        </p:scale>
        <p:origin x="8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571-BEFA-4D18-B6DE-5F2EE60013AA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DF004-05F9-484D-8D5C-F3454BF09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9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E47BB-1B5D-462A-81CB-037A19661BF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C3637-F9C0-444F-9B68-AA0501329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7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oSG115QpC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Wales has its own parliament that makes laws only for Wales. It’s called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, or the Welsh Parliament - both terms mean the same thing. There are certain areas where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can’t make laws - the UK Parliament in Westminster is responsible for making laws in these areas.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Explain that you are going to show an animation about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and how elections in Wales work.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20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Make notes </a:t>
            </a:r>
            <a:r>
              <a:rPr lang="en-US" dirty="0">
                <a:solidFill>
                  <a:schemeClr val="dk1"/>
                </a:solidFill>
              </a:rPr>
              <a:t>to help with a quiz at the end of the lesson.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Play the video.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https://www.youtube.com/watch?v=WoSG115QpCY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Did you know you have 5 Members of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that represent you in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? You only have one MP (Member of Parliament) to represent you in Westminster.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24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This has 9 statements about what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members do - 5 are wrong and 4 are right.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Find the four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correct answers.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The next slide reveals the four right answers.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1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9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In Wales we have: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 dirty="0">
                <a:solidFill>
                  <a:schemeClr val="dk1"/>
                </a:solidFill>
              </a:rPr>
              <a:t>40 smaller areas known as ‘constituencies’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 dirty="0">
                <a:solidFill>
                  <a:schemeClr val="dk1"/>
                </a:solidFill>
              </a:rPr>
              <a:t>5 larger areas known as ‘regions’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Wherever you live in Wales, you are a part of a constituency, and a part of a region.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In the election, one person is elected from every constituency. Four people are elected from every region.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27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At the end of the election, the amount of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members from every party is counted, and the party with the most members can make a Government. This means they can choose some of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Members in their party to decide how the country is run, how money is spent, and to suggest new laws to be voted on in the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by all the other members.</a:t>
            </a:r>
            <a:br>
              <a:rPr lang="en-US" dirty="0">
                <a:solidFill>
                  <a:schemeClr val="dk1"/>
                </a:solidFill>
              </a:rPr>
            </a:br>
            <a:br>
              <a:rPr lang="en-US" dirty="0">
                <a:solidFill>
                  <a:schemeClr val="dk1"/>
                </a:solidFill>
              </a:rPr>
            </a:br>
            <a:r>
              <a:rPr lang="en-US" dirty="0">
                <a:solidFill>
                  <a:schemeClr val="dk1"/>
                </a:solidFill>
              </a:rPr>
              <a:t>You could look further into this by telling your teacher about the ‘Mini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’ activity. This can be found on our resources page in the face-to-face lesson plans. - https://</a:t>
            </a:r>
            <a:r>
              <a:rPr lang="en-US" dirty="0" err="1">
                <a:solidFill>
                  <a:schemeClr val="dk1"/>
                </a:solidFill>
              </a:rPr>
              <a:t>www.projectvote.wales</a:t>
            </a:r>
            <a:r>
              <a:rPr lang="en-US" dirty="0">
                <a:solidFill>
                  <a:schemeClr val="dk1"/>
                </a:solidFill>
              </a:rPr>
              <a:t>/resources/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0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835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Kahoot</a:t>
            </a:r>
            <a:r>
              <a:rPr lang="en-US" dirty="0"/>
              <a:t> link - https://</a:t>
            </a:r>
            <a:r>
              <a:rPr lang="en-US" dirty="0" err="1"/>
              <a:t>create.kahoot.it</a:t>
            </a:r>
            <a:r>
              <a:rPr lang="en-US" dirty="0"/>
              <a:t>/share/quiz-2021-senedd-elections/2c90f476-0971-4b89-bc17-153ef2dfd353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6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WoSG115QpCY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hyperlink" Target="https://create.kahoot.it/share/quiz-2021-senedd-elections/2c90f476-0971-4b89-bc17-153ef2dfd353" TargetMode="Externa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1 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4172" y="5445587"/>
            <a:ext cx="1114541" cy="1114541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BB523352-B296-0B4F-B203-F85B48512C82}"/>
              </a:ext>
            </a:extLst>
          </p:cNvPr>
          <p:cNvSpPr txBox="1">
            <a:spLocks/>
          </p:cNvSpPr>
          <p:nvPr/>
        </p:nvSpPr>
        <p:spPr>
          <a:xfrm>
            <a:off x="935998" y="656183"/>
            <a:ext cx="10304835" cy="8309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031BE-3800-874B-83D5-2CB95274A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35" y="1661846"/>
            <a:ext cx="6218960" cy="165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Video from </a:t>
            </a:r>
            <a:r>
              <a:rPr lang="en-GB" dirty="0" err="1"/>
              <a:t>Senedd</a:t>
            </a:r>
            <a:r>
              <a:rPr lang="en-GB" dirty="0"/>
              <a:t> </a:t>
            </a:r>
            <a:r>
              <a:rPr lang="en-GB" dirty="0" err="1"/>
              <a:t>Cymru</a:t>
            </a:r>
            <a:r>
              <a:rPr lang="en-GB" dirty="0"/>
              <a:t> </a:t>
            </a:r>
            <a:br>
              <a:rPr lang="en-GB" dirty="0"/>
            </a:br>
            <a:r>
              <a:rPr lang="en-GB" sz="1200" dirty="0"/>
              <a:t>(</a:t>
            </a:r>
            <a:r>
              <a:rPr lang="en-GB" sz="1600" dirty="0"/>
              <a:t>Click on picture to open link)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64B8950D-58F6-C34C-AB4F-E7895FAC8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2" y="2026915"/>
            <a:ext cx="5555672" cy="2851038"/>
          </a:xfrm>
          <a:prstGeom prst="rect">
            <a:avLst/>
          </a:prstGeom>
        </p:spPr>
      </p:pic>
      <p:pic>
        <p:nvPicPr>
          <p:cNvPr id="3" name="S2 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49484" y="5445587"/>
            <a:ext cx="1208115" cy="120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7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053" y="607327"/>
            <a:ext cx="10304835" cy="553998"/>
          </a:xfrm>
        </p:spPr>
        <p:txBody>
          <a:bodyPr/>
          <a:lstStyle/>
          <a:p>
            <a:r>
              <a:rPr lang="en-GB" sz="4000" dirty="0"/>
              <a:t>What do Members of the </a:t>
            </a:r>
            <a:r>
              <a:rPr lang="en-GB" sz="4000" dirty="0" err="1"/>
              <a:t>Senedd</a:t>
            </a:r>
            <a:r>
              <a:rPr lang="en-GB" sz="4000" dirty="0"/>
              <a:t> do?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414722"/>
              </p:ext>
            </p:extLst>
          </p:nvPr>
        </p:nvGraphicFramePr>
        <p:xfrm>
          <a:off x="401053" y="1161325"/>
          <a:ext cx="11309682" cy="37604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9894">
                  <a:extLst>
                    <a:ext uri="{9D8B030D-6E8A-4147-A177-3AD203B41FA5}">
                      <a16:colId xmlns:a16="http://schemas.microsoft.com/office/drawing/2014/main" val="2613950383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838228201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1413425939"/>
                    </a:ext>
                  </a:extLst>
                </a:gridCol>
              </a:tblGrid>
              <a:tr h="10525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Walk dogs from the local dog shelter every week.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Vote for new laws in Westminster.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Answer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questions on BBC News every week.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26218"/>
                  </a:ext>
                </a:extLst>
              </a:tr>
              <a:tr h="142432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Attend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a monthly ceremony in the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where a three-course meal is served, followed by a dance.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Challenge the Welsh Government to make things better for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people in Wales.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Vote for new laws in the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and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take part in debates.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16144"/>
                  </a:ext>
                </a:extLst>
              </a:tr>
              <a:tr h="128356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Listen to their local community members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and raise their issues in the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Some are asked to be part of the Welsh Government.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They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help decide how to run the country and how money is spent</a:t>
                      </a:r>
                      <a:r>
                        <a:rPr lang="en-US" sz="18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1" kern="1200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Raise money for charities by taking part in the weekly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cross-country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run.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20307"/>
                  </a:ext>
                </a:extLst>
              </a:tr>
            </a:tbl>
          </a:graphicData>
        </a:graphic>
      </p:graphicFrame>
      <p:pic>
        <p:nvPicPr>
          <p:cNvPr id="3" name="S3 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9562" y="5475779"/>
            <a:ext cx="1014788" cy="1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576" y="639411"/>
            <a:ext cx="10304835" cy="553998"/>
          </a:xfrm>
        </p:spPr>
        <p:txBody>
          <a:bodyPr/>
          <a:lstStyle/>
          <a:p>
            <a:r>
              <a:rPr lang="en-GB" sz="4000" dirty="0"/>
              <a:t>What do Members of the </a:t>
            </a:r>
            <a:r>
              <a:rPr lang="en-GB" sz="4000" dirty="0" err="1"/>
              <a:t>Senedd</a:t>
            </a:r>
            <a:r>
              <a:rPr lang="en-GB" sz="4000" dirty="0"/>
              <a:t> do?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468325"/>
              </p:ext>
            </p:extLst>
          </p:nvPr>
        </p:nvGraphicFramePr>
        <p:xfrm>
          <a:off x="433576" y="1321663"/>
          <a:ext cx="11309682" cy="37604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9894">
                  <a:extLst>
                    <a:ext uri="{9D8B030D-6E8A-4147-A177-3AD203B41FA5}">
                      <a16:colId xmlns:a16="http://schemas.microsoft.com/office/drawing/2014/main" val="2613950383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838228201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1413425939"/>
                    </a:ext>
                  </a:extLst>
                </a:gridCol>
              </a:tblGrid>
              <a:tr h="10525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Walk dogs from the local dog shelter every week.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Vote for new laws in Westminster.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Answer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questions on BBC News every week.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26218"/>
                  </a:ext>
                </a:extLst>
              </a:tr>
              <a:tr h="142432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Attend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a monthly ceremony in the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where a three-course meal is served, followed by a dance.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Challenge the Welsh Government to make things better for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people in Wales.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Vote for new laws in the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and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take part in debates.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16144"/>
                  </a:ext>
                </a:extLst>
              </a:tr>
              <a:tr h="128356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Listen to their local community members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and raise their issues in the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Some are asked to be part of the Welsh Government.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They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help decide how to run the country and how money is spent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Raise money for charities by taking part in the weekly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cross-country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run.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20307"/>
                  </a:ext>
                </a:extLst>
              </a:tr>
            </a:tbl>
          </a:graphicData>
        </a:graphic>
      </p:graphicFrame>
      <p:pic>
        <p:nvPicPr>
          <p:cNvPr id="3" name="S4 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6434" y="5462212"/>
            <a:ext cx="1147792" cy="11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108" y="1071180"/>
            <a:ext cx="3809375" cy="444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2470" y="1066800"/>
            <a:ext cx="3621787" cy="46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55989" y="435215"/>
            <a:ext cx="3539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+mj-lt"/>
              </a:rPr>
              <a:t>Constituencies </a:t>
            </a:r>
            <a:br>
              <a:rPr lang="en-GB" sz="2400" b="1" dirty="0">
                <a:solidFill>
                  <a:schemeClr val="bg2"/>
                </a:solidFill>
                <a:latin typeface="+mj-lt"/>
              </a:rPr>
            </a:br>
            <a:r>
              <a:rPr lang="en-GB" sz="2400" b="1" dirty="0">
                <a:solidFill>
                  <a:schemeClr val="bg2"/>
                </a:solidFill>
                <a:latin typeface="+mj-lt"/>
              </a:rPr>
              <a:t>e.g.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Arfon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, Cynon Valley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2774" y="435214"/>
            <a:ext cx="403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+mj-lt"/>
              </a:rPr>
              <a:t>Regions e.g. North Wales, South Wales Central</a:t>
            </a:r>
          </a:p>
        </p:txBody>
      </p:sp>
      <p:pic>
        <p:nvPicPr>
          <p:cNvPr id="7" name="Google Shape;10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5603" y="2447471"/>
            <a:ext cx="6191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40563" y="3527061"/>
            <a:ext cx="619125" cy="77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9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44672" y="2519286"/>
            <a:ext cx="6191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1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52470" y="3527061"/>
            <a:ext cx="6191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58662" y="2519287"/>
            <a:ext cx="619125" cy="84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3244645" y="2943148"/>
            <a:ext cx="9509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42555" y="3295196"/>
            <a:ext cx="11897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413736" y="5549529"/>
            <a:ext cx="3329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/>
              <a:t>Widgit</a:t>
            </a:r>
            <a:r>
              <a:rPr lang="en-GB" sz="1100" dirty="0"/>
              <a:t> symbols © </a:t>
            </a:r>
            <a:r>
              <a:rPr lang="en-GB" sz="1100" dirty="0" err="1"/>
              <a:t>Widgit</a:t>
            </a:r>
            <a:r>
              <a:rPr lang="en-GB" sz="1100" dirty="0"/>
              <a:t> software www.widgit.com</a:t>
            </a:r>
          </a:p>
        </p:txBody>
      </p:sp>
      <p:pic>
        <p:nvPicPr>
          <p:cNvPr id="2" name="S5 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659438" y="5965014"/>
            <a:ext cx="782031" cy="7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Who can make a government?</a:t>
            </a:r>
            <a:br>
              <a:rPr lang="en-GB" dirty="0"/>
            </a:br>
            <a:br>
              <a:rPr lang="en-GB" dirty="0"/>
            </a:br>
            <a:r>
              <a:rPr lang="en-GB" sz="1600" dirty="0"/>
              <a:t>y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Google Shape;108;p20"/>
          <p:cNvSpPr/>
          <p:nvPr/>
        </p:nvSpPr>
        <p:spPr>
          <a:xfrm>
            <a:off x="850939" y="233902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8;p20"/>
          <p:cNvSpPr/>
          <p:nvPr/>
        </p:nvSpPr>
        <p:spPr>
          <a:xfrm>
            <a:off x="1523675" y="233902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8;p20"/>
          <p:cNvSpPr/>
          <p:nvPr/>
        </p:nvSpPr>
        <p:spPr>
          <a:xfrm>
            <a:off x="2204646" y="233902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8;p20"/>
          <p:cNvSpPr/>
          <p:nvPr/>
        </p:nvSpPr>
        <p:spPr>
          <a:xfrm>
            <a:off x="837875" y="302475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8;p20"/>
          <p:cNvSpPr/>
          <p:nvPr/>
        </p:nvSpPr>
        <p:spPr>
          <a:xfrm>
            <a:off x="2153301" y="298305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8;p20"/>
          <p:cNvSpPr/>
          <p:nvPr/>
        </p:nvSpPr>
        <p:spPr>
          <a:xfrm>
            <a:off x="1502574" y="3014818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8;p20"/>
          <p:cNvSpPr/>
          <p:nvPr/>
        </p:nvSpPr>
        <p:spPr>
          <a:xfrm>
            <a:off x="814691" y="429843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8;p20"/>
          <p:cNvSpPr/>
          <p:nvPr/>
        </p:nvSpPr>
        <p:spPr>
          <a:xfrm>
            <a:off x="814691" y="3661592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8;p20"/>
          <p:cNvSpPr/>
          <p:nvPr/>
        </p:nvSpPr>
        <p:spPr>
          <a:xfrm>
            <a:off x="1516811" y="364731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8;p20"/>
          <p:cNvSpPr/>
          <p:nvPr/>
        </p:nvSpPr>
        <p:spPr>
          <a:xfrm>
            <a:off x="2153301" y="3661592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;p20"/>
          <p:cNvSpPr/>
          <p:nvPr/>
        </p:nvSpPr>
        <p:spPr>
          <a:xfrm>
            <a:off x="2153301" y="4254653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8;p20"/>
          <p:cNvSpPr/>
          <p:nvPr/>
        </p:nvSpPr>
        <p:spPr>
          <a:xfrm>
            <a:off x="1532178" y="427111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4;p20"/>
          <p:cNvSpPr/>
          <p:nvPr/>
        </p:nvSpPr>
        <p:spPr>
          <a:xfrm>
            <a:off x="3795437" y="3148410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4;p20"/>
          <p:cNvSpPr/>
          <p:nvPr/>
        </p:nvSpPr>
        <p:spPr>
          <a:xfrm>
            <a:off x="4568214" y="3162692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4;p20"/>
          <p:cNvSpPr/>
          <p:nvPr/>
        </p:nvSpPr>
        <p:spPr>
          <a:xfrm>
            <a:off x="5322799" y="3162692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24;p20"/>
          <p:cNvSpPr/>
          <p:nvPr/>
        </p:nvSpPr>
        <p:spPr>
          <a:xfrm>
            <a:off x="6176074" y="3148410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4;p20"/>
          <p:cNvSpPr/>
          <p:nvPr/>
        </p:nvSpPr>
        <p:spPr>
          <a:xfrm>
            <a:off x="3861767" y="2339024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24;p20"/>
          <p:cNvSpPr/>
          <p:nvPr/>
        </p:nvSpPr>
        <p:spPr>
          <a:xfrm>
            <a:off x="4558624" y="2339024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4;p20"/>
          <p:cNvSpPr/>
          <p:nvPr/>
        </p:nvSpPr>
        <p:spPr>
          <a:xfrm>
            <a:off x="5322799" y="2330952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24;p20"/>
          <p:cNvSpPr/>
          <p:nvPr/>
        </p:nvSpPr>
        <p:spPr>
          <a:xfrm>
            <a:off x="6178013" y="2325434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36;p20"/>
          <p:cNvSpPr/>
          <p:nvPr/>
        </p:nvSpPr>
        <p:spPr>
          <a:xfrm>
            <a:off x="8367723" y="2242424"/>
            <a:ext cx="721200" cy="692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36;p20"/>
          <p:cNvSpPr/>
          <p:nvPr/>
        </p:nvSpPr>
        <p:spPr>
          <a:xfrm>
            <a:off x="9343244" y="2242424"/>
            <a:ext cx="721200" cy="692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36;p20"/>
          <p:cNvSpPr/>
          <p:nvPr/>
        </p:nvSpPr>
        <p:spPr>
          <a:xfrm>
            <a:off x="8367723" y="3204660"/>
            <a:ext cx="721200" cy="692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1035980" y="1817273"/>
            <a:ext cx="166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Circle Party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8999" y="1824273"/>
            <a:ext cx="166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Triangle Party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09461" y="1780468"/>
            <a:ext cx="203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Pentagon Party</a:t>
            </a:r>
          </a:p>
        </p:txBody>
      </p:sp>
      <p:pic>
        <p:nvPicPr>
          <p:cNvPr id="23" name="S6 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3239" y="5428960"/>
            <a:ext cx="1147860" cy="114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3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6" y="134475"/>
            <a:ext cx="11470107" cy="6751390"/>
          </a:xfrm>
          <a:prstGeom prst="rect">
            <a:avLst/>
          </a:prstGeom>
        </p:spPr>
      </p:pic>
      <p:pic>
        <p:nvPicPr>
          <p:cNvPr id="2" name="S7 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6987" y="5811347"/>
            <a:ext cx="872086" cy="87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1098197"/>
          </a:xfrm>
        </p:spPr>
        <p:txBody>
          <a:bodyPr/>
          <a:lstStyle/>
          <a:p>
            <a:r>
              <a:rPr lang="en-GB" sz="6600" dirty="0">
                <a:latin typeface="VAG Round" panose="040B7200000000000000" pitchFamily="82" charset="0"/>
              </a:rPr>
              <a:t>Quiz - </a:t>
            </a:r>
            <a:r>
              <a:rPr lang="en-GB" sz="6600" dirty="0">
                <a:latin typeface="VAG Round" panose="040B7200000000000000" pitchFamily="82" charset="0"/>
                <a:hlinkClick r:id="rId5"/>
              </a:rPr>
              <a:t>Kahoot</a:t>
            </a:r>
            <a:endParaRPr lang="en-GB" sz="6600" dirty="0">
              <a:latin typeface="VAG Round" panose="040B7200000000000000" pitchFamily="82" charset="0"/>
            </a:endParaRPr>
          </a:p>
        </p:txBody>
      </p:sp>
      <p:pic>
        <p:nvPicPr>
          <p:cNvPr id="3" name="S8 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09809" y="5379086"/>
            <a:ext cx="1314046" cy="131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954D8175A7B47907E68B00892AAD3" ma:contentTypeVersion="" ma:contentTypeDescription="Create a new document." ma:contentTypeScope="" ma:versionID="b1006104815dd375148bb7387db864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5C793B-0A2D-42CD-A0F8-175ECC9C5F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C9FB3D-7EA3-428D-B898-57E3ED126668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0DC9C3D-0B62-47DD-986A-53277BAC8C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404</TotalTime>
  <Words>705</Words>
  <Application>Microsoft Macintosh PowerPoint</Application>
  <PresentationFormat>Widescreen</PresentationFormat>
  <Paragraphs>60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VAG Rounded Std Light</vt:lpstr>
      <vt:lpstr>Calibri</vt:lpstr>
      <vt:lpstr>Arial</vt:lpstr>
      <vt:lpstr>VAG Rounded Std Thin</vt:lpstr>
      <vt:lpstr>VAG Round</vt:lpstr>
      <vt:lpstr>VAG Rounded</vt:lpstr>
      <vt:lpstr>Times New Roman</vt:lpstr>
      <vt:lpstr>Office Theme</vt:lpstr>
      <vt:lpstr>PowerPoint Presentation</vt:lpstr>
      <vt:lpstr>Video from Senedd Cymru  (Click on picture to open link)   </vt:lpstr>
      <vt:lpstr>What do Members of the Senedd do?</vt:lpstr>
      <vt:lpstr>What do Members of the Senedd do?</vt:lpstr>
      <vt:lpstr>PowerPoint Presentation</vt:lpstr>
      <vt:lpstr>Who can make a government?  y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Microsoft Office User</cp:lastModifiedBy>
  <cp:revision>48</cp:revision>
  <cp:lastPrinted>2019-06-18T13:52:04Z</cp:lastPrinted>
  <dcterms:created xsi:type="dcterms:W3CDTF">2019-03-26T15:18:01Z</dcterms:created>
  <dcterms:modified xsi:type="dcterms:W3CDTF">2021-01-24T19:52:03Z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0x010100269954D8175A7B47907E68B00892AAD3</vt:lpwstr>
  </property>
</Properties>
</file>