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77" r:id="rId5"/>
    <p:sldId id="278" r:id="rId6"/>
    <p:sldId id="279" r:id="rId7"/>
    <p:sldId id="284" r:id="rId8"/>
    <p:sldId id="280" r:id="rId9"/>
    <p:sldId id="281" r:id="rId10"/>
    <p:sldId id="285" r:id="rId11"/>
    <p:sldId id="283" r:id="rId12"/>
  </p:sldIdLst>
  <p:sldSz cx="12192000" cy="6858000"/>
  <p:notesSz cx="6797675" cy="9926638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VAG Round" pitchFamily="2" charset="0"/>
      <p:regular r:id="rId19"/>
    </p:embeddedFont>
    <p:embeddedFont>
      <p:font typeface="VAG Rounded" pitchFamily="2" charset="77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  <a:srgbClr val="39B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97" autoAdjust="0"/>
    <p:restoredTop sz="73525" autoAdjust="0"/>
  </p:normalViewPr>
  <p:slideViewPr>
    <p:cSldViewPr snapToGrid="0" showGuides="1">
      <p:cViewPr varScale="1">
        <p:scale>
          <a:sx n="82" d="100"/>
          <a:sy n="82" d="100"/>
        </p:scale>
        <p:origin x="127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92571-BEFA-4D18-B6DE-5F2EE60013AA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DF004-05F9-484D-8D5C-F3454BF09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296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E47BB-1B5D-462A-81CB-037A19661BFB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C3637-F9C0-444F-9B68-AA05013296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472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oSG115QpCY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Remind students that Wales has its own parliament that makes laws only for Wales. It’s called the </a:t>
            </a:r>
            <a:r>
              <a:rPr lang="en-US" dirty="0" err="1">
                <a:solidFill>
                  <a:schemeClr val="dk1"/>
                </a:solidFill>
              </a:rPr>
              <a:t>Senedd</a:t>
            </a:r>
            <a:r>
              <a:rPr lang="en-US" dirty="0">
                <a:solidFill>
                  <a:schemeClr val="dk1"/>
                </a:solidFill>
              </a:rPr>
              <a:t>, or the Welsh Parliament - both terms mean the same thing. There are certain areas where the </a:t>
            </a:r>
            <a:r>
              <a:rPr lang="en-US" dirty="0" err="1">
                <a:solidFill>
                  <a:schemeClr val="dk1"/>
                </a:solidFill>
              </a:rPr>
              <a:t>Senedd</a:t>
            </a:r>
            <a:r>
              <a:rPr lang="en-US" dirty="0">
                <a:solidFill>
                  <a:schemeClr val="dk1"/>
                </a:solidFill>
              </a:rPr>
              <a:t> can’t make laws - the UK Parliament in Westminster is responsible for making laws in these areas.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Explain that you are going to show an animation about the </a:t>
            </a:r>
            <a:r>
              <a:rPr lang="en-US" dirty="0" err="1">
                <a:solidFill>
                  <a:schemeClr val="dk1"/>
                </a:solidFill>
              </a:rPr>
              <a:t>Senedd</a:t>
            </a:r>
            <a:r>
              <a:rPr lang="en-US" dirty="0">
                <a:solidFill>
                  <a:schemeClr val="dk1"/>
                </a:solidFill>
              </a:rPr>
              <a:t> and how elections in Wales work.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204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Students </a:t>
            </a:r>
            <a:r>
              <a:rPr lang="en-US" b="1" dirty="0">
                <a:solidFill>
                  <a:schemeClr val="dk1"/>
                </a:solidFill>
              </a:rPr>
              <a:t>will need to make notes </a:t>
            </a:r>
            <a:r>
              <a:rPr lang="en-US" dirty="0">
                <a:solidFill>
                  <a:schemeClr val="dk1"/>
                </a:solidFill>
              </a:rPr>
              <a:t>to help them with a quiz at the end of the lesson.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Play the video. </a:t>
            </a:r>
            <a:r>
              <a:rPr lang="en-US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https://www.youtube.com/watch?v=WoSG115QpCY</a:t>
            </a: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Ask them to reflect on what they’ve learned.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Did they know they have 5 Members of the </a:t>
            </a:r>
            <a:r>
              <a:rPr lang="en-US" dirty="0" err="1">
                <a:solidFill>
                  <a:schemeClr val="dk1"/>
                </a:solidFill>
              </a:rPr>
              <a:t>Senedd</a:t>
            </a:r>
            <a:r>
              <a:rPr lang="en-US" dirty="0">
                <a:solidFill>
                  <a:schemeClr val="dk1"/>
                </a:solidFill>
              </a:rPr>
              <a:t> that represent them in the </a:t>
            </a:r>
            <a:r>
              <a:rPr lang="en-US" dirty="0" err="1">
                <a:solidFill>
                  <a:schemeClr val="dk1"/>
                </a:solidFill>
              </a:rPr>
              <a:t>Senedd</a:t>
            </a:r>
            <a:r>
              <a:rPr lang="en-US" dirty="0">
                <a:solidFill>
                  <a:schemeClr val="dk1"/>
                </a:solidFill>
              </a:rPr>
              <a:t>? They only have one MP (Member of Parliament) to represent them in Westminster.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248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Use the ‘What do Members of the </a:t>
            </a:r>
            <a:r>
              <a:rPr lang="en-US" dirty="0" err="1">
                <a:solidFill>
                  <a:schemeClr val="dk1"/>
                </a:solidFill>
              </a:rPr>
              <a:t>Senedd</a:t>
            </a:r>
            <a:r>
              <a:rPr lang="en-US" dirty="0">
                <a:solidFill>
                  <a:schemeClr val="dk1"/>
                </a:solidFill>
              </a:rPr>
              <a:t> do?’ slide. It has 9 statements about what </a:t>
            </a:r>
            <a:r>
              <a:rPr lang="en-US" dirty="0" err="1">
                <a:solidFill>
                  <a:schemeClr val="dk1"/>
                </a:solidFill>
              </a:rPr>
              <a:t>Senedd</a:t>
            </a:r>
            <a:r>
              <a:rPr lang="en-US" dirty="0">
                <a:solidFill>
                  <a:schemeClr val="dk1"/>
                </a:solidFill>
              </a:rPr>
              <a:t> members do - 5 are wrong and 4 are right.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Ask students to work in pairs to find the four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dirty="0">
                <a:solidFill>
                  <a:schemeClr val="dk1"/>
                </a:solidFill>
              </a:rPr>
              <a:t>correct answers.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The next slide reveals the four right answers.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612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Use the ‘What do Members of the </a:t>
            </a:r>
            <a:r>
              <a:rPr lang="en-US" dirty="0" err="1">
                <a:solidFill>
                  <a:schemeClr val="dk1"/>
                </a:solidFill>
              </a:rPr>
              <a:t>Senedd</a:t>
            </a:r>
            <a:r>
              <a:rPr lang="en-US" dirty="0">
                <a:solidFill>
                  <a:schemeClr val="dk1"/>
                </a:solidFill>
              </a:rPr>
              <a:t> do?’ slide. It has 9 statements about what </a:t>
            </a:r>
            <a:r>
              <a:rPr lang="en-US" dirty="0" err="1">
                <a:solidFill>
                  <a:schemeClr val="dk1"/>
                </a:solidFill>
              </a:rPr>
              <a:t>Senedd</a:t>
            </a:r>
            <a:r>
              <a:rPr lang="en-US" dirty="0">
                <a:solidFill>
                  <a:schemeClr val="dk1"/>
                </a:solidFill>
              </a:rPr>
              <a:t> members do - 5 are wrong and 4 are right.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Ask students to work in pairs to find the four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dirty="0">
                <a:solidFill>
                  <a:schemeClr val="dk1"/>
                </a:solidFill>
              </a:rPr>
              <a:t>correct answers.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The next slide reveals the four right answers.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697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In Wales we have: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US" dirty="0">
                <a:solidFill>
                  <a:schemeClr val="dk1"/>
                </a:solidFill>
              </a:rPr>
              <a:t>40 smaller areas known as ‘constituencies’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US" dirty="0">
                <a:solidFill>
                  <a:schemeClr val="dk1"/>
                </a:solidFill>
              </a:rPr>
              <a:t>5 larger areas known as ‘regions’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Remind students that wherever you live in Wales, you are a part of a constituency, and a part of a region.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In the election, one person is elected from every constituency. Four people are elected from every region.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Ask students if they can work out how many Members of the </a:t>
            </a:r>
            <a:r>
              <a:rPr lang="en-US" dirty="0" err="1">
                <a:solidFill>
                  <a:schemeClr val="dk1"/>
                </a:solidFill>
              </a:rPr>
              <a:t>Senedd</a:t>
            </a:r>
            <a:r>
              <a:rPr lang="en-US" dirty="0">
                <a:solidFill>
                  <a:schemeClr val="dk1"/>
                </a:solidFill>
              </a:rPr>
              <a:t> represent them in the </a:t>
            </a:r>
            <a:r>
              <a:rPr lang="en-US" dirty="0" err="1">
                <a:solidFill>
                  <a:schemeClr val="dk1"/>
                </a:solidFill>
              </a:rPr>
              <a:t>Senedd</a:t>
            </a:r>
            <a:r>
              <a:rPr lang="en-US" dirty="0">
                <a:solidFill>
                  <a:schemeClr val="dk1"/>
                </a:solidFill>
              </a:rPr>
              <a:t>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Answer: Every person in Wales has five Members of the </a:t>
            </a:r>
            <a:r>
              <a:rPr lang="en-US" dirty="0" err="1">
                <a:solidFill>
                  <a:schemeClr val="dk1"/>
                </a:solidFill>
              </a:rPr>
              <a:t>Senedd</a:t>
            </a:r>
            <a:r>
              <a:rPr lang="en-US" dirty="0">
                <a:solidFill>
                  <a:schemeClr val="dk1"/>
                </a:solidFill>
              </a:rPr>
              <a:t> that represent them. They stand up for their local people in the </a:t>
            </a:r>
            <a:r>
              <a:rPr lang="en-US" dirty="0" err="1">
                <a:solidFill>
                  <a:schemeClr val="dk1"/>
                </a:solidFill>
              </a:rPr>
              <a:t>Senedd</a:t>
            </a:r>
            <a:r>
              <a:rPr lang="en-US" dirty="0">
                <a:solidFill>
                  <a:schemeClr val="dk1"/>
                </a:solidFill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274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At the end of the election, the amount of </a:t>
            </a:r>
            <a:r>
              <a:rPr lang="en-US" dirty="0" err="1">
                <a:solidFill>
                  <a:schemeClr val="dk1"/>
                </a:solidFill>
              </a:rPr>
              <a:t>Senedd</a:t>
            </a:r>
            <a:r>
              <a:rPr lang="en-US" dirty="0">
                <a:solidFill>
                  <a:schemeClr val="dk1"/>
                </a:solidFill>
              </a:rPr>
              <a:t> members from every party is counted, and the party with the most members can make a Government. This means they can choose some of the </a:t>
            </a:r>
            <a:r>
              <a:rPr lang="en-US" dirty="0" err="1">
                <a:solidFill>
                  <a:schemeClr val="dk1"/>
                </a:solidFill>
              </a:rPr>
              <a:t>Senedd</a:t>
            </a:r>
            <a:r>
              <a:rPr lang="en-US" dirty="0">
                <a:solidFill>
                  <a:schemeClr val="dk1"/>
                </a:solidFill>
              </a:rPr>
              <a:t> Members in their party to decide how the country is run, how money is spent, and to suggest new laws to be voted on in the </a:t>
            </a:r>
            <a:r>
              <a:rPr lang="en-US" dirty="0" err="1">
                <a:solidFill>
                  <a:schemeClr val="dk1"/>
                </a:solidFill>
              </a:rPr>
              <a:t>Senedd</a:t>
            </a:r>
            <a:r>
              <a:rPr lang="en-US" dirty="0">
                <a:solidFill>
                  <a:schemeClr val="dk1"/>
                </a:solidFill>
              </a:rPr>
              <a:t> by all the other members.</a:t>
            </a:r>
            <a:br>
              <a:rPr lang="en-US" dirty="0">
                <a:solidFill>
                  <a:schemeClr val="dk1"/>
                </a:solidFill>
              </a:rPr>
            </a:br>
            <a:br>
              <a:rPr lang="en-US" dirty="0">
                <a:solidFill>
                  <a:schemeClr val="dk1"/>
                </a:solidFill>
              </a:rPr>
            </a:br>
            <a:r>
              <a:rPr lang="en-US" dirty="0">
                <a:solidFill>
                  <a:schemeClr val="dk1"/>
                </a:solidFill>
              </a:rPr>
              <a:t>You can look further into this in the ‘Mini </a:t>
            </a:r>
            <a:r>
              <a:rPr lang="en-US" dirty="0" err="1">
                <a:solidFill>
                  <a:schemeClr val="dk1"/>
                </a:solidFill>
              </a:rPr>
              <a:t>Senedd</a:t>
            </a:r>
            <a:r>
              <a:rPr lang="en-US" dirty="0">
                <a:solidFill>
                  <a:schemeClr val="dk1"/>
                </a:solidFill>
              </a:rPr>
              <a:t>’ activity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501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 to </a:t>
            </a:r>
            <a:r>
              <a:rPr lang="en-US" dirty="0" err="1"/>
              <a:t>Kahoot</a:t>
            </a:r>
            <a:r>
              <a:rPr lang="en-US" dirty="0"/>
              <a:t> - https://</a:t>
            </a:r>
            <a:r>
              <a:rPr lang="en-US" dirty="0" err="1"/>
              <a:t>create.kahoot.it</a:t>
            </a:r>
            <a:r>
              <a:rPr lang="en-US" dirty="0"/>
              <a:t>/share/quiz-2021-senedd-elections/2c90f476-0971-4b89-bc17-153ef2dfd353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75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hildrenscommissioner.wales/" TargetMode="External"/><Relationship Id="rId4" Type="http://schemas.openxmlformats.org/officeDocument/2006/relationships/hyperlink" Target="http://comisiynyddplant.cymru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4969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670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6878AB3-876C-4D0F-AE3F-3AEE9E932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768790-44B4-46D1-9166-3E5D6A5F0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353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5999" y="4165884"/>
            <a:ext cx="2743200" cy="365125"/>
          </a:xfrm>
        </p:spPr>
        <p:txBody>
          <a:bodyPr lIns="0" tIns="0" rIns="0" bIns="0"/>
          <a:lstStyle>
            <a:lvl1pPr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47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Green">
    <p:bg>
      <p:bgPr>
        <a:solidFill>
          <a:srgbClr val="39B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8000" y="4165884"/>
            <a:ext cx="2736000" cy="365125"/>
          </a:xfrm>
        </p:spPr>
        <p:txBody>
          <a:bodyPr lIns="0" tIns="0" rIns="0" bIns="0"/>
          <a:lstStyle>
            <a:lvl1pPr algn="ctr"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01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2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076000"/>
            <a:ext cx="11329200" cy="41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C0822B-6C90-472B-AB40-0806ED99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52B1172-2D36-4CE2-8E6D-A288A9F0B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01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A40B-4C9E-4E7D-924E-47CA6AD4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31683-08CB-4406-8275-702BCEA09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724000"/>
            <a:ext cx="11329200" cy="41365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3654759-EE2D-42CC-BB58-034A7D0849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1999" y="5976000"/>
            <a:ext cx="4320000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complantcymru</a:t>
            </a: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comisiynyddplant.cymru</a:t>
            </a:r>
            <a:endParaRPr kumimoji="0" lang="cy-GB" altLang="en-US" sz="1400" b="0" i="0" u="none" strike="noStrike" kern="1200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childcomwales</a:t>
            </a: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childrenscommissioner.wales</a:t>
            </a:r>
            <a:endParaRPr kumimoji="0" lang="en-GB" altLang="en-US" sz="1400" b="0" i="0" u="none" strike="noStrike" kern="1200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7E2740-0F3A-49B8-92C1-43321C4D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000" y="1512000"/>
            <a:ext cx="8593200" cy="4212000"/>
          </a:xfrm>
        </p:spPr>
        <p:txBody>
          <a:bodyPr lIns="0" tIns="0" rIns="0">
            <a:noAutofit/>
          </a:bodyPr>
          <a:lstStyle>
            <a:lvl1pPr>
              <a:defRPr b="1">
                <a:solidFill>
                  <a:schemeClr val="bg2"/>
                </a:solidFill>
                <a:latin typeface="VAG Rounded Std Thin" panose="020F04020202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E02D5032-7F75-405A-B222-831AB1EC6845}"/>
              </a:ext>
            </a:extLst>
          </p:cNvPr>
          <p:cNvSpPr/>
          <p:nvPr userDrawn="1"/>
        </p:nvSpPr>
        <p:spPr>
          <a:xfrm>
            <a:off x="9231086" y="5974080"/>
            <a:ext cx="1994263" cy="16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0260D4DC-8A33-4918-B54F-178C0A33992F}"/>
              </a:ext>
            </a:extLst>
          </p:cNvPr>
          <p:cNvSpPr/>
          <p:nvPr userDrawn="1"/>
        </p:nvSpPr>
        <p:spPr>
          <a:xfrm>
            <a:off x="9231086" y="6247679"/>
            <a:ext cx="2386149" cy="17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0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70A7857-2A17-4545-8F08-164E289C2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16818EA-85F8-44FB-8813-18A7EF375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9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ECAE7AA-4351-4C21-B3EB-537899028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87B527-9C95-426A-A3A0-11C08ACAF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297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218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6C5B0-BCE9-4190-B09A-DBC0AA33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FE0C-6F9B-4E90-8B7D-20A72105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1D29-2E01-48A5-96E1-EDB95AC10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6C1-B524-4083-8985-4658D9A351CB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DCDDF-CFCD-4C49-922F-73DA90588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F52E-53C0-4F36-8CFC-2FC836391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EB8B-7571-4EDF-8436-56B416227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VAG Rounde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oSG115QpC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share/quiz-2021-senedd-elections/2c90f476-0971-4b89-bc17-153ef2dfd35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5F9CBF6-0F77-A14B-8CF0-55CBE7689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77" y="1357746"/>
            <a:ext cx="8299290" cy="220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0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dirty="0"/>
              <a:t>Video from </a:t>
            </a:r>
            <a:r>
              <a:rPr lang="en-GB" dirty="0" err="1"/>
              <a:t>Senedd</a:t>
            </a:r>
            <a:r>
              <a:rPr lang="en-GB" dirty="0"/>
              <a:t> </a:t>
            </a:r>
            <a:r>
              <a:rPr lang="en-GB" dirty="0" err="1"/>
              <a:t>Cymru</a:t>
            </a:r>
            <a:r>
              <a:rPr lang="en-GB" dirty="0"/>
              <a:t> </a:t>
            </a:r>
            <a:br>
              <a:rPr lang="en-GB" dirty="0"/>
            </a:br>
            <a:r>
              <a:rPr lang="en-GB" sz="1200" dirty="0"/>
              <a:t>(</a:t>
            </a:r>
            <a:r>
              <a:rPr lang="en-GB" sz="1600" dirty="0"/>
              <a:t>Click on picture to open link)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64B8950D-58F6-C34C-AB4F-E7895FAC8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92" y="2026915"/>
            <a:ext cx="5555672" cy="285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275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053" y="607327"/>
            <a:ext cx="10304835" cy="553998"/>
          </a:xfrm>
        </p:spPr>
        <p:txBody>
          <a:bodyPr/>
          <a:lstStyle/>
          <a:p>
            <a:r>
              <a:rPr lang="en-GB" sz="4000" dirty="0"/>
              <a:t>What do Members of the </a:t>
            </a:r>
            <a:r>
              <a:rPr lang="en-GB" sz="4000" dirty="0" err="1"/>
              <a:t>Senedd</a:t>
            </a:r>
            <a:r>
              <a:rPr lang="en-GB" sz="4000" dirty="0"/>
              <a:t> do?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175293"/>
              </p:ext>
            </p:extLst>
          </p:nvPr>
        </p:nvGraphicFramePr>
        <p:xfrm>
          <a:off x="401053" y="1161325"/>
          <a:ext cx="11309682" cy="37604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69894">
                  <a:extLst>
                    <a:ext uri="{9D8B030D-6E8A-4147-A177-3AD203B41FA5}">
                      <a16:colId xmlns:a16="http://schemas.microsoft.com/office/drawing/2014/main" val="2613950383"/>
                    </a:ext>
                  </a:extLst>
                </a:gridCol>
                <a:gridCol w="3769894">
                  <a:extLst>
                    <a:ext uri="{9D8B030D-6E8A-4147-A177-3AD203B41FA5}">
                      <a16:colId xmlns:a16="http://schemas.microsoft.com/office/drawing/2014/main" val="838228201"/>
                    </a:ext>
                  </a:extLst>
                </a:gridCol>
                <a:gridCol w="3769894">
                  <a:extLst>
                    <a:ext uri="{9D8B030D-6E8A-4147-A177-3AD203B41FA5}">
                      <a16:colId xmlns:a16="http://schemas.microsoft.com/office/drawing/2014/main" val="1413425939"/>
                    </a:ext>
                  </a:extLst>
                </a:gridCol>
              </a:tblGrid>
              <a:tr h="1052569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Walk dogs from the local dog shelter every week.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Vote for new laws in Westminster.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Answer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questions on BBC News every week.</a:t>
                      </a:r>
                      <a:endParaRPr lang="en-GB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026218"/>
                  </a:ext>
                </a:extLst>
              </a:tr>
              <a:tr h="1424321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Attend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a monthly ceremony in the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Senedd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where a three-course meal is served, followed by a dance.</a:t>
                      </a:r>
                      <a:endParaRPr lang="en-GB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Challenge the Welsh Government to make things better for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people in Wales.</a:t>
                      </a:r>
                      <a:endParaRPr lang="en-GB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Vote for new laws in the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Senedd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and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take part in debates.</a:t>
                      </a:r>
                      <a:endParaRPr lang="en-GB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616144"/>
                  </a:ext>
                </a:extLst>
              </a:tr>
              <a:tr h="1283566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Listen to their local community members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and raise their issues in the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Senedd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.</a:t>
                      </a:r>
                      <a:endParaRPr lang="en-GB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Some are asked to be part of the Welsh Government.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They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help decide how to run the country and how money is spent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Raise money for charities by taking part in the weekly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Senedd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cross-country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run.</a:t>
                      </a:r>
                      <a:endParaRPr lang="en-GB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120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1092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576" y="639411"/>
            <a:ext cx="10304835" cy="553998"/>
          </a:xfrm>
        </p:spPr>
        <p:txBody>
          <a:bodyPr/>
          <a:lstStyle/>
          <a:p>
            <a:r>
              <a:rPr lang="en-GB" sz="4000" dirty="0"/>
              <a:t>What do Members of the </a:t>
            </a:r>
            <a:r>
              <a:rPr lang="en-GB" sz="4000" dirty="0" err="1"/>
              <a:t>Senedd</a:t>
            </a:r>
            <a:r>
              <a:rPr lang="en-GB" sz="4000" dirty="0"/>
              <a:t> do?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123880"/>
              </p:ext>
            </p:extLst>
          </p:nvPr>
        </p:nvGraphicFramePr>
        <p:xfrm>
          <a:off x="433576" y="1321663"/>
          <a:ext cx="11309682" cy="37604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69894">
                  <a:extLst>
                    <a:ext uri="{9D8B030D-6E8A-4147-A177-3AD203B41FA5}">
                      <a16:colId xmlns:a16="http://schemas.microsoft.com/office/drawing/2014/main" val="2613950383"/>
                    </a:ext>
                  </a:extLst>
                </a:gridCol>
                <a:gridCol w="3769894">
                  <a:extLst>
                    <a:ext uri="{9D8B030D-6E8A-4147-A177-3AD203B41FA5}">
                      <a16:colId xmlns:a16="http://schemas.microsoft.com/office/drawing/2014/main" val="838228201"/>
                    </a:ext>
                  </a:extLst>
                </a:gridCol>
                <a:gridCol w="3769894">
                  <a:extLst>
                    <a:ext uri="{9D8B030D-6E8A-4147-A177-3AD203B41FA5}">
                      <a16:colId xmlns:a16="http://schemas.microsoft.com/office/drawing/2014/main" val="1413425939"/>
                    </a:ext>
                  </a:extLst>
                </a:gridCol>
              </a:tblGrid>
              <a:tr h="1052569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Walk dogs from the local dog shelter every week.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Vote for new laws in Westminster.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Answer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questions on BBC News every week.</a:t>
                      </a:r>
                      <a:endParaRPr lang="en-GB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026218"/>
                  </a:ext>
                </a:extLst>
              </a:tr>
              <a:tr h="1424321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Attend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a monthly ceremony in the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Senedd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where a three-course meal is served, followed by a dance.</a:t>
                      </a:r>
                      <a:endParaRPr lang="en-GB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Challenge the Welsh Government to make things better for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people in Wales.</a:t>
                      </a:r>
                      <a:endParaRPr lang="en-GB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Vote for new laws in the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Senedd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and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take part in debates.</a:t>
                      </a:r>
                      <a:endParaRPr lang="en-GB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616144"/>
                  </a:ext>
                </a:extLst>
              </a:tr>
              <a:tr h="1283566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Listen to their local community members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and raise their issues in the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Senedd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.</a:t>
                      </a:r>
                      <a:endParaRPr lang="en-GB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Some are asked to be part of the Welsh Government.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They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help decide how to run the country and how money is spent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Raise money for charities by taking part in the weekly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Senedd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cross-country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run.</a:t>
                      </a:r>
                      <a:endParaRPr lang="en-GB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120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546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108" y="1071180"/>
            <a:ext cx="3809375" cy="4448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2470" y="1066800"/>
            <a:ext cx="3621787" cy="46004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55989" y="435215"/>
            <a:ext cx="3539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2"/>
                </a:solidFill>
                <a:latin typeface="+mj-lt"/>
              </a:rPr>
              <a:t>Constituencies </a:t>
            </a:r>
            <a:br>
              <a:rPr lang="en-GB" sz="2400" b="1" dirty="0">
                <a:solidFill>
                  <a:schemeClr val="bg2"/>
                </a:solidFill>
                <a:latin typeface="+mj-lt"/>
              </a:rPr>
            </a:br>
            <a:r>
              <a:rPr lang="en-GB" sz="2400" b="1" dirty="0">
                <a:solidFill>
                  <a:schemeClr val="bg2"/>
                </a:solidFill>
                <a:latin typeface="+mj-lt"/>
              </a:rPr>
              <a:t>e.g. </a:t>
            </a:r>
            <a:r>
              <a:rPr lang="en-GB" sz="2400" b="1" dirty="0" err="1">
                <a:solidFill>
                  <a:schemeClr val="bg2"/>
                </a:solidFill>
                <a:latin typeface="+mj-lt"/>
              </a:rPr>
              <a:t>Arfon</a:t>
            </a:r>
            <a:r>
              <a:rPr lang="en-GB" sz="2400" b="1" dirty="0">
                <a:solidFill>
                  <a:schemeClr val="bg2"/>
                </a:solidFill>
                <a:latin typeface="+mj-lt"/>
              </a:rPr>
              <a:t>, Cynon Valley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12774" y="435214"/>
            <a:ext cx="403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2"/>
                </a:solidFill>
                <a:latin typeface="+mj-lt"/>
              </a:rPr>
              <a:t>Regions e.g. North Wales, South Wales Central</a:t>
            </a:r>
          </a:p>
        </p:txBody>
      </p:sp>
      <p:pic>
        <p:nvPicPr>
          <p:cNvPr id="7" name="Google Shape;10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95603" y="2447471"/>
            <a:ext cx="6191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9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40563" y="3527061"/>
            <a:ext cx="619125" cy="770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9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44672" y="2519286"/>
            <a:ext cx="6191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1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52470" y="3527061"/>
            <a:ext cx="6191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0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58662" y="2519287"/>
            <a:ext cx="619125" cy="847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Arrow Connector 12"/>
          <p:cNvCxnSpPr/>
          <p:nvPr/>
        </p:nvCxnSpPr>
        <p:spPr>
          <a:xfrm flipH="1">
            <a:off x="3244645" y="2943148"/>
            <a:ext cx="9509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642555" y="3295196"/>
            <a:ext cx="11897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413736" y="5549529"/>
            <a:ext cx="33297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dirty="0" err="1"/>
              <a:t>Widgit</a:t>
            </a:r>
            <a:r>
              <a:rPr lang="en-GB" sz="1100" dirty="0"/>
              <a:t> symbols © </a:t>
            </a:r>
            <a:r>
              <a:rPr lang="en-GB" sz="1100" dirty="0" err="1"/>
              <a:t>Widgit</a:t>
            </a:r>
            <a:r>
              <a:rPr lang="en-GB" sz="1100" dirty="0"/>
              <a:t> software www.widgit.com</a:t>
            </a:r>
          </a:p>
        </p:txBody>
      </p:sp>
    </p:spTree>
    <p:extLst>
      <p:ext uri="{BB962C8B-B14F-4D97-AF65-F5344CB8AC3E}">
        <p14:creationId xmlns:p14="http://schemas.microsoft.com/office/powerpoint/2010/main" val="2196066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dirty="0"/>
              <a:t>Who can make a government?</a:t>
            </a:r>
            <a:br>
              <a:rPr lang="en-GB" dirty="0"/>
            </a:br>
            <a:br>
              <a:rPr lang="en-GB" dirty="0"/>
            </a:br>
            <a:r>
              <a:rPr lang="en-GB" sz="1600" dirty="0"/>
              <a:t>y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Google Shape;108;p20"/>
          <p:cNvSpPr/>
          <p:nvPr/>
        </p:nvSpPr>
        <p:spPr>
          <a:xfrm>
            <a:off x="850939" y="2339024"/>
            <a:ext cx="498900" cy="498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08;p20"/>
          <p:cNvSpPr/>
          <p:nvPr/>
        </p:nvSpPr>
        <p:spPr>
          <a:xfrm>
            <a:off x="1523675" y="2339024"/>
            <a:ext cx="498900" cy="498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08;p20"/>
          <p:cNvSpPr/>
          <p:nvPr/>
        </p:nvSpPr>
        <p:spPr>
          <a:xfrm>
            <a:off x="2204646" y="2339024"/>
            <a:ext cx="498900" cy="498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08;p20"/>
          <p:cNvSpPr/>
          <p:nvPr/>
        </p:nvSpPr>
        <p:spPr>
          <a:xfrm>
            <a:off x="837875" y="3024750"/>
            <a:ext cx="498900" cy="498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08;p20"/>
          <p:cNvSpPr/>
          <p:nvPr/>
        </p:nvSpPr>
        <p:spPr>
          <a:xfrm>
            <a:off x="2153301" y="2983050"/>
            <a:ext cx="498900" cy="498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8;p20"/>
          <p:cNvSpPr/>
          <p:nvPr/>
        </p:nvSpPr>
        <p:spPr>
          <a:xfrm>
            <a:off x="1502574" y="3014818"/>
            <a:ext cx="498900" cy="498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08;p20"/>
          <p:cNvSpPr/>
          <p:nvPr/>
        </p:nvSpPr>
        <p:spPr>
          <a:xfrm>
            <a:off x="814691" y="4298434"/>
            <a:ext cx="498900" cy="498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8;p20"/>
          <p:cNvSpPr/>
          <p:nvPr/>
        </p:nvSpPr>
        <p:spPr>
          <a:xfrm>
            <a:off x="814691" y="3661592"/>
            <a:ext cx="498900" cy="498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08;p20"/>
          <p:cNvSpPr/>
          <p:nvPr/>
        </p:nvSpPr>
        <p:spPr>
          <a:xfrm>
            <a:off x="1516811" y="3647310"/>
            <a:ext cx="498900" cy="498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08;p20"/>
          <p:cNvSpPr/>
          <p:nvPr/>
        </p:nvSpPr>
        <p:spPr>
          <a:xfrm>
            <a:off x="2153301" y="3661592"/>
            <a:ext cx="498900" cy="498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08;p20"/>
          <p:cNvSpPr/>
          <p:nvPr/>
        </p:nvSpPr>
        <p:spPr>
          <a:xfrm>
            <a:off x="2153301" y="4254653"/>
            <a:ext cx="498900" cy="498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08;p20"/>
          <p:cNvSpPr/>
          <p:nvPr/>
        </p:nvSpPr>
        <p:spPr>
          <a:xfrm>
            <a:off x="1532178" y="4271110"/>
            <a:ext cx="498900" cy="498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4;p20"/>
          <p:cNvSpPr/>
          <p:nvPr/>
        </p:nvSpPr>
        <p:spPr>
          <a:xfrm>
            <a:off x="3795437" y="3148410"/>
            <a:ext cx="538500" cy="4989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24;p20"/>
          <p:cNvSpPr/>
          <p:nvPr/>
        </p:nvSpPr>
        <p:spPr>
          <a:xfrm>
            <a:off x="4568214" y="3162692"/>
            <a:ext cx="538500" cy="4989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24;p20"/>
          <p:cNvSpPr/>
          <p:nvPr/>
        </p:nvSpPr>
        <p:spPr>
          <a:xfrm>
            <a:off x="5322799" y="3162692"/>
            <a:ext cx="538500" cy="4989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24;p20"/>
          <p:cNvSpPr/>
          <p:nvPr/>
        </p:nvSpPr>
        <p:spPr>
          <a:xfrm>
            <a:off x="6176074" y="3148410"/>
            <a:ext cx="538500" cy="4989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24;p20"/>
          <p:cNvSpPr/>
          <p:nvPr/>
        </p:nvSpPr>
        <p:spPr>
          <a:xfrm>
            <a:off x="3861767" y="2339024"/>
            <a:ext cx="538500" cy="4989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24;p20"/>
          <p:cNvSpPr/>
          <p:nvPr/>
        </p:nvSpPr>
        <p:spPr>
          <a:xfrm>
            <a:off x="4558624" y="2339024"/>
            <a:ext cx="538500" cy="4989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24;p20"/>
          <p:cNvSpPr/>
          <p:nvPr/>
        </p:nvSpPr>
        <p:spPr>
          <a:xfrm>
            <a:off x="5322799" y="2330952"/>
            <a:ext cx="538500" cy="4989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24;p20"/>
          <p:cNvSpPr/>
          <p:nvPr/>
        </p:nvSpPr>
        <p:spPr>
          <a:xfrm>
            <a:off x="6178013" y="2325434"/>
            <a:ext cx="538500" cy="4989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36;p20"/>
          <p:cNvSpPr/>
          <p:nvPr/>
        </p:nvSpPr>
        <p:spPr>
          <a:xfrm>
            <a:off x="8367723" y="2242424"/>
            <a:ext cx="721200" cy="692100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36;p20"/>
          <p:cNvSpPr/>
          <p:nvPr/>
        </p:nvSpPr>
        <p:spPr>
          <a:xfrm>
            <a:off x="9343244" y="2242424"/>
            <a:ext cx="721200" cy="692100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136;p20"/>
          <p:cNvSpPr/>
          <p:nvPr/>
        </p:nvSpPr>
        <p:spPr>
          <a:xfrm>
            <a:off x="8367723" y="3204660"/>
            <a:ext cx="721200" cy="692100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1035980" y="1817273"/>
            <a:ext cx="1667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+mj-lt"/>
              </a:rPr>
              <a:t>Circle Party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68999" y="1824273"/>
            <a:ext cx="1667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+mj-lt"/>
              </a:rPr>
              <a:t>Triangle Party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509461" y="1780468"/>
            <a:ext cx="203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+mj-lt"/>
              </a:rPr>
              <a:t>Pentagon Party</a:t>
            </a:r>
          </a:p>
        </p:txBody>
      </p:sp>
    </p:spTree>
    <p:extLst>
      <p:ext uri="{BB962C8B-B14F-4D97-AF65-F5344CB8AC3E}">
        <p14:creationId xmlns:p14="http://schemas.microsoft.com/office/powerpoint/2010/main" val="3887933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66" y="134475"/>
            <a:ext cx="11470107" cy="675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00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6600" dirty="0">
                <a:latin typeface="VAG Round" panose="040B7200000000000000" pitchFamily="82" charset="0"/>
              </a:rPr>
              <a:t>Quiz - </a:t>
            </a:r>
            <a:r>
              <a:rPr lang="en-GB" sz="6600" dirty="0">
                <a:latin typeface="VAG Round" panose="040B7200000000000000" pitchFamily="82" charset="0"/>
                <a:hlinkClick r:id="rId3"/>
              </a:rPr>
              <a:t>Kahoot</a:t>
            </a:r>
            <a:endParaRPr lang="en-GB" sz="6600" dirty="0">
              <a:latin typeface="VAG Round" panose="040B72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563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omm">
      <a:dk1>
        <a:sysClr val="windowText" lastClr="000000"/>
      </a:dk1>
      <a:lt1>
        <a:sysClr val="window" lastClr="FFFFFF"/>
      </a:lt1>
      <a:dk2>
        <a:srgbClr val="414042"/>
      </a:dk2>
      <a:lt2>
        <a:srgbClr val="ED1556"/>
      </a:lt2>
      <a:accent1>
        <a:srgbClr val="0072BC"/>
      </a:accent1>
      <a:accent2>
        <a:srgbClr val="FDB913"/>
      </a:accent2>
      <a:accent3>
        <a:srgbClr val="27AAE1"/>
      </a:accent3>
      <a:accent4>
        <a:srgbClr val="EE3D96"/>
      </a:accent4>
      <a:accent5>
        <a:srgbClr val="A978B4"/>
      </a:accent5>
      <a:accent6>
        <a:srgbClr val="B3D235"/>
      </a:accent6>
      <a:hlink>
        <a:srgbClr val="0563C1"/>
      </a:hlink>
      <a:folHlink>
        <a:srgbClr val="954F72"/>
      </a:folHlink>
    </a:clrScheme>
    <a:fontScheme name="CCom">
      <a:majorFont>
        <a:latin typeface="VAG Rounded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2018.potx" id="{B0D8CF57-D8FC-43EB-9088-CCE5842F2899}" vid="{29BCE122-BF80-41C0-B566-8E18204F2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9954D8175A7B47907E68B00892AAD3" ma:contentTypeVersion="" ma:contentTypeDescription="Create a new document." ma:contentTypeScope="" ma:versionID="b1006104815dd375148bb7387db864b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384c6cc0088fcedbaf6edaf557de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C9FB3D-7EA3-428D-B898-57E3ED12666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95C793B-0A2D-42CD-A0F8-175ECC9C5F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DC9C3D-0B62-47DD-986A-53277BAC8C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cc2018</Template>
  <TotalTime>362</TotalTime>
  <Words>814</Words>
  <Application>Microsoft Macintosh PowerPoint</Application>
  <PresentationFormat>Widescreen</PresentationFormat>
  <Paragraphs>70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VAG Rounded Std Light</vt:lpstr>
      <vt:lpstr>Calibri</vt:lpstr>
      <vt:lpstr>Arial</vt:lpstr>
      <vt:lpstr>VAG Rounded Std Thin</vt:lpstr>
      <vt:lpstr>VAG Round</vt:lpstr>
      <vt:lpstr>VAG Rounded</vt:lpstr>
      <vt:lpstr>Times New Roman</vt:lpstr>
      <vt:lpstr>Office Theme</vt:lpstr>
      <vt:lpstr>PowerPoint Presentation</vt:lpstr>
      <vt:lpstr>Video from Senedd Cymru  (Click on picture to open link)   </vt:lpstr>
      <vt:lpstr>What do Members of the Senedd do?</vt:lpstr>
      <vt:lpstr>What do Members of the Senedd do?</vt:lpstr>
      <vt:lpstr>PowerPoint Presentation</vt:lpstr>
      <vt:lpstr>Who can make a government?  y 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Siwan Dafydd</dc:creator>
  <cp:lastModifiedBy>Microsoft Office User</cp:lastModifiedBy>
  <cp:revision>44</cp:revision>
  <cp:lastPrinted>2019-06-18T13:52:04Z</cp:lastPrinted>
  <dcterms:created xsi:type="dcterms:W3CDTF">2019-03-26T15:18:01Z</dcterms:created>
  <dcterms:modified xsi:type="dcterms:W3CDTF">2021-01-21T10:33:38Z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0x010100269954D8175A7B47907E68B00892AAD3</vt:lpwstr>
  </property>
</Properties>
</file>