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77"/>
  </p:notesMasterIdLst>
  <p:handoutMasterIdLst>
    <p:handoutMasterId r:id="rId78"/>
  </p:handoutMasterIdLst>
  <p:sldIdLst>
    <p:sldId id="377" r:id="rId5"/>
    <p:sldId id="303" r:id="rId6"/>
    <p:sldId id="369" r:id="rId7"/>
    <p:sldId id="278" r:id="rId8"/>
    <p:sldId id="294" r:id="rId9"/>
    <p:sldId id="279" r:id="rId10"/>
    <p:sldId id="372" r:id="rId11"/>
    <p:sldId id="373" r:id="rId12"/>
    <p:sldId id="374" r:id="rId13"/>
    <p:sldId id="296" r:id="rId14"/>
    <p:sldId id="282" r:id="rId15"/>
    <p:sldId id="302" r:id="rId16"/>
    <p:sldId id="301" r:id="rId17"/>
    <p:sldId id="378" r:id="rId18"/>
    <p:sldId id="407" r:id="rId19"/>
    <p:sldId id="385" r:id="rId20"/>
    <p:sldId id="297" r:id="rId21"/>
    <p:sldId id="322" r:id="rId22"/>
    <p:sldId id="308" r:id="rId23"/>
    <p:sldId id="309" r:id="rId24"/>
    <p:sldId id="386" r:id="rId25"/>
    <p:sldId id="408" r:id="rId26"/>
    <p:sldId id="388" r:id="rId27"/>
    <p:sldId id="325" r:id="rId28"/>
    <p:sldId id="323" r:id="rId29"/>
    <p:sldId id="313" r:id="rId30"/>
    <p:sldId id="314" r:id="rId31"/>
    <p:sldId id="389" r:id="rId32"/>
    <p:sldId id="390" r:id="rId33"/>
    <p:sldId id="391" r:id="rId34"/>
    <p:sldId id="326" r:id="rId35"/>
    <p:sldId id="317" r:id="rId36"/>
    <p:sldId id="318" r:id="rId37"/>
    <p:sldId id="319" r:id="rId38"/>
    <p:sldId id="392" r:id="rId39"/>
    <p:sldId id="409" r:id="rId40"/>
    <p:sldId id="394" r:id="rId41"/>
    <p:sldId id="363" r:id="rId42"/>
    <p:sldId id="364" r:id="rId43"/>
    <p:sldId id="365" r:id="rId44"/>
    <p:sldId id="366" r:id="rId45"/>
    <p:sldId id="395" r:id="rId46"/>
    <p:sldId id="410" r:id="rId47"/>
    <p:sldId id="397" r:id="rId48"/>
    <p:sldId id="327" r:id="rId49"/>
    <p:sldId id="328" r:id="rId50"/>
    <p:sldId id="329" r:id="rId51"/>
    <p:sldId id="330" r:id="rId52"/>
    <p:sldId id="398" r:id="rId53"/>
    <p:sldId id="411" r:id="rId54"/>
    <p:sldId id="400" r:id="rId55"/>
    <p:sldId id="333" r:id="rId56"/>
    <p:sldId id="334" r:id="rId57"/>
    <p:sldId id="335" r:id="rId58"/>
    <p:sldId id="336" r:id="rId59"/>
    <p:sldId id="401" r:id="rId60"/>
    <p:sldId id="412" r:id="rId61"/>
    <p:sldId id="403" r:id="rId62"/>
    <p:sldId id="339" r:id="rId63"/>
    <p:sldId id="340" r:id="rId64"/>
    <p:sldId id="341" r:id="rId65"/>
    <p:sldId id="342" r:id="rId66"/>
    <p:sldId id="404" r:id="rId67"/>
    <p:sldId id="413" r:id="rId68"/>
    <p:sldId id="406" r:id="rId69"/>
    <p:sldId id="281" r:id="rId70"/>
    <p:sldId id="370" r:id="rId71"/>
    <p:sldId id="371" r:id="rId72"/>
    <p:sldId id="375" r:id="rId73"/>
    <p:sldId id="298" r:id="rId74"/>
    <p:sldId id="306" r:id="rId75"/>
    <p:sldId id="376" r:id="rId76"/>
  </p:sldIdLst>
  <p:sldSz cx="12192000" cy="6858000"/>
  <p:notesSz cx="6797675" cy="9926638"/>
  <p:embeddedFontLst>
    <p:embeddedFont>
      <p:font typeface="Calibri" panose="020F0502020204030204" pitchFamily="34" charset="0"/>
      <p:regular r:id="rId79"/>
      <p:bold r:id="rId80"/>
      <p:italic r:id="rId81"/>
      <p:boldItalic r:id="rId82"/>
    </p:embeddedFont>
    <p:embeddedFont>
      <p:font typeface="VAG Rounded" pitchFamily="2" charset="77"/>
      <p:bold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955"/>
    <a:srgbClr val="0072BC"/>
    <a:srgbClr val="39B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59" autoAdjust="0"/>
    <p:restoredTop sz="83434" autoAdjust="0"/>
  </p:normalViewPr>
  <p:slideViewPr>
    <p:cSldViewPr snapToGrid="0" showGuides="1">
      <p:cViewPr varScale="1">
        <p:scale>
          <a:sx n="72" d="100"/>
          <a:sy n="72" d="100"/>
        </p:scale>
        <p:origin x="216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font" Target="fonts/font1.fntdata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font" Target="fonts/font3.fntdata"/><Relationship Id="rId86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ableStyles" Target="tableStyles.xml"/><Relationship Id="rId61" Type="http://schemas.openxmlformats.org/officeDocument/2006/relationships/slide" Target="slides/slide57.xml"/><Relationship Id="rId8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571-BEFA-4D18-B6DE-5F2EE60013AA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DF004-05F9-484D-8D5C-F3454BF09A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9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7BB-1B5D-462A-81CB-037A19661BF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C3637-F9C0-444F-9B68-AA0501329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7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Lliwiau’r</a:t>
            </a:r>
            <a:r>
              <a:rPr lang="en-US" b="1" dirty="0"/>
              <a:t> </a:t>
            </a:r>
            <a:r>
              <a:rPr lang="en-US" b="1" dirty="0" err="1"/>
              <a:t>pleidiau</a:t>
            </a:r>
            <a:r>
              <a:rPr lang="en-US" b="1" dirty="0"/>
              <a:t> / Party </a:t>
            </a:r>
            <a:r>
              <a:rPr lang="en-US" b="1" dirty="0" err="1"/>
              <a:t>colours</a:t>
            </a:r>
            <a:r>
              <a:rPr lang="en-US" b="1" dirty="0"/>
              <a:t> </a:t>
            </a:r>
          </a:p>
          <a:p>
            <a:endParaRPr lang="en-US" dirty="0"/>
          </a:p>
          <a:p>
            <a:r>
              <a:rPr lang="en-US" dirty="0" err="1"/>
              <a:t>Ceidwadwyr</a:t>
            </a:r>
            <a:r>
              <a:rPr lang="en-US" dirty="0"/>
              <a:t> / Conservatives – </a:t>
            </a:r>
            <a:r>
              <a:rPr lang="en-US" dirty="0" err="1"/>
              <a:t>Glas</a:t>
            </a:r>
            <a:r>
              <a:rPr lang="en-US" dirty="0"/>
              <a:t> / Blue </a:t>
            </a:r>
          </a:p>
          <a:p>
            <a:r>
              <a:rPr lang="en-US" dirty="0" err="1"/>
              <a:t>Llafur</a:t>
            </a:r>
            <a:r>
              <a:rPr lang="en-US" dirty="0"/>
              <a:t> / </a:t>
            </a:r>
            <a:r>
              <a:rPr lang="en-US" dirty="0" err="1"/>
              <a:t>Labour</a:t>
            </a:r>
            <a:r>
              <a:rPr lang="en-US" dirty="0"/>
              <a:t> –  </a:t>
            </a:r>
            <a:r>
              <a:rPr lang="en-US" dirty="0" err="1"/>
              <a:t>Coch</a:t>
            </a:r>
            <a:r>
              <a:rPr lang="en-US" dirty="0"/>
              <a:t> / Red</a:t>
            </a:r>
          </a:p>
          <a:p>
            <a:r>
              <a:rPr lang="en-US" dirty="0"/>
              <a:t>Plaid </a:t>
            </a:r>
            <a:r>
              <a:rPr lang="en-US" dirty="0" err="1"/>
              <a:t>Cymru</a:t>
            </a:r>
            <a:r>
              <a:rPr lang="en-US" dirty="0"/>
              <a:t> – </a:t>
            </a:r>
            <a:r>
              <a:rPr lang="en-US" dirty="0" err="1"/>
              <a:t>Gwyrdd</a:t>
            </a:r>
            <a:r>
              <a:rPr lang="en-US" dirty="0"/>
              <a:t> </a:t>
            </a:r>
            <a:r>
              <a:rPr lang="en-US" dirty="0" err="1"/>
              <a:t>Golau</a:t>
            </a:r>
            <a:r>
              <a:rPr lang="en-US" dirty="0"/>
              <a:t> / Light Green</a:t>
            </a:r>
          </a:p>
          <a:p>
            <a:r>
              <a:rPr lang="en-US" dirty="0"/>
              <a:t>Plaid </a:t>
            </a:r>
            <a:r>
              <a:rPr lang="en-US" dirty="0" err="1"/>
              <a:t>Werdd</a:t>
            </a:r>
            <a:r>
              <a:rPr lang="en-US" dirty="0"/>
              <a:t> / Green Party – </a:t>
            </a:r>
            <a:r>
              <a:rPr lang="en-US" dirty="0" err="1"/>
              <a:t>Gwyrdd</a:t>
            </a:r>
            <a:r>
              <a:rPr lang="en-US" dirty="0"/>
              <a:t> </a:t>
            </a:r>
            <a:r>
              <a:rPr lang="en-US" dirty="0" err="1"/>
              <a:t>Tywyll</a:t>
            </a:r>
            <a:r>
              <a:rPr lang="en-US" dirty="0"/>
              <a:t> / Dark Green</a:t>
            </a:r>
          </a:p>
          <a:p>
            <a:r>
              <a:rPr lang="en-US" dirty="0"/>
              <a:t>No results – </a:t>
            </a:r>
            <a:r>
              <a:rPr lang="en-US" dirty="0" err="1"/>
              <a:t>Llwyd</a:t>
            </a:r>
            <a:r>
              <a:rPr lang="en-US" dirty="0"/>
              <a:t> / Grey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36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66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James Evans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James Evans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78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97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863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Adam Price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Adam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84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67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13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b="0" dirty="0" err="1"/>
              <a:t>Riaz</a:t>
            </a:r>
            <a:r>
              <a:rPr lang="en-US" b="0" baseline="0" dirty="0"/>
              <a:t> Hassan</a:t>
            </a:r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Sam Kurtz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580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21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19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Elin Jones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Elin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894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70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8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Mabon </a:t>
            </a:r>
            <a:r>
              <a:rPr lang="en-US" dirty="0" err="1"/>
              <a:t>ap</a:t>
            </a:r>
            <a:r>
              <a:rPr lang="en-US" dirty="0"/>
              <a:t> Gwynfor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Mabon </a:t>
            </a:r>
            <a:r>
              <a:rPr lang="en-US" dirty="0" err="1"/>
              <a:t>ap</a:t>
            </a:r>
            <a:r>
              <a:rPr lang="en-US" dirty="0"/>
              <a:t> Gwynfor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321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08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791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Lee Waters</a:t>
            </a:r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Lee Waters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59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805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811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Russell George</a:t>
            </a:r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Russell George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6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622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85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71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Prosiect</a:t>
            </a:r>
            <a:r>
              <a:rPr lang="en-US" dirty="0"/>
              <a:t> </a:t>
            </a:r>
            <a:r>
              <a:rPr lang="en-US" dirty="0" err="1"/>
              <a:t>Pleidlais</a:t>
            </a:r>
            <a:r>
              <a:rPr lang="en-US" dirty="0"/>
              <a:t> / Project Vote – </a:t>
            </a:r>
            <a:r>
              <a:rPr lang="en-US" dirty="0" err="1"/>
              <a:t>Cris</a:t>
            </a:r>
            <a:r>
              <a:rPr lang="en-US" dirty="0"/>
              <a:t> </a:t>
            </a:r>
            <a:r>
              <a:rPr lang="en-US" dirty="0" err="1"/>
              <a:t>Tomos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Etholiad</a:t>
            </a:r>
            <a:r>
              <a:rPr lang="en-US" dirty="0"/>
              <a:t> go </a:t>
            </a:r>
            <a:r>
              <a:rPr lang="en-US" dirty="0" err="1"/>
              <a:t>iawn</a:t>
            </a:r>
            <a:r>
              <a:rPr lang="en-US" dirty="0"/>
              <a:t> / Real election – Paul Davies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981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90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5082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133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regional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6833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2432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02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Prosiect</a:t>
            </a:r>
            <a:r>
              <a:rPr lang="en-GB" b="1" dirty="0"/>
              <a:t> </a:t>
            </a:r>
            <a:r>
              <a:rPr lang="en-GB" b="1" dirty="0" err="1"/>
              <a:t>Pleidlais</a:t>
            </a:r>
            <a:r>
              <a:rPr lang="en-GB" b="1" baseline="0" dirty="0"/>
              <a:t> / </a:t>
            </a:r>
            <a:r>
              <a:rPr lang="en-GB" b="1" dirty="0"/>
              <a:t>Project Vote (clockwise)</a:t>
            </a:r>
          </a:p>
          <a:p>
            <a:endParaRPr lang="en-GB" b="1" dirty="0"/>
          </a:p>
          <a:p>
            <a:pPr marL="228600" indent="-228600">
              <a:buAutoNum type="arabicPeriod"/>
            </a:pPr>
            <a:r>
              <a:rPr lang="en-GB" b="0" baseline="0" dirty="0"/>
              <a:t>Emily </a:t>
            </a:r>
            <a:r>
              <a:rPr lang="en-GB" b="0" baseline="0" dirty="0" err="1"/>
              <a:t>Durrant</a:t>
            </a:r>
            <a:r>
              <a:rPr lang="en-GB" b="0" baseline="0" dirty="0"/>
              <a:t> - Plaid </a:t>
            </a:r>
            <a:r>
              <a:rPr lang="en-GB" b="0" baseline="0" dirty="0" err="1"/>
              <a:t>Werdd</a:t>
            </a:r>
            <a:r>
              <a:rPr lang="en-GB" b="0" baseline="0" dirty="0"/>
              <a:t> / Green Party</a:t>
            </a:r>
          </a:p>
          <a:p>
            <a:pPr marL="228600" indent="-228600">
              <a:buAutoNum type="arabicPeriod"/>
            </a:pPr>
            <a:r>
              <a:rPr lang="en-GB" b="0" baseline="0" dirty="0" err="1"/>
              <a:t>Cefin</a:t>
            </a:r>
            <a:r>
              <a:rPr lang="en-GB" b="0" baseline="0" dirty="0"/>
              <a:t> Campbell - Plaid </a:t>
            </a:r>
            <a:r>
              <a:rPr lang="en-GB" b="0" baseline="0" dirty="0" err="1"/>
              <a:t>Cymru</a:t>
            </a:r>
            <a:endParaRPr lang="en-GB" b="0" baseline="0" dirty="0"/>
          </a:p>
          <a:p>
            <a:pPr marL="228600" indent="-228600">
              <a:buAutoNum type="arabicPeriod"/>
            </a:pPr>
            <a:r>
              <a:rPr lang="en-GB" b="0" baseline="0" dirty="0"/>
              <a:t>Helen Mary Jones - Plaid </a:t>
            </a:r>
            <a:r>
              <a:rPr lang="en-GB" b="0" baseline="0" dirty="0" err="1"/>
              <a:t>Cymru</a:t>
            </a:r>
            <a:endParaRPr lang="en-GB" b="0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0" baseline="0" dirty="0"/>
              <a:t>Jane </a:t>
            </a:r>
            <a:r>
              <a:rPr lang="en-GB" b="0" baseline="0" dirty="0" err="1"/>
              <a:t>Dodds</a:t>
            </a:r>
            <a:r>
              <a:rPr lang="en-GB" b="0" baseline="0" dirty="0"/>
              <a:t> - </a:t>
            </a:r>
            <a:r>
              <a:rPr lang="en-GB" b="0" baseline="0" dirty="0" err="1"/>
              <a:t>Democratiaid</a:t>
            </a:r>
            <a:r>
              <a:rPr lang="en-GB" b="0" baseline="0" dirty="0"/>
              <a:t> </a:t>
            </a:r>
            <a:r>
              <a:rPr lang="en-GB" b="0" baseline="0" dirty="0" err="1"/>
              <a:t>Rhyddfrydol</a:t>
            </a:r>
            <a:r>
              <a:rPr lang="en-GB" b="0" baseline="0" dirty="0"/>
              <a:t> / Liberal Democrats</a:t>
            </a:r>
          </a:p>
          <a:p>
            <a:pPr marL="228600" indent="-228600">
              <a:buAutoNum type="arabicPeriod"/>
            </a:pPr>
            <a:endParaRPr lang="en-GB" b="0" dirty="0"/>
          </a:p>
          <a:p>
            <a:endParaRPr lang="en-GB" b="1" dirty="0"/>
          </a:p>
          <a:p>
            <a:r>
              <a:rPr lang="en-GB" b="1" dirty="0" err="1"/>
              <a:t>Etholiad</a:t>
            </a:r>
            <a:r>
              <a:rPr lang="en-GB" b="1" dirty="0"/>
              <a:t> go</a:t>
            </a:r>
            <a:r>
              <a:rPr lang="en-GB" b="1" baseline="0" dirty="0"/>
              <a:t> </a:t>
            </a:r>
            <a:r>
              <a:rPr lang="en-GB" b="1" baseline="0" dirty="0" err="1"/>
              <a:t>iawn</a:t>
            </a:r>
            <a:r>
              <a:rPr lang="en-GB" b="1" baseline="0" dirty="0"/>
              <a:t> / </a:t>
            </a:r>
            <a:r>
              <a:rPr lang="en-GB" b="1" dirty="0"/>
              <a:t>Real</a:t>
            </a:r>
            <a:r>
              <a:rPr lang="en-GB" b="1" baseline="0" dirty="0"/>
              <a:t> election (clockwise)</a:t>
            </a:r>
          </a:p>
          <a:p>
            <a:endParaRPr lang="en-GB" b="1" baseline="0" dirty="0"/>
          </a:p>
          <a:p>
            <a:pPr marL="228600" indent="-228600">
              <a:buAutoNum type="arabicPeriod"/>
            </a:pPr>
            <a:r>
              <a:rPr lang="en-GB" b="0" baseline="0" dirty="0" err="1"/>
              <a:t>Eluned</a:t>
            </a:r>
            <a:r>
              <a:rPr lang="en-GB" b="0" baseline="0" dirty="0"/>
              <a:t> Morgan - </a:t>
            </a:r>
            <a:r>
              <a:rPr lang="en-GB" b="0" baseline="0" dirty="0" err="1"/>
              <a:t>Llafur</a:t>
            </a:r>
            <a:r>
              <a:rPr lang="en-GB" b="0" baseline="0" dirty="0"/>
              <a:t> / Labour</a:t>
            </a:r>
          </a:p>
          <a:p>
            <a:pPr marL="228600" indent="-228600">
              <a:buAutoNum type="arabicPeriod"/>
            </a:pPr>
            <a:r>
              <a:rPr lang="en-GB" b="0" baseline="0" dirty="0"/>
              <a:t>Joyce Watson - </a:t>
            </a:r>
            <a:r>
              <a:rPr lang="en-GB" b="0" baseline="0" dirty="0" err="1"/>
              <a:t>Llafur</a:t>
            </a:r>
            <a:r>
              <a:rPr lang="en-GB" b="0" baseline="0" dirty="0"/>
              <a:t> / Labour</a:t>
            </a:r>
          </a:p>
          <a:p>
            <a:pPr marL="228600" indent="-228600">
              <a:buAutoNum type="arabicPeriod"/>
            </a:pPr>
            <a:r>
              <a:rPr lang="en-GB" b="0" baseline="0" dirty="0" err="1"/>
              <a:t>Cefin</a:t>
            </a:r>
            <a:r>
              <a:rPr lang="en-GB" b="0" baseline="0" dirty="0"/>
              <a:t> Campbell - Plaid </a:t>
            </a:r>
            <a:r>
              <a:rPr lang="en-GB" b="0" baseline="0" dirty="0" err="1"/>
              <a:t>Cymru</a:t>
            </a:r>
            <a:endParaRPr lang="en-GB" b="0" baseline="0" dirty="0"/>
          </a:p>
          <a:p>
            <a:pPr marL="228600" indent="-228600">
              <a:buAutoNum type="arabicPeriod"/>
            </a:pPr>
            <a:r>
              <a:rPr lang="en-GB" b="0" baseline="0" dirty="0"/>
              <a:t>Jane </a:t>
            </a:r>
            <a:r>
              <a:rPr lang="en-GB" b="0" baseline="0" dirty="0" err="1"/>
              <a:t>Dodds</a:t>
            </a:r>
            <a:r>
              <a:rPr lang="en-GB" b="0" baseline="0" dirty="0"/>
              <a:t> - </a:t>
            </a:r>
            <a:r>
              <a:rPr lang="en-GB" b="0" baseline="0" dirty="0" err="1"/>
              <a:t>Democratiaid</a:t>
            </a:r>
            <a:r>
              <a:rPr lang="en-GB" b="0" baseline="0" dirty="0"/>
              <a:t> </a:t>
            </a:r>
            <a:r>
              <a:rPr lang="en-GB" b="0" baseline="0" dirty="0" err="1"/>
              <a:t>Rhyddfrydol</a:t>
            </a:r>
            <a:r>
              <a:rPr lang="en-GB" b="0" baseline="0" dirty="0"/>
              <a:t> / Liberal Democrats</a:t>
            </a:r>
          </a:p>
          <a:p>
            <a:pPr marL="228600" indent="-228600">
              <a:buAutoNum type="arabicPeriod"/>
            </a:pPr>
            <a:endParaRPr lang="en-GB" b="0" baseline="0" dirty="0"/>
          </a:p>
          <a:p>
            <a:pPr marL="228600" indent="-228600">
              <a:buAutoNum type="arabicPeriod"/>
            </a:pPr>
            <a:endParaRPr lang="en-GB" b="0" baseline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31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2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3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3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canlyniadau’r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Pleidlais</a:t>
            </a:r>
            <a:r>
              <a:rPr lang="en-GB" dirty="0"/>
              <a:t> - https://prosiectpleidlais.cymru/canlyniadau/</a:t>
            </a:r>
          </a:p>
          <a:p>
            <a:endParaRPr lang="en-GB" dirty="0"/>
          </a:p>
          <a:p>
            <a:r>
              <a:rPr lang="en-GB" dirty="0"/>
              <a:t>Web page for Project Vote results –  https://www.projectvote.wales/results/</a:t>
            </a:r>
          </a:p>
          <a:p>
            <a:endParaRPr lang="en-GB" dirty="0"/>
          </a:p>
          <a:p>
            <a:r>
              <a:rPr lang="en-GB" dirty="0" err="1"/>
              <a:t>Tudalen</a:t>
            </a:r>
            <a:r>
              <a:rPr lang="en-GB" dirty="0"/>
              <a:t> </a:t>
            </a:r>
            <a:r>
              <a:rPr lang="en-GB" dirty="0" err="1"/>
              <a:t>wê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go </a:t>
            </a:r>
            <a:r>
              <a:rPr lang="en-GB" dirty="0" err="1"/>
              <a:t>iawn</a:t>
            </a:r>
            <a:r>
              <a:rPr lang="en-GB" dirty="0"/>
              <a:t>- https://www.bbc.co.uk/cymrufyw/pynciau/cvd627zw9rjt/etholiad-senedd-cymru-2021</a:t>
            </a:r>
          </a:p>
          <a:p>
            <a:endParaRPr lang="en-GB" dirty="0"/>
          </a:p>
          <a:p>
            <a:r>
              <a:rPr lang="en-GB" dirty="0"/>
              <a:t>Real results web</a:t>
            </a:r>
            <a:r>
              <a:rPr lang="en-GB" baseline="0" dirty="0"/>
              <a:t> page: https://www.bbc.co.uk/news/topics/cqwn14k92zwt/welsh-parliament-election-2021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21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NB: the</a:t>
            </a:r>
            <a:r>
              <a:rPr lang="en-GB" baseline="0" dirty="0"/>
              <a:t> number and share of votes are for </a:t>
            </a:r>
            <a:r>
              <a:rPr lang="en-GB" b="1" baseline="0" dirty="0"/>
              <a:t>constituency votes only.</a:t>
            </a:r>
          </a:p>
          <a:p>
            <a:endParaRPr lang="en-GB" baseline="0" dirty="0"/>
          </a:p>
          <a:p>
            <a:r>
              <a:rPr lang="en-GB" dirty="0"/>
              <a:t>We have included the top 6 parties only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74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C3637-F9C0-444F-9B68-AA05013296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47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5494491"/>
            <a:ext cx="961538" cy="1040040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C623B3-F41D-4BDC-92EC-1D60E3478E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86797" y="5493600"/>
            <a:ext cx="1260000" cy="10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Comisiynydd</a:t>
            </a:r>
            <a:br>
              <a:rPr kumimoji="0" lang="cy-GB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y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Plant Cymru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AG Rounded" pitchFamily="50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Children’s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Commissioner</a:t>
            </a: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 Wales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register-to-vote" TargetMode="External"/><Relationship Id="rId2" Type="http://schemas.openxmlformats.org/officeDocument/2006/relationships/hyperlink" Target="https://www.childcomwales.org.uk/make-a-differenc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mplantcymru.org.uk/gwneud-gwahaniaeth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791A198-C66D-844B-BEA0-9421EBE4C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133" y="1996951"/>
            <a:ext cx="3740872" cy="9952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32A47B-9B4B-4F42-80A2-3F82A57FB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80" y="1842447"/>
            <a:ext cx="4960203" cy="14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23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339" y="2126498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Brycheiniog</a:t>
            </a:r>
            <a:r>
              <a:rPr lang="en-GB" dirty="0"/>
              <a:t> a Sir </a:t>
            </a:r>
            <a:r>
              <a:rPr lang="en-GB" dirty="0" err="1"/>
              <a:t>Faesyfed</a:t>
            </a:r>
            <a:br>
              <a:rPr lang="en-GB" dirty="0"/>
            </a:br>
            <a:r>
              <a:rPr lang="en-GB" dirty="0"/>
              <a:t>Brecon and Radnorshire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59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1770" y="655329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Prosiect</a:t>
            </a:r>
            <a:r>
              <a:rPr lang="en-GB" sz="2400" dirty="0"/>
              <a:t> </a:t>
            </a:r>
            <a:r>
              <a:rPr lang="en-GB" sz="2400" dirty="0" err="1"/>
              <a:t>Pleidlais</a:t>
            </a:r>
            <a:r>
              <a:rPr lang="en-GB" sz="2400" dirty="0"/>
              <a:t> | Project Vote Results 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44118"/>
              </p:ext>
            </p:extLst>
          </p:nvPr>
        </p:nvGraphicFramePr>
        <p:xfrm>
          <a:off x="746447" y="1350202"/>
          <a:ext cx="10935479" cy="37721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8254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2981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202025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21093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079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Ymgeiswyr</a:t>
                      </a:r>
                      <a:r>
                        <a:rPr lang="en-US" b="0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Pleidleisiau</a:t>
                      </a:r>
                      <a:r>
                        <a:rPr lang="en-US" b="0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30079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Emily </a:t>
                      </a:r>
                      <a:r>
                        <a:rPr lang="en-GB" b="0" dirty="0" err="1"/>
                        <a:t>Durrant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07918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James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Grenville 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0791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Sam </a:t>
                      </a:r>
                      <a:r>
                        <a:rPr lang="en-GB" b="0" dirty="0" err="1"/>
                        <a:t>Holwill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262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Gethin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237714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Karen Laurie-Parry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33795"/>
                  </a:ext>
                </a:extLst>
              </a:tr>
              <a:tr h="357506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Claire Mills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58116"/>
                  </a:ext>
                </a:extLst>
              </a:tr>
              <a:tr h="307918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John Muir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15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William Powell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07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556" y="6422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88071"/>
              </p:ext>
            </p:extLst>
          </p:nvPr>
        </p:nvGraphicFramePr>
        <p:xfrm>
          <a:off x="613097" y="1293052"/>
          <a:ext cx="10969303" cy="37721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8254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2981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4254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3079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Ymgeiswyr</a:t>
                      </a:r>
                      <a:r>
                        <a:rPr lang="en-US" b="0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Pleidleisiau</a:t>
                      </a:r>
                      <a:r>
                        <a:rPr lang="en-US" b="0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30079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Emily </a:t>
                      </a:r>
                      <a:r>
                        <a:rPr lang="en-GB" b="0" dirty="0" err="1"/>
                        <a:t>Durrant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07918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James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12,741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39.7%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Grenville 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0791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Sam </a:t>
                      </a:r>
                      <a:r>
                        <a:rPr lang="en-GB" b="0" dirty="0" err="1"/>
                        <a:t>Holwill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262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Gethin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4,980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237714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Karen Laurie-Parry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33795"/>
                  </a:ext>
                </a:extLst>
              </a:tr>
              <a:tr h="357506">
                <a:tc>
                  <a:txBody>
                    <a:bodyPr/>
                    <a:lstStyle/>
                    <a:p>
                      <a:r>
                        <a:rPr lang="en-US" b="0" dirty="0"/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Claire Mills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1,209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58116"/>
                  </a:ext>
                </a:extLst>
              </a:tr>
              <a:tr h="307918">
                <a:tc>
                  <a:txBody>
                    <a:bodyPr/>
                    <a:lstStyle/>
                    <a:p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John Muir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15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William Powell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28,921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4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3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53" y="1668751"/>
            <a:ext cx="2346704" cy="3285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03" y="1668751"/>
            <a:ext cx="2346704" cy="328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81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53908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122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36361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Dwyrain</a:t>
            </a:r>
            <a:r>
              <a:rPr lang="en-GB" dirty="0"/>
              <a:t> </a:t>
            </a:r>
            <a:r>
              <a:rPr lang="en-GB" dirty="0" err="1"/>
              <a:t>Caerfyrddin</a:t>
            </a:r>
            <a:r>
              <a:rPr lang="en-GB" dirty="0"/>
              <a:t> a Dinefwr</a:t>
            </a:r>
            <a:br>
              <a:rPr lang="en-GB" dirty="0"/>
            </a:br>
            <a:r>
              <a:rPr lang="en-GB" dirty="0"/>
              <a:t>Carmarthen East and Dinefwr</a:t>
            </a:r>
          </a:p>
        </p:txBody>
      </p:sp>
    </p:spTree>
    <p:extLst>
      <p:ext uri="{BB962C8B-B14F-4D97-AF65-F5344CB8AC3E}">
        <p14:creationId xmlns:p14="http://schemas.microsoft.com/office/powerpoint/2010/main" val="4125092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656" y="524700"/>
            <a:ext cx="8600328" cy="694873"/>
          </a:xfrm>
        </p:spPr>
        <p:txBody>
          <a:bodyPr>
            <a:noAutofit/>
          </a:bodyPr>
          <a:lstStyle/>
          <a:p>
            <a:r>
              <a:rPr lang="en-GB" sz="3200" dirty="0" err="1"/>
              <a:t>Canlyniadau</a:t>
            </a:r>
            <a:r>
              <a:rPr lang="en-GB" sz="3200" dirty="0"/>
              <a:t> </a:t>
            </a:r>
            <a:r>
              <a:rPr lang="en-GB" sz="3200" dirty="0" err="1"/>
              <a:t>Prosiect</a:t>
            </a:r>
            <a:r>
              <a:rPr lang="en-GB" sz="3200" dirty="0"/>
              <a:t> </a:t>
            </a:r>
            <a:r>
              <a:rPr lang="en-GB" sz="3200" dirty="0" err="1"/>
              <a:t>Pleidlais</a:t>
            </a:r>
            <a:r>
              <a:rPr lang="en-GB" sz="3200" dirty="0"/>
              <a:t> | Project Vote Results</a:t>
            </a:r>
            <a:endParaRPr lang="en-GB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58536"/>
              </p:ext>
            </p:extLst>
          </p:nvPr>
        </p:nvGraphicFramePr>
        <p:xfrm>
          <a:off x="373224" y="1381200"/>
          <a:ext cx="11308704" cy="33774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602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94667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227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751469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62902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Monica 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Harvard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Robert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Karl Pollard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Adam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5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9280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34484"/>
              </p:ext>
            </p:extLst>
          </p:nvPr>
        </p:nvGraphicFramePr>
        <p:xfrm>
          <a:off x="552450" y="1552650"/>
          <a:ext cx="11116386" cy="33774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48250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848436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62902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Monica 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Harvard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7,751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23.3%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Robert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8,448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Karl Pollard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Adam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15,261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53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3531-4FAD-4D42-8852-D0E454687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5105" y="76327"/>
            <a:ext cx="3927708" cy="237572"/>
          </a:xfrm>
        </p:spPr>
        <p:txBody>
          <a:bodyPr/>
          <a:lstStyle/>
          <a:p>
            <a:r>
              <a:rPr lang="en-US" sz="2000" dirty="0" err="1"/>
              <a:t>Prosiect</a:t>
            </a:r>
            <a:r>
              <a:rPr lang="en-US" sz="2000" dirty="0"/>
              <a:t> </a:t>
            </a:r>
            <a:r>
              <a:rPr lang="en-US" sz="2000" dirty="0" err="1"/>
              <a:t>Pleidlais</a:t>
            </a:r>
            <a:r>
              <a:rPr lang="en-US" sz="2000" dirty="0"/>
              <a:t> | Project Vote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A0902-5E5D-E249-B898-FC30904BF445}"/>
              </a:ext>
            </a:extLst>
          </p:cNvPr>
          <p:cNvSpPr txBox="1"/>
          <p:nvPr/>
        </p:nvSpPr>
        <p:spPr>
          <a:xfrm>
            <a:off x="7301552" y="0"/>
            <a:ext cx="412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000" dirty="0" err="1">
                <a:solidFill>
                  <a:srgbClr val="EC1955"/>
                </a:solidFill>
                <a:latin typeface="+mj-lt"/>
              </a:rPr>
              <a:t>iawn</a:t>
            </a:r>
            <a:r>
              <a:rPr lang="en-US" sz="2000" dirty="0">
                <a:solidFill>
                  <a:srgbClr val="EC1955"/>
                </a:solidFill>
                <a:latin typeface="+mj-lt"/>
              </a:rPr>
              <a:t> | Real election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91" y="400110"/>
            <a:ext cx="4999877" cy="6266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693731"/>
            <a:ext cx="5160579" cy="564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06" y="1795608"/>
            <a:ext cx="2339651" cy="3158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70" y="1795607"/>
            <a:ext cx="2339651" cy="31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22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609243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02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731974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790596"/>
            <a:ext cx="10304835" cy="830997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latin typeface="VAG Rounded" charset="0"/>
              </a:rPr>
              <a:t>Gorllewin</a:t>
            </a:r>
            <a:r>
              <a:rPr lang="en-GB" dirty="0">
                <a:latin typeface="VAG Rounded" charset="0"/>
              </a:rPr>
              <a:t> </a:t>
            </a:r>
            <a:r>
              <a:rPr lang="en-GB" dirty="0" err="1">
                <a:latin typeface="VAG Rounded" charset="0"/>
              </a:rPr>
              <a:t>Caerfyrddin</a:t>
            </a:r>
            <a:r>
              <a:rPr lang="en-GB" dirty="0">
                <a:latin typeface="VAG Rounded" charset="0"/>
              </a:rPr>
              <a:t> a De Sir</a:t>
            </a:r>
            <a:br>
              <a:rPr lang="en-GB" dirty="0">
                <a:latin typeface="VAG Rounded" charset="0"/>
              </a:rPr>
            </a:br>
            <a:r>
              <a:rPr lang="en-GB" dirty="0">
                <a:latin typeface="VAG Rounded" charset="0"/>
              </a:rPr>
              <a:t>Carmarthen West and South Pembrokeshire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82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940" y="647530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61839"/>
              </p:ext>
            </p:extLst>
          </p:nvPr>
        </p:nvGraphicFramePr>
        <p:xfrm>
          <a:off x="783772" y="1219573"/>
          <a:ext cx="10431623" cy="38807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3811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4562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01524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5066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64059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Alistair Cameron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02847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Cefin</a:t>
                      </a:r>
                      <a:r>
                        <a:rPr lang="en-US" b="0" dirty="0"/>
                        <a:t> Campbell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Paul Dowson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Jon Harvey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517571">
                <a:tc>
                  <a:txBody>
                    <a:bodyPr/>
                    <a:lstStyle/>
                    <a:p>
                      <a:r>
                        <a:rPr lang="en-US" b="1" dirty="0" err="1"/>
                        <a:t>Llafur</a:t>
                      </a:r>
                      <a:r>
                        <a:rPr lang="en-US" b="1" dirty="0"/>
                        <a:t> / </a:t>
                      </a:r>
                      <a:r>
                        <a:rPr lang="en-US" b="1" dirty="0" err="1"/>
                        <a:t>Labour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Riaz</a:t>
                      </a:r>
                      <a:r>
                        <a:rPr lang="en-US" b="1" baseline="0" dirty="0"/>
                        <a:t> Hassan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Sam Kurtz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64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</a:t>
                      </a:r>
                      <a:r>
                        <a:rPr lang="en-US" b="0" baseline="0" dirty="0"/>
                        <a:t>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Peter Prosser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47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15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9280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41878"/>
              </p:ext>
            </p:extLst>
          </p:nvPr>
        </p:nvGraphicFramePr>
        <p:xfrm>
          <a:off x="840466" y="1523646"/>
          <a:ext cx="10374929" cy="36106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1188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929611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8847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44958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42537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5867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Alistair Cameron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1,224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69268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Cefin</a:t>
                      </a:r>
                      <a:r>
                        <a:rPr lang="en-US" b="0" dirty="0"/>
                        <a:t> Campbell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6,615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5378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Paul Dowson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2537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Annibynnol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Independent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Jon Harvey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74430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Riaz</a:t>
                      </a:r>
                      <a:r>
                        <a:rPr lang="en-US" b="0" baseline="0" dirty="0"/>
                        <a:t> Hassan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10,304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32.6%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25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Ceidwadwyr</a:t>
                      </a:r>
                      <a:r>
                        <a:rPr lang="en-US" b="1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Sam Kurtz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11,240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253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</a:t>
                      </a:r>
                      <a:r>
                        <a:rPr lang="en-US" b="0" baseline="0" dirty="0"/>
                        <a:t> UK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Peter Prosser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47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92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481" y="1750891"/>
            <a:ext cx="3203246" cy="3203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2" r="10246"/>
          <a:stretch/>
        </p:blipFill>
        <p:spPr>
          <a:xfrm>
            <a:off x="6953250" y="1612718"/>
            <a:ext cx="3371850" cy="33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32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996959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379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llawn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3" y="1274221"/>
            <a:ext cx="11663267" cy="55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75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20637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Ceredigion</a:t>
            </a:r>
          </a:p>
        </p:txBody>
      </p:sp>
    </p:spTree>
    <p:extLst>
      <p:ext uri="{BB962C8B-B14F-4D97-AF65-F5344CB8AC3E}">
        <p14:creationId xmlns:p14="http://schemas.microsoft.com/office/powerpoint/2010/main" val="2861780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405" y="579291"/>
            <a:ext cx="8600328" cy="694873"/>
          </a:xfrm>
        </p:spPr>
        <p:txBody>
          <a:bodyPr>
            <a:noAutofit/>
          </a:bodyPr>
          <a:lstStyle/>
          <a:p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etholiad</a:t>
            </a:r>
            <a:r>
              <a:rPr lang="en-GB" sz="2800" dirty="0"/>
              <a:t> </a:t>
            </a:r>
            <a:r>
              <a:rPr lang="en-GB" sz="2800" dirty="0" err="1"/>
              <a:t>paralel</a:t>
            </a:r>
            <a:r>
              <a:rPr lang="en-GB" sz="2800" dirty="0"/>
              <a:t> | Parallel election results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91041"/>
              </p:ext>
            </p:extLst>
          </p:nvPr>
        </p:nvGraphicFramePr>
        <p:xfrm>
          <a:off x="746450" y="1376329"/>
          <a:ext cx="10562252" cy="36465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8774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2453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640957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06535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Cadan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ap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Tomos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4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 Alliance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Stephanie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55434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/ Green</a:t>
                      </a:r>
                      <a:r>
                        <a:rPr lang="en-US" b="0" baseline="0" dirty="0"/>
                        <a:t> Party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Harry Hayfield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4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Gethin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25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Amanda 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68634"/>
                  </a:ext>
                </a:extLst>
              </a:tr>
              <a:tr h="346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Elin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74%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77040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Dylan Lewis-Rowlands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134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9280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33548"/>
              </p:ext>
            </p:extLst>
          </p:nvPr>
        </p:nvGraphicFramePr>
        <p:xfrm>
          <a:off x="670250" y="1409061"/>
          <a:ext cx="10562252" cy="35810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8774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2453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212980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613261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13261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Cadan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ap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Tomos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50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Freedom Alliance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Stephanie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350435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Werdd</a:t>
                      </a:r>
                      <a:r>
                        <a:rPr lang="en-US" b="0" dirty="0"/>
                        <a:t>/ Green</a:t>
                      </a:r>
                      <a:r>
                        <a:rPr lang="en-US" b="0" baseline="0" dirty="0"/>
                        <a:t> Party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Harry Hayfield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50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Gethin 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07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Amanda Jenner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4,801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168634"/>
                  </a:ext>
                </a:extLst>
              </a:tr>
              <a:tr h="350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Plaid </a:t>
                      </a:r>
                      <a:r>
                        <a:rPr lang="en-US" b="1" dirty="0" err="1"/>
                        <a:t>Cymru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Elin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16,946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55.1%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57052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Dylan Lewis-Rowlands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3,345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4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9" y="1871185"/>
            <a:ext cx="2283668" cy="3082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839" y="1871185"/>
            <a:ext cx="2283668" cy="30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1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375439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7103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118909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 err="1"/>
              <a:t>Dwyfor</a:t>
            </a:r>
            <a:r>
              <a:rPr lang="en-GB" dirty="0"/>
              <a:t> Meirionnydd</a:t>
            </a:r>
          </a:p>
        </p:txBody>
      </p:sp>
    </p:spTree>
    <p:extLst>
      <p:ext uri="{BB962C8B-B14F-4D97-AF65-F5344CB8AC3E}">
        <p14:creationId xmlns:p14="http://schemas.microsoft.com/office/powerpoint/2010/main" val="3053011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5292" y="633882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97949"/>
              </p:ext>
            </p:extLst>
          </p:nvPr>
        </p:nvGraphicFramePr>
        <p:xfrm>
          <a:off x="335903" y="1226166"/>
          <a:ext cx="11513975" cy="38310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08863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18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Plaid </a:t>
                      </a:r>
                      <a:r>
                        <a:rPr lang="en-GB" b="1" dirty="0" err="1"/>
                        <a:t>Cymru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Mabon </a:t>
                      </a:r>
                      <a:r>
                        <a:rPr lang="en-US" b="1" dirty="0" err="1"/>
                        <a:t>ap</a:t>
                      </a:r>
                      <a:r>
                        <a:rPr lang="en-US" b="1" dirty="0"/>
                        <a:t> Gwynfor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49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 Churchman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08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Llais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Gwynedd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Robert Daniels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1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Charlie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27669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Louise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82819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Cian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08863">
                <a:tc>
                  <a:txBody>
                    <a:bodyPr/>
                    <a:lstStyle/>
                    <a:p>
                      <a:r>
                        <a:rPr lang="en-US" b="0" dirty="0"/>
                        <a:t>Freedom Alliance</a:t>
                      </a:r>
                      <a:r>
                        <a:rPr lang="en-US" b="0" baseline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Michelle Murray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408863">
                <a:tc>
                  <a:txBody>
                    <a:bodyPr/>
                    <a:lstStyle/>
                    <a:p>
                      <a:r>
                        <a:rPr lang="en-GB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Peter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822" y="589474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Full Results – Parallel election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0" y="1271662"/>
            <a:ext cx="11478777" cy="55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02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5660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174313"/>
              </p:ext>
            </p:extLst>
          </p:nvPr>
        </p:nvGraphicFramePr>
        <p:xfrm>
          <a:off x="335903" y="1226166"/>
          <a:ext cx="11513975" cy="38310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408863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181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/>
                        <a:t>Plaid </a:t>
                      </a:r>
                      <a:r>
                        <a:rPr lang="en-GB" b="1" dirty="0" err="1"/>
                        <a:t>Cymru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Mabon </a:t>
                      </a:r>
                      <a:r>
                        <a:rPr lang="en-US" b="1" dirty="0" err="1"/>
                        <a:t>ap</a:t>
                      </a:r>
                      <a:r>
                        <a:rPr lang="en-US" b="1" dirty="0"/>
                        <a:t> Gwynfor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11,490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48.2%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497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Steve Churchman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088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Llais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Gwynedd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Robert Daniels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1,136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1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Charlie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27669">
                <a:tc>
                  <a:txBody>
                    <a:bodyPr/>
                    <a:lstStyle/>
                    <a:p>
                      <a:r>
                        <a:rPr lang="en-US" b="0" dirty="0"/>
                        <a:t>Reform UK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Louise Hughes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82819">
                <a:tc>
                  <a:txBody>
                    <a:bodyPr/>
                    <a:lstStyle/>
                    <a:p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Cian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3,702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408863">
                <a:tc>
                  <a:txBody>
                    <a:bodyPr/>
                    <a:lstStyle/>
                    <a:p>
                      <a:r>
                        <a:rPr lang="en-US" b="0" dirty="0"/>
                        <a:t>Freedom Alliance</a:t>
                      </a:r>
                      <a:r>
                        <a:rPr lang="en-US" b="0" baseline="0" dirty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Michelle Murray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408863">
                <a:tc>
                  <a:txBody>
                    <a:bodyPr/>
                    <a:lstStyle/>
                    <a:p>
                      <a:r>
                        <a:rPr lang="en-GB" b="0" dirty="0"/>
                        <a:t>Propel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Peter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1,314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67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923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85" y="1794978"/>
            <a:ext cx="2923106" cy="2923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16" y="1794978"/>
            <a:ext cx="2923106" cy="29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01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277260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9611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684170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Llanelli</a:t>
            </a:r>
          </a:p>
        </p:txBody>
      </p:sp>
    </p:spTree>
    <p:extLst>
      <p:ext uri="{BB962C8B-B14F-4D97-AF65-F5344CB8AC3E}">
        <p14:creationId xmlns:p14="http://schemas.microsoft.com/office/powerpoint/2010/main" val="12497097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5118" y="620234"/>
            <a:ext cx="9186253" cy="694873"/>
          </a:xfrm>
        </p:spPr>
        <p:txBody>
          <a:bodyPr>
            <a:noAutofit/>
          </a:bodyPr>
          <a:lstStyle/>
          <a:p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etholiad</a:t>
            </a:r>
            <a:r>
              <a:rPr lang="en-GB" sz="2800" dirty="0"/>
              <a:t> </a:t>
            </a:r>
            <a:r>
              <a:rPr lang="en-GB" sz="2800" dirty="0" err="1"/>
              <a:t>paralel</a:t>
            </a:r>
            <a:r>
              <a:rPr lang="en-GB" sz="2800" dirty="0"/>
              <a:t> | Parallel election Results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52725"/>
              </p:ext>
            </p:extLst>
          </p:nvPr>
        </p:nvGraphicFramePr>
        <p:xfrm>
          <a:off x="261258" y="1219573"/>
          <a:ext cx="11513975" cy="37872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1445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48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Gareth 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10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</a:t>
                      </a:r>
                      <a:r>
                        <a:rPr lang="en-US" dirty="0" err="1"/>
                        <a:t>Burree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37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Sian </a:t>
                      </a:r>
                      <a:r>
                        <a:rPr lang="en-US" b="0" dirty="0" err="1"/>
                        <a:t>Caiach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31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Helen Mary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2584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Howard </a:t>
                      </a:r>
                      <a:r>
                        <a:rPr lang="en-US" b="0" dirty="0" err="1"/>
                        <a:t>Lillyman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547744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Shahana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Najimi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96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Stefan </a:t>
                      </a:r>
                      <a:r>
                        <a:rPr lang="en-US" dirty="0" err="1"/>
                        <a:t>Ryszewski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r>
                        <a:rPr lang="en-GB" b="1" dirty="0" err="1"/>
                        <a:t>Llafur</a:t>
                      </a:r>
                      <a:r>
                        <a:rPr lang="en-GB" b="1" dirty="0"/>
                        <a:t> / Labour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Lee Waters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580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6863" y="60419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109045"/>
              </p:ext>
            </p:extLst>
          </p:nvPr>
        </p:nvGraphicFramePr>
        <p:xfrm>
          <a:off x="261258" y="1219573"/>
          <a:ext cx="11513975" cy="37872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228392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14455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48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Reform 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Gareth 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105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John </a:t>
                      </a:r>
                      <a:r>
                        <a:rPr lang="en-US" dirty="0" err="1"/>
                        <a:t>Burree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37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Gwlad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Sian </a:t>
                      </a:r>
                      <a:r>
                        <a:rPr lang="en-US" b="0" dirty="0" err="1"/>
                        <a:t>Caiach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544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319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Helen Mary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27.3%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382584">
                <a:tc>
                  <a:txBody>
                    <a:bodyPr/>
                    <a:lstStyle/>
                    <a:p>
                      <a:r>
                        <a:rPr lang="en-US" b="0" dirty="0"/>
                        <a:t>UKIP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Howard </a:t>
                      </a:r>
                      <a:r>
                        <a:rPr lang="en-US" b="0" dirty="0" err="1"/>
                        <a:t>Lillyman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722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547744">
                <a:tc>
                  <a:txBody>
                    <a:bodyPr/>
                    <a:lstStyle/>
                    <a:p>
                      <a:r>
                        <a:rPr lang="en-US" b="0" dirty="0" err="1"/>
                        <a:t>Annibynnol</a:t>
                      </a:r>
                      <a:r>
                        <a:rPr lang="en-US" b="0" dirty="0"/>
                        <a:t> / Independent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Shahana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Najimi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  <a:tr h="396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Stefan </a:t>
                      </a:r>
                      <a:r>
                        <a:rPr lang="en-US" dirty="0" err="1"/>
                        <a:t>Ryszewski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4,947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822979"/>
                  </a:ext>
                </a:extLst>
              </a:tr>
              <a:tr h="314455">
                <a:tc>
                  <a:txBody>
                    <a:bodyPr/>
                    <a:lstStyle/>
                    <a:p>
                      <a:r>
                        <a:rPr lang="en-GB" b="1" dirty="0" err="1"/>
                        <a:t>Llafur</a:t>
                      </a:r>
                      <a:r>
                        <a:rPr lang="en-GB" b="1" dirty="0"/>
                        <a:t> / Labour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Lee Waters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13,930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86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183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82" y="1912050"/>
            <a:ext cx="2253398" cy="3042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82" y="1912049"/>
            <a:ext cx="2253398" cy="30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71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410453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450" y="657713"/>
            <a:ext cx="9379526" cy="830997"/>
          </a:xfrm>
        </p:spPr>
        <p:txBody>
          <a:bodyPr>
            <a:noAutofit/>
          </a:bodyPr>
          <a:lstStyle/>
          <a:p>
            <a:r>
              <a:rPr lang="en-GB" sz="2400" dirty="0"/>
              <a:t>Official election Results / </a:t>
            </a:r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swyddogol</a:t>
            </a:r>
            <a:endParaRPr lang="en-GB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389077"/>
              </p:ext>
            </p:extLst>
          </p:nvPr>
        </p:nvGraphicFramePr>
        <p:xfrm>
          <a:off x="557261" y="1255609"/>
          <a:ext cx="10935479" cy="3697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1082818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Cyfanswn</a:t>
                      </a:r>
                      <a:r>
                        <a:rPr lang="en-US" b="0" dirty="0"/>
                        <a:t> y </a:t>
                      </a: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Total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8740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7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225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7041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6778275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Sir </a:t>
            </a:r>
            <a:r>
              <a:rPr lang="en-GB" dirty="0" err="1"/>
              <a:t>Drefaldwyn</a:t>
            </a:r>
            <a:br>
              <a:rPr lang="en-GB" dirty="0"/>
            </a:br>
            <a:r>
              <a:rPr lang="en-GB" dirty="0"/>
              <a:t>Montgomeryshire</a:t>
            </a:r>
          </a:p>
        </p:txBody>
      </p:sp>
    </p:spTree>
    <p:extLst>
      <p:ext uri="{BB962C8B-B14F-4D97-AF65-F5344CB8AC3E}">
        <p14:creationId xmlns:p14="http://schemas.microsoft.com/office/powerpoint/2010/main" val="2205797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032" y="696150"/>
            <a:ext cx="9568390" cy="694873"/>
          </a:xfrm>
        </p:spPr>
        <p:txBody>
          <a:bodyPr>
            <a:noAutofit/>
          </a:bodyPr>
          <a:lstStyle/>
          <a:p>
            <a:r>
              <a:rPr lang="en-GB" sz="2800" dirty="0" err="1"/>
              <a:t>Canlyniadau</a:t>
            </a:r>
            <a:r>
              <a:rPr lang="en-GB" sz="2800" dirty="0"/>
              <a:t> </a:t>
            </a:r>
            <a:r>
              <a:rPr lang="en-GB" sz="2800" dirty="0" err="1"/>
              <a:t>etholiad</a:t>
            </a:r>
            <a:r>
              <a:rPr lang="en-GB" sz="2800" dirty="0"/>
              <a:t> </a:t>
            </a:r>
            <a:r>
              <a:rPr lang="en-GB" sz="2800" dirty="0" err="1"/>
              <a:t>paralel</a:t>
            </a:r>
            <a:r>
              <a:rPr lang="en-GB" sz="2800" dirty="0"/>
              <a:t> | Parallel election Results</a:t>
            </a:r>
            <a:endParaRPr lang="en-GB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30166"/>
              </p:ext>
            </p:extLst>
          </p:nvPr>
        </p:nvGraphicFramePr>
        <p:xfrm>
          <a:off x="429207" y="1391023"/>
          <a:ext cx="11290041" cy="33730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60032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41500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411318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1003686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436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0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Alison Alexander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64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Kait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Duerden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71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err="1"/>
                        <a:t>Gwald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Gwyn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60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Ceidwadwyr</a:t>
                      </a:r>
                      <a:r>
                        <a:rPr lang="en-US" b="1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Russell George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Oliver Lewis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Elwyn</a:t>
                      </a:r>
                      <a:r>
                        <a:rPr lang="en-GB" b="0" dirty="0"/>
                        <a:t> Vaughan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7193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9280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81451"/>
              </p:ext>
            </p:extLst>
          </p:nvPr>
        </p:nvGraphicFramePr>
        <p:xfrm>
          <a:off x="495299" y="1580442"/>
          <a:ext cx="11173537" cy="337304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1400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379765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86435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93329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39436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08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Alison Alexander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4,207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16.8%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649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dirty="0"/>
                        <a:t> / </a:t>
                      </a:r>
                      <a:r>
                        <a:rPr lang="en-US" b="0" dirty="0" err="1"/>
                        <a:t>Labour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Kait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Duerden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3,576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71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baseline="0" dirty="0" err="1"/>
                        <a:t>Gwald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Gwyn Evans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4600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Ceidwadwyr</a:t>
                      </a:r>
                      <a:r>
                        <a:rPr lang="en-US" b="1" dirty="0"/>
                        <a:t> / Conservatives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Russell George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12,013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48.1%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12508"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Oliver Lewis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529402">
                <a:tc>
                  <a:txBody>
                    <a:bodyPr/>
                    <a:lstStyle/>
                    <a:p>
                      <a:r>
                        <a:rPr lang="en-US" b="0" dirty="0"/>
                        <a:t>Plaid </a:t>
                      </a:r>
                      <a:r>
                        <a:rPr lang="en-US" b="0" dirty="0" err="1"/>
                        <a:t>Cymru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Elwyn</a:t>
                      </a:r>
                      <a:r>
                        <a:rPr lang="en-GB" b="0" dirty="0"/>
                        <a:t> Vaughan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4,485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17.9%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96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4048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96" y="1919191"/>
            <a:ext cx="2248108" cy="3034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23" y="1919191"/>
            <a:ext cx="2248108" cy="30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3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4124341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73399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5846606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Preseli Sir </a:t>
            </a:r>
            <a:r>
              <a:rPr lang="en-GB" dirty="0" err="1"/>
              <a:t>Benfro</a:t>
            </a:r>
            <a:br>
              <a:rPr lang="en-GB" dirty="0"/>
            </a:br>
            <a:r>
              <a:rPr lang="en-GB" dirty="0"/>
              <a:t>Preseli Pembrokeshire</a:t>
            </a:r>
          </a:p>
        </p:txBody>
      </p:sp>
    </p:spTree>
    <p:extLst>
      <p:ext uri="{BB962C8B-B14F-4D97-AF65-F5344CB8AC3E}">
        <p14:creationId xmlns:p14="http://schemas.microsoft.com/office/powerpoint/2010/main" val="4183408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1680949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Etholaethau</a:t>
            </a:r>
            <a:br>
              <a:rPr lang="en-GB" dirty="0"/>
            </a:br>
            <a:r>
              <a:rPr lang="en-GB" dirty="0"/>
              <a:t>Constituencies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335917-DA9C-D949-87F8-278FB1329451}"/>
              </a:ext>
            </a:extLst>
          </p:cNvPr>
          <p:cNvSpPr txBox="1">
            <a:spLocks/>
          </p:cNvSpPr>
          <p:nvPr/>
        </p:nvSpPr>
        <p:spPr>
          <a:xfrm>
            <a:off x="936000" y="3228949"/>
            <a:ext cx="10304835" cy="8309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VAG Rounded" pitchFamily="50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666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065" y="667770"/>
            <a:ext cx="8600328" cy="694873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paralel</a:t>
            </a:r>
            <a:r>
              <a:rPr lang="en-GB" sz="2400" dirty="0"/>
              <a:t> | Parallel election Results</a:t>
            </a:r>
            <a:endParaRPr lang="en-GB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151698"/>
              </p:ext>
            </p:extLst>
          </p:nvPr>
        </p:nvGraphicFramePr>
        <p:xfrm>
          <a:off x="485192" y="1226166"/>
          <a:ext cx="11178074" cy="36817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848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3420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4097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7440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723902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754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Ceidwadwyr</a:t>
                      </a:r>
                      <a:r>
                        <a:rPr lang="en-US" b="0" dirty="0"/>
                        <a:t> / Conservatives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Paul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551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William Dennison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615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baseline="0" dirty="0"/>
                        <a:t> / </a:t>
                      </a:r>
                      <a:r>
                        <a:rPr lang="en-US" b="0" baseline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Jackie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117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Tina Roberts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524543">
                <a:tc>
                  <a:txBody>
                    <a:bodyPr/>
                    <a:lstStyle/>
                    <a:p>
                      <a:r>
                        <a:rPr lang="en-GB" b="1" dirty="0"/>
                        <a:t>Plaid </a:t>
                      </a:r>
                      <a:r>
                        <a:rPr lang="en-GB" b="1" dirty="0" err="1"/>
                        <a:t>Cymru</a:t>
                      </a:r>
                      <a:r>
                        <a:rPr lang="en-GB" b="1" dirty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Cris</a:t>
                      </a:r>
                      <a:r>
                        <a:rPr lang="en-GB" b="1" dirty="0"/>
                        <a:t> </a:t>
                      </a:r>
                      <a:r>
                        <a:rPr lang="en-GB" b="1" dirty="0" err="1"/>
                        <a:t>Tomos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4673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651-DE39-8940-93F0-148D42AC0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466" y="928048"/>
            <a:ext cx="10828370" cy="443198"/>
          </a:xfrm>
        </p:spPr>
        <p:txBody>
          <a:bodyPr/>
          <a:lstStyle/>
          <a:p>
            <a:r>
              <a:rPr lang="en-US" sz="3200" dirty="0" err="1"/>
              <a:t>Canlyniad</a:t>
            </a:r>
            <a:r>
              <a:rPr lang="en-US" sz="3200" dirty="0"/>
              <a:t> </a:t>
            </a:r>
            <a:r>
              <a:rPr lang="en-US" sz="3200" dirty="0" err="1"/>
              <a:t>Senedd</a:t>
            </a:r>
            <a:r>
              <a:rPr lang="en-US" sz="3200" dirty="0"/>
              <a:t> go </a:t>
            </a:r>
            <a:r>
              <a:rPr lang="en-US" sz="3200" dirty="0" err="1"/>
              <a:t>iawn</a:t>
            </a:r>
            <a:r>
              <a:rPr lang="en-US" sz="3200" dirty="0"/>
              <a:t> | Real </a:t>
            </a:r>
            <a:r>
              <a:rPr lang="en-US" sz="3200" dirty="0" err="1"/>
              <a:t>Senedd</a:t>
            </a:r>
            <a:r>
              <a:rPr lang="en-US" sz="3200" dirty="0"/>
              <a:t> result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08444"/>
              </p:ext>
            </p:extLst>
          </p:nvPr>
        </p:nvGraphicFramePr>
        <p:xfrm>
          <a:off x="485192" y="1569063"/>
          <a:ext cx="11178074" cy="33979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8488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3134209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340972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974405">
                  <a:extLst>
                    <a:ext uri="{9D8B030D-6E8A-4147-A177-3AD203B41FA5}">
                      <a16:colId xmlns:a16="http://schemas.microsoft.com/office/drawing/2014/main" val="431174145"/>
                    </a:ext>
                  </a:extLst>
                </a:gridCol>
              </a:tblGrid>
              <a:tr h="645598">
                <a:tc>
                  <a:txBody>
                    <a:bodyPr/>
                    <a:lstStyle/>
                    <a:p>
                      <a:r>
                        <a:rPr lang="en-US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Ymgeiswyr</a:t>
                      </a:r>
                      <a:r>
                        <a:rPr lang="en-US" dirty="0"/>
                        <a:t> | Candidates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|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672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Ceidwadwyr</a:t>
                      </a:r>
                      <a:r>
                        <a:rPr lang="en-US" b="1" dirty="0"/>
                        <a:t> / Conservatives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Paul Davies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12,295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919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Reform UK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William Dennison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1,239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549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Llafur</a:t>
                      </a:r>
                      <a:r>
                        <a:rPr lang="en-US" b="0" baseline="0" dirty="0"/>
                        <a:t> / </a:t>
                      </a:r>
                      <a:r>
                        <a:rPr lang="en-US" b="0" baseline="0" dirty="0" err="1"/>
                        <a:t>Labour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Jackie Jones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10,895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70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Tina Roberts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952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49935"/>
                  </a:ext>
                </a:extLst>
              </a:tr>
              <a:tr h="467804">
                <a:tc>
                  <a:txBody>
                    <a:bodyPr/>
                    <a:lstStyle/>
                    <a:p>
                      <a:r>
                        <a:rPr lang="en-GB" b="0" dirty="0"/>
                        <a:t>Plaid </a:t>
                      </a:r>
                      <a:r>
                        <a:rPr lang="en-GB" b="0" dirty="0" err="1"/>
                        <a:t>Cymru</a:t>
                      </a:r>
                      <a:r>
                        <a:rPr lang="en-GB" b="0" dirty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err="1"/>
                        <a:t>Cris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Tomos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6,135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19.5%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8658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B6F70-838F-D44B-81CD-0EE88FF94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1" y="690772"/>
            <a:ext cx="2967260" cy="775597"/>
          </a:xfrm>
        </p:spPr>
        <p:txBody>
          <a:bodyPr/>
          <a:lstStyle/>
          <a:p>
            <a:r>
              <a:rPr lang="en-US" sz="2800" dirty="0" err="1"/>
              <a:t>Prosiect</a:t>
            </a:r>
            <a:r>
              <a:rPr lang="en-US" sz="2800" dirty="0"/>
              <a:t> </a:t>
            </a:r>
            <a:r>
              <a:rPr lang="en-US" sz="2800" dirty="0" err="1"/>
              <a:t>Pleidlais</a:t>
            </a:r>
            <a:br>
              <a:rPr lang="en-US" sz="2800" dirty="0"/>
            </a:br>
            <a:r>
              <a:rPr lang="en-US" sz="2800" dirty="0"/>
              <a:t>Project Vote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FB4B4-57F1-C540-B042-CEC186F5D503}"/>
              </a:ext>
            </a:extLst>
          </p:cNvPr>
          <p:cNvSpPr/>
          <p:nvPr/>
        </p:nvSpPr>
        <p:spPr>
          <a:xfrm>
            <a:off x="7192370" y="597325"/>
            <a:ext cx="35347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US" sz="28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US" sz="28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US" sz="2800" dirty="0">
              <a:solidFill>
                <a:srgbClr val="EC1955"/>
              </a:solidFill>
              <a:latin typeface="+mj-lt"/>
            </a:endParaRPr>
          </a:p>
          <a:p>
            <a:r>
              <a:rPr lang="en-US" sz="2800" dirty="0">
                <a:solidFill>
                  <a:srgbClr val="EC1955"/>
                </a:solidFill>
                <a:latin typeface="+mj-lt"/>
              </a:rPr>
              <a:t>Real election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5E84E-9995-BA47-8F9D-C5285EC011EE}"/>
              </a:ext>
            </a:extLst>
          </p:cNvPr>
          <p:cNvCxnSpPr/>
          <p:nvPr/>
        </p:nvCxnSpPr>
        <p:spPr>
          <a:xfrm>
            <a:off x="5675863" y="690772"/>
            <a:ext cx="0" cy="4263365"/>
          </a:xfrm>
          <a:prstGeom prst="line">
            <a:avLst/>
          </a:prstGeom>
          <a:ln>
            <a:solidFill>
              <a:srgbClr val="EC1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31" y="1771649"/>
            <a:ext cx="3157421" cy="3157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91580"/>
            <a:ext cx="2457450" cy="33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00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54EF-FC90-3940-932D-39BF0F8260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Trafodaeth</a:t>
            </a:r>
            <a:r>
              <a:rPr lang="en-US" dirty="0"/>
              <a:t> | 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FF2610-AEB9-654F-BFE7-A53213109A1D}"/>
              </a:ext>
            </a:extLst>
          </p:cNvPr>
          <p:cNvSpPr txBox="1"/>
          <p:nvPr/>
        </p:nvSpPr>
        <p:spPr>
          <a:xfrm>
            <a:off x="5895832" y="1948686"/>
            <a:ext cx="514028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 Name three things you’ve learned through this Parallel Election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Which activities did you enjoy the most and why?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 Name one way this experience has changed you or developed opinions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Was there a difference between the Project Vote results and the real election results? Why do you think that is?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- Do you think that the coronavirus pandemic had an impact on how much people know about Welsh politics?</a:t>
            </a:r>
          </a:p>
          <a:p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CEBCCA-E448-3F41-9EF2-8073B71594AD}"/>
              </a:ext>
            </a:extLst>
          </p:cNvPr>
          <p:cNvSpPr/>
          <p:nvPr/>
        </p:nvSpPr>
        <p:spPr>
          <a:xfrm>
            <a:off x="550459" y="1932094"/>
            <a:ext cx="522254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3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pheth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dysgu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trwy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Pa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weithgareddau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wnaethoch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fwynhau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mwyaf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Meddyliwch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un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ffordd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profiad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effeithio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arnoch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ddatblygu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barn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Oedd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yna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wahaniaeth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ardal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rhwng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paralel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a’r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canlyniadau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swyddogol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/go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iawn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 Pam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- 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meddwl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bod y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pandemig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wedi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cael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effaith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ar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faint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mae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pobl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ei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wybod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am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wleidyddiaeth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212121"/>
                </a:solidFill>
                <a:latin typeface="Calibri" panose="020F0502020204030204" pitchFamily="34" charset="0"/>
              </a:rPr>
              <a:t>Cymru</a:t>
            </a:r>
            <a:r>
              <a:rPr lang="en-GB" sz="1400" dirty="0">
                <a:solidFill>
                  <a:srgbClr val="212121"/>
                </a:solidFill>
                <a:latin typeface="Calibri" panose="020F0502020204030204" pitchFamily="34" charset="0"/>
              </a:rPr>
              <a:t>?</a:t>
            </a:r>
            <a:endParaRPr lang="en-GB" sz="1400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1135163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99936-86E9-884C-A7EA-57358390F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352" y="686580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A9C61-A17D-434A-87BC-260A0B7F2993}"/>
              </a:ext>
            </a:extLst>
          </p:cNvPr>
          <p:cNvSpPr txBox="1"/>
          <p:nvPr/>
        </p:nvSpPr>
        <p:spPr>
          <a:xfrm>
            <a:off x="6074769" y="1735940"/>
            <a:ext cx="56043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Your MS - your MS is there to represent you in the </a:t>
            </a:r>
            <a:r>
              <a:rPr lang="en-GB" sz="1600" b="1" dirty="0" err="1"/>
              <a:t>Senedd</a:t>
            </a:r>
            <a:r>
              <a:rPr lang="en-GB" sz="1600" b="1" dirty="0"/>
              <a:t>. Remember you have 5 members of the </a:t>
            </a:r>
            <a:r>
              <a:rPr lang="en-GB" sz="1600" b="1" dirty="0" err="1"/>
              <a:t>Senedd</a:t>
            </a:r>
            <a:r>
              <a:rPr lang="en-GB" sz="1600" b="1" dirty="0"/>
              <a:t> representing you – the 1 who was voted in by your constituency, and the 4 who were voted in by your region (see the end of the </a:t>
            </a:r>
            <a:r>
              <a:rPr lang="en-GB" sz="1600" b="1" dirty="0" err="1"/>
              <a:t>powerpoint</a:t>
            </a:r>
            <a:r>
              <a:rPr lang="en-GB" sz="1600" b="1" dirty="0"/>
              <a:t>). 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Remember to get in touch with them if: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advice or information on something that the Welsh Parliament has control over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you want to ask them what they will be doing to make your local area better for young people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there is an issue in your local area that you're interested in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Don't be shy about getting in touch with them. They receive hundreds of emails and phone calls every year on all sorts of issues - it's their job to listen to your concerns.</a:t>
            </a:r>
          </a:p>
          <a:p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D400-C268-3C4B-AFA4-614D5589A5AD}"/>
              </a:ext>
            </a:extLst>
          </p:cNvPr>
          <p:cNvSpPr txBox="1"/>
          <p:nvPr/>
        </p:nvSpPr>
        <p:spPr>
          <a:xfrm>
            <a:off x="484106" y="1612829"/>
            <a:ext cx="5179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– Mae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o’r</a:t>
            </a:r>
            <a:r>
              <a:rPr lang="en-GB" sz="1600" b="1" dirty="0"/>
              <a:t> </a:t>
            </a:r>
            <a:r>
              <a:rPr lang="en-GB" sz="1600" b="1" dirty="0" err="1"/>
              <a:t>Senedd</a:t>
            </a:r>
            <a:r>
              <a:rPr lang="en-GB" sz="1600" b="1" dirty="0"/>
              <a:t> </a:t>
            </a:r>
            <a:r>
              <a:rPr lang="en-GB" sz="1600" b="1" dirty="0" err="1"/>
              <a:t>yna</a:t>
            </a:r>
            <a:r>
              <a:rPr lang="en-GB" sz="1600" b="1" dirty="0"/>
              <a:t> </a:t>
            </a:r>
            <a:r>
              <a:rPr lang="en-GB" sz="1600" b="1" dirty="0" err="1"/>
              <a:t>i’ch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</a:t>
            </a:r>
            <a:r>
              <a:rPr lang="en-GB" sz="1600" b="1" dirty="0" err="1"/>
              <a:t>yn</a:t>
            </a:r>
            <a:r>
              <a:rPr lang="en-GB" sz="1600" b="1" dirty="0"/>
              <a:t> y </a:t>
            </a:r>
            <a:r>
              <a:rPr lang="en-GB" sz="1600" b="1" dirty="0" err="1"/>
              <a:t>Senedd</a:t>
            </a:r>
            <a:r>
              <a:rPr lang="en-GB" sz="1600" b="1" dirty="0"/>
              <a:t>. </a:t>
            </a:r>
            <a:r>
              <a:rPr lang="en-GB" sz="1600" b="1" dirty="0" err="1"/>
              <a:t>Cofiwch</a:t>
            </a:r>
            <a:r>
              <a:rPr lang="en-GB" sz="1600" b="1" dirty="0"/>
              <a:t> </a:t>
            </a:r>
            <a:r>
              <a:rPr lang="en-GB" sz="1600" b="1" dirty="0" err="1"/>
              <a:t>mae</a:t>
            </a:r>
            <a:r>
              <a:rPr lang="en-GB" sz="1600" b="1" dirty="0"/>
              <a:t> </a:t>
            </a:r>
            <a:r>
              <a:rPr lang="en-GB" sz="1600" b="1" dirty="0" err="1"/>
              <a:t>gennych</a:t>
            </a:r>
            <a:r>
              <a:rPr lang="en-GB" sz="1600" b="1" dirty="0"/>
              <a:t> chi 5 </a:t>
            </a:r>
            <a:r>
              <a:rPr lang="en-GB" sz="1600" b="1" dirty="0" err="1"/>
              <a:t>aelod</a:t>
            </a:r>
            <a:r>
              <a:rPr lang="en-GB" sz="1600" b="1" dirty="0"/>
              <a:t> </a:t>
            </a:r>
            <a:r>
              <a:rPr lang="en-GB" sz="1600" b="1" dirty="0" err="1"/>
              <a:t>sy’n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cynrychioli</a:t>
            </a:r>
            <a:r>
              <a:rPr lang="en-GB" sz="1600" b="1" dirty="0"/>
              <a:t> chi – </a:t>
            </a:r>
            <a:r>
              <a:rPr lang="en-GB" sz="1600" b="1" dirty="0" err="1"/>
              <a:t>yr</a:t>
            </a:r>
            <a:r>
              <a:rPr lang="en-GB" sz="1600" b="1" dirty="0"/>
              <a:t> un a </a:t>
            </a:r>
            <a:r>
              <a:rPr lang="en-GB" sz="1600" b="1" dirty="0" err="1"/>
              <a:t>gafodd</a:t>
            </a:r>
            <a:r>
              <a:rPr lang="en-GB" sz="1600" b="1" dirty="0"/>
              <a:t> </a:t>
            </a:r>
            <a:r>
              <a:rPr lang="en-GB" sz="1600" b="1" dirty="0" err="1"/>
              <a:t>ei</a:t>
            </a:r>
            <a:r>
              <a:rPr lang="en-GB" sz="1600" b="1" dirty="0"/>
              <a:t> </a:t>
            </a:r>
            <a:r>
              <a:rPr lang="en-GB" sz="1600" b="1" dirty="0" err="1"/>
              <a:t>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etholaeth</a:t>
            </a:r>
            <a:r>
              <a:rPr lang="en-GB" sz="1600" b="1" dirty="0"/>
              <a:t>, </a:t>
            </a:r>
            <a:r>
              <a:rPr lang="en-GB" sz="1600" b="1" dirty="0" err="1"/>
              <a:t>a’r</a:t>
            </a:r>
            <a:r>
              <a:rPr lang="en-GB" sz="1600" b="1" dirty="0"/>
              <a:t> 4 </a:t>
            </a:r>
            <a:r>
              <a:rPr lang="en-GB" sz="1600" b="1" dirty="0" err="1"/>
              <a:t>cafodd</a:t>
            </a:r>
            <a:r>
              <a:rPr lang="en-GB" sz="1600" b="1" dirty="0"/>
              <a:t> </a:t>
            </a:r>
            <a:r>
              <a:rPr lang="en-GB" sz="1600" b="1" dirty="0" err="1"/>
              <a:t>eu</a:t>
            </a:r>
            <a:r>
              <a:rPr lang="en-GB" sz="1600" b="1" dirty="0"/>
              <a:t> </a:t>
            </a:r>
            <a:r>
              <a:rPr lang="en-GB" sz="1600" b="1" dirty="0" err="1"/>
              <a:t>hethol</a:t>
            </a:r>
            <a:r>
              <a:rPr lang="en-GB" sz="1600" b="1" dirty="0"/>
              <a:t> </a:t>
            </a:r>
            <a:r>
              <a:rPr lang="en-GB" sz="1600" b="1" dirty="0" err="1"/>
              <a:t>gan</a:t>
            </a:r>
            <a:r>
              <a:rPr lang="en-GB" sz="1600" b="1" dirty="0"/>
              <a:t> </a:t>
            </a:r>
            <a:r>
              <a:rPr lang="en-GB" sz="1600" b="1" dirty="0" err="1"/>
              <a:t>eich</a:t>
            </a:r>
            <a:r>
              <a:rPr lang="en-GB" sz="1600" b="1" dirty="0"/>
              <a:t> </a:t>
            </a:r>
            <a:r>
              <a:rPr lang="en-GB" sz="1600" b="1" dirty="0" err="1"/>
              <a:t>rhanbarth</a:t>
            </a:r>
            <a:r>
              <a:rPr lang="en-GB" sz="1600" b="1" dirty="0"/>
              <a:t> (</a:t>
            </a:r>
            <a:r>
              <a:rPr lang="en-GB" sz="1600" b="1" dirty="0" err="1"/>
              <a:t>gweler</a:t>
            </a:r>
            <a:r>
              <a:rPr lang="en-GB" sz="1600" b="1" dirty="0"/>
              <a:t> </a:t>
            </a:r>
            <a:r>
              <a:rPr lang="en-GB" sz="1600" b="1" dirty="0" err="1"/>
              <a:t>diwedd</a:t>
            </a:r>
            <a:r>
              <a:rPr lang="en-GB" sz="1600" b="1" dirty="0"/>
              <a:t> y </a:t>
            </a:r>
            <a:r>
              <a:rPr lang="en-GB" sz="1600" b="1" dirty="0" err="1"/>
              <a:t>cyflwyniad</a:t>
            </a:r>
            <a:r>
              <a:rPr lang="en-GB" sz="1600" b="1" dirty="0"/>
              <a:t>)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 err="1"/>
              <a:t>Cofiwch</a:t>
            </a:r>
            <a:r>
              <a:rPr lang="en-GB" sz="1600" dirty="0"/>
              <a:t> </a:t>
            </a:r>
            <a:r>
              <a:rPr lang="en-GB" sz="1600" dirty="0" err="1"/>
              <a:t>gysylltu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: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cyngor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wybodaeth</a:t>
            </a:r>
            <a:r>
              <a:rPr lang="en-GB" sz="1600" dirty="0"/>
              <a:t> am </a:t>
            </a:r>
            <a:r>
              <a:rPr lang="en-GB" sz="1600" dirty="0" err="1"/>
              <a:t>rywbeth</a:t>
            </a:r>
            <a:r>
              <a:rPr lang="en-GB" sz="1600" dirty="0"/>
              <a:t> </a:t>
            </a:r>
            <a:r>
              <a:rPr lang="en-GB" sz="1600" dirty="0" err="1"/>
              <a:t>sydd</a:t>
            </a:r>
            <a:r>
              <a:rPr lang="en-GB" sz="1600" dirty="0"/>
              <a:t>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Senedd</a:t>
            </a:r>
            <a:r>
              <a:rPr lang="en-GB" sz="1600" dirty="0"/>
              <a:t> </a:t>
            </a:r>
            <a:r>
              <a:rPr lang="en-GB" sz="1600" dirty="0" err="1"/>
              <a:t>pwerau</a:t>
            </a:r>
            <a:r>
              <a:rPr lang="en-GB" sz="1600" dirty="0"/>
              <a:t> </a:t>
            </a:r>
            <a:r>
              <a:rPr lang="en-GB" sz="1600" dirty="0" err="1"/>
              <a:t>drosto</a:t>
            </a:r>
            <a:r>
              <a:rPr lang="en-GB" sz="1600" dirty="0"/>
              <a:t> 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</a:t>
            </a:r>
            <a:r>
              <a:rPr lang="en-GB" sz="1600" dirty="0" err="1"/>
              <a:t>Rydych</a:t>
            </a:r>
            <a:r>
              <a:rPr lang="en-GB" sz="1600" dirty="0"/>
              <a:t> chi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gofyn</a:t>
            </a:r>
            <a:r>
              <a:rPr lang="en-GB" sz="1600" dirty="0"/>
              <a:t> </a:t>
            </a:r>
            <a:r>
              <a:rPr lang="en-GB" sz="1600" dirty="0" err="1"/>
              <a:t>iddyn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beth</a:t>
            </a:r>
            <a:r>
              <a:rPr lang="en-GB" sz="1600" dirty="0"/>
              <a:t> </a:t>
            </a:r>
            <a:r>
              <a:rPr lang="en-GB" sz="1600" dirty="0" err="1"/>
              <a:t>fydden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ei</a:t>
            </a:r>
            <a:r>
              <a:rPr lang="en-GB" sz="1600" dirty="0"/>
              <a:t> </a:t>
            </a:r>
            <a:r>
              <a:rPr lang="en-GB" sz="1600" dirty="0" err="1"/>
              <a:t>wneud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wella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ardal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 </a:t>
            </a:r>
            <a:r>
              <a:rPr lang="en-GB" sz="1600" dirty="0" err="1"/>
              <a:t>ifanc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- Mae </a:t>
            </a:r>
            <a:r>
              <a:rPr lang="en-GB" sz="1600" dirty="0" err="1"/>
              <a:t>gennych</a:t>
            </a:r>
            <a:r>
              <a:rPr lang="en-GB" sz="1600" dirty="0"/>
              <a:t> chi </a:t>
            </a:r>
            <a:r>
              <a:rPr lang="en-GB" sz="1600" dirty="0" err="1"/>
              <a:t>ddiddordeb</a:t>
            </a:r>
            <a:r>
              <a:rPr lang="en-GB" sz="1600" dirty="0"/>
              <a:t> </a:t>
            </a:r>
            <a:r>
              <a:rPr lang="en-GB" sz="1600" dirty="0" err="1"/>
              <a:t>mewn</a:t>
            </a:r>
            <a:r>
              <a:rPr lang="en-GB" sz="1600" dirty="0"/>
              <a:t> mater </a:t>
            </a:r>
            <a:r>
              <a:rPr lang="en-GB" sz="1600" dirty="0" err="1"/>
              <a:t>lleol</a:t>
            </a:r>
            <a:r>
              <a:rPr lang="en-GB" sz="1600" dirty="0"/>
              <a:t> ac </a:t>
            </a:r>
            <a:r>
              <a:rPr lang="en-GB" sz="1600" dirty="0" err="1"/>
              <a:t>eisiau</a:t>
            </a:r>
            <a:r>
              <a:rPr lang="en-GB" sz="1600" dirty="0"/>
              <a:t> </a:t>
            </a:r>
            <a:r>
              <a:rPr lang="en-GB" sz="1600" dirty="0" err="1"/>
              <a:t>gwybod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endParaRPr lang="en-GB" sz="1600" dirty="0"/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Paid ag </a:t>
            </a:r>
            <a:r>
              <a:rPr lang="en-GB" sz="1600" dirty="0" err="1"/>
              <a:t>ofni</a:t>
            </a:r>
            <a:r>
              <a:rPr lang="en-GB" sz="1600" dirty="0"/>
              <a:t> </a:t>
            </a:r>
            <a:r>
              <a:rPr lang="en-GB" sz="1600" dirty="0" err="1"/>
              <a:t>cysylltu</a:t>
            </a:r>
            <a:r>
              <a:rPr lang="en-GB" sz="1600" dirty="0"/>
              <a:t> </a:t>
            </a:r>
            <a:r>
              <a:rPr lang="en-GB" sz="1600" dirty="0" err="1"/>
              <a:t>gyda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. </a:t>
            </a:r>
            <a:r>
              <a:rPr lang="en-GB" sz="1600" dirty="0" err="1"/>
              <a:t>Maen</a:t>
            </a:r>
            <a:r>
              <a:rPr lang="en-GB" sz="1600" dirty="0"/>
              <a:t> </a:t>
            </a:r>
            <a:r>
              <a:rPr lang="en-GB" sz="1600" dirty="0" err="1"/>
              <a:t>nhw’n</a:t>
            </a:r>
            <a:r>
              <a:rPr lang="en-GB" sz="1600" dirty="0"/>
              <a:t> </a:t>
            </a:r>
            <a:r>
              <a:rPr lang="en-GB" sz="1600" dirty="0" err="1"/>
              <a:t>derbyn</a:t>
            </a:r>
            <a:r>
              <a:rPr lang="en-GB" sz="1600" dirty="0"/>
              <a:t> </a:t>
            </a:r>
            <a:r>
              <a:rPr lang="en-GB" sz="1600" dirty="0" err="1"/>
              <a:t>cannoedd</a:t>
            </a:r>
            <a:r>
              <a:rPr lang="en-GB" sz="1600" dirty="0"/>
              <a:t> o </a:t>
            </a:r>
            <a:r>
              <a:rPr lang="en-GB" sz="1600" dirty="0" err="1"/>
              <a:t>ebyst</a:t>
            </a:r>
            <a:r>
              <a:rPr lang="en-GB" sz="1600" dirty="0"/>
              <a:t> a </a:t>
            </a:r>
            <a:r>
              <a:rPr lang="en-GB" sz="1600" dirty="0" err="1"/>
              <a:t>galwadau</a:t>
            </a:r>
            <a:r>
              <a:rPr lang="en-GB" sz="1600" dirty="0"/>
              <a:t> </a:t>
            </a:r>
            <a:r>
              <a:rPr lang="en-GB" sz="1600" dirty="0" err="1"/>
              <a:t>ffôn</a:t>
            </a:r>
            <a:r>
              <a:rPr lang="en-GB" sz="1600" dirty="0"/>
              <a:t> </a:t>
            </a:r>
            <a:r>
              <a:rPr lang="en-GB" sz="1600" dirty="0" err="1"/>
              <a:t>pob</a:t>
            </a:r>
            <a:r>
              <a:rPr lang="en-GB" sz="1600" dirty="0"/>
              <a:t> </a:t>
            </a:r>
            <a:r>
              <a:rPr lang="en-GB" sz="1600" dirty="0" err="1"/>
              <a:t>blwyddyn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bob math o </a:t>
            </a:r>
            <a:r>
              <a:rPr lang="en-GB" sz="1600" dirty="0" err="1"/>
              <a:t>fater</a:t>
            </a:r>
            <a:r>
              <a:rPr lang="en-GB" sz="1600" dirty="0"/>
              <a:t> – </a:t>
            </a:r>
            <a:r>
              <a:rPr lang="en-GB" sz="1600" dirty="0" err="1"/>
              <a:t>eu</a:t>
            </a:r>
            <a:r>
              <a:rPr lang="en-GB" sz="1600" dirty="0"/>
              <a:t> </a:t>
            </a:r>
            <a:r>
              <a:rPr lang="en-GB" sz="1600" dirty="0" err="1"/>
              <a:t>swydd</a:t>
            </a:r>
            <a:r>
              <a:rPr lang="en-GB" sz="1600" dirty="0"/>
              <a:t> </a:t>
            </a:r>
            <a:r>
              <a:rPr lang="en-GB" sz="1600" dirty="0" err="1"/>
              <a:t>nhw</a:t>
            </a:r>
            <a:r>
              <a:rPr lang="en-GB" sz="1600" dirty="0"/>
              <a:t> </a:t>
            </a:r>
            <a:r>
              <a:rPr lang="en-GB" sz="1600" dirty="0" err="1"/>
              <a:t>yw</a:t>
            </a:r>
            <a:r>
              <a:rPr lang="en-GB" sz="1600" dirty="0"/>
              <a:t> </a:t>
            </a:r>
            <a:r>
              <a:rPr lang="en-GB" sz="1600" dirty="0" err="1"/>
              <a:t>gwrando</a:t>
            </a:r>
            <a:r>
              <a:rPr lang="en-GB" sz="1600" dirty="0"/>
              <a:t>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eich</a:t>
            </a:r>
            <a:r>
              <a:rPr lang="en-GB" sz="1600" dirty="0"/>
              <a:t> </a:t>
            </a:r>
            <a:r>
              <a:rPr lang="en-GB" sz="1600" dirty="0" err="1"/>
              <a:t>pryderon</a:t>
            </a:r>
            <a:r>
              <a:rPr lang="en-GB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6606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EED4-C642-6845-80F7-2E1517BD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631989"/>
            <a:ext cx="10304835" cy="830997"/>
          </a:xfrm>
        </p:spPr>
        <p:txBody>
          <a:bodyPr/>
          <a:lstStyle/>
          <a:p>
            <a:r>
              <a:rPr lang="en-US" dirty="0" err="1"/>
              <a:t>Camau</a:t>
            </a:r>
            <a:r>
              <a:rPr lang="en-US" dirty="0"/>
              <a:t> </a:t>
            </a:r>
            <a:r>
              <a:rPr lang="en-US" dirty="0" err="1"/>
              <a:t>nesaf</a:t>
            </a:r>
            <a:r>
              <a:rPr lang="en-US" dirty="0"/>
              <a:t> | Next steps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DD7CD-1B95-4245-8E5D-34CA9A90F14F}"/>
              </a:ext>
            </a:extLst>
          </p:cNvPr>
          <p:cNvSpPr txBox="1"/>
          <p:nvPr/>
        </p:nvSpPr>
        <p:spPr>
          <a:xfrm>
            <a:off x="6232107" y="1585816"/>
            <a:ext cx="50087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Making a difference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If you're interested in making a difference to the issues that matter to you, whether it's in school or your local community, take a look at </a:t>
            </a:r>
            <a:r>
              <a:rPr lang="en-GB" dirty="0">
                <a:hlinkClick r:id="rId2"/>
              </a:rPr>
              <a:t>our Make a Difference resource.</a:t>
            </a:r>
            <a:r>
              <a:rPr lang="en-GB" dirty="0"/>
              <a:t> And please get in touch with us if you have any questions about it.</a:t>
            </a:r>
          </a:p>
          <a:p>
            <a:r>
              <a:rPr lang="en-GB" dirty="0"/>
              <a:t>  </a:t>
            </a:r>
          </a:p>
          <a:p>
            <a:r>
              <a:rPr lang="en-GB" b="1" u="sng" dirty="0"/>
              <a:t>Registering to vote</a:t>
            </a:r>
            <a:endParaRPr lang="en-GB" dirty="0"/>
          </a:p>
          <a:p>
            <a:br>
              <a:rPr lang="en-GB" dirty="0"/>
            </a:br>
            <a:r>
              <a:rPr lang="en-GB" dirty="0"/>
              <a:t>Remember you can </a:t>
            </a:r>
            <a:r>
              <a:rPr lang="en-GB" b="1" dirty="0"/>
              <a:t>register</a:t>
            </a:r>
            <a:r>
              <a:rPr lang="en-GB" dirty="0"/>
              <a:t> to vote if you are aged 14+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Go to </a:t>
            </a:r>
            <a:r>
              <a:rPr lang="en-GB" dirty="0">
                <a:hlinkClick r:id="rId3"/>
              </a:rPr>
              <a:t>this website </a:t>
            </a:r>
            <a:r>
              <a:rPr lang="en-GB" dirty="0"/>
              <a:t>to do this.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You will then be able to vote in </a:t>
            </a:r>
            <a:r>
              <a:rPr lang="en-GB" dirty="0" err="1"/>
              <a:t>Senedd</a:t>
            </a:r>
            <a:r>
              <a:rPr lang="en-GB" dirty="0"/>
              <a:t> elections, and your local council elections, when you turn 16.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79151-2850-B741-B5C5-8D1C7E08EC10}"/>
              </a:ext>
            </a:extLst>
          </p:cNvPr>
          <p:cNvSpPr/>
          <p:nvPr/>
        </p:nvSpPr>
        <p:spPr>
          <a:xfrm>
            <a:off x="551217" y="1585816"/>
            <a:ext cx="5537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Gwneud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Gwahaniaeth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gennych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ddiddordeb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creu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newid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faterion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sy’n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bwysig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ysgol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neu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cymuned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hadnodd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  <a:hlinkClick r:id="rId4"/>
              </a:rPr>
              <a:t>Gwahaniaeth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 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plis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cysylltwch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unrhyw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gwestiwn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gyda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amdano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fe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Cofrestru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b="1" u="sng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b="1" u="sng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b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</a:b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Cofiwch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gofrestru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os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14+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oed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at 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  <a:hlinkClick r:id="rId3"/>
              </a:rPr>
              <a:t>y gwefan yma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i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wneud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hyn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.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 </a:t>
            </a:r>
            <a:endParaRPr lang="en-GB" dirty="0">
              <a:solidFill>
                <a:srgbClr val="212121"/>
              </a:solidFill>
              <a:latin typeface="wf_segoe-ui_normal"/>
            </a:endParaRPr>
          </a:p>
          <a:p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Byddwch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chi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wedyn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yn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gallu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pleidleisio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mewn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Senedd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ac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etholiadau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eich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cyngor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lleol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, pan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rydych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chi’n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212121"/>
                </a:solidFill>
                <a:latin typeface="Calibri" panose="020F0502020204030204" pitchFamily="34" charset="0"/>
              </a:rPr>
              <a:t>troi’n</a:t>
            </a:r>
            <a:r>
              <a:rPr lang="en-GB" dirty="0">
                <a:solidFill>
                  <a:srgbClr val="212121"/>
                </a:solidFill>
                <a:latin typeface="Calibri" panose="020F0502020204030204" pitchFamily="34" charset="0"/>
              </a:rPr>
              <a:t> 16.</a:t>
            </a:r>
            <a:endParaRPr lang="en-GB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</p:spTree>
    <p:extLst>
      <p:ext uri="{BB962C8B-B14F-4D97-AF65-F5344CB8AC3E}">
        <p14:creationId xmlns:p14="http://schemas.microsoft.com/office/powerpoint/2010/main" val="39044925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Rhanbarth</a:t>
            </a:r>
            <a:br>
              <a:rPr lang="en-GB" dirty="0"/>
            </a:br>
            <a:r>
              <a:rPr lang="en-GB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7277784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6697" y="589474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1" y="1202868"/>
            <a:ext cx="11832614" cy="54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701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9" y="1261431"/>
            <a:ext cx="11590944" cy="53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838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802" y="657712"/>
            <a:ext cx="9379526" cy="830997"/>
          </a:xfrm>
        </p:spPr>
        <p:txBody>
          <a:bodyPr>
            <a:noAutofit/>
          </a:bodyPr>
          <a:lstStyle/>
          <a:p>
            <a:r>
              <a:rPr lang="en-GB" sz="2400" dirty="0" err="1"/>
              <a:t>Canlyniadau</a:t>
            </a:r>
            <a:r>
              <a:rPr lang="en-GB" sz="2400" dirty="0"/>
              <a:t> </a:t>
            </a:r>
            <a:r>
              <a:rPr lang="en-GB" sz="2400" dirty="0" err="1"/>
              <a:t>etholiad</a:t>
            </a:r>
            <a:r>
              <a:rPr lang="en-GB" sz="2400" dirty="0"/>
              <a:t> </a:t>
            </a:r>
            <a:r>
              <a:rPr lang="en-GB" sz="2400" dirty="0" err="1"/>
              <a:t>swyddogol</a:t>
            </a:r>
            <a:r>
              <a:rPr lang="en-GB" sz="2400" dirty="0"/>
              <a:t> – Official election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77782"/>
              </p:ext>
            </p:extLst>
          </p:nvPr>
        </p:nvGraphicFramePr>
        <p:xfrm>
          <a:off x="557261" y="1255609"/>
          <a:ext cx="10935479" cy="3710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598197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rhanbarthau</a:t>
                      </a:r>
                      <a:r>
                        <a:rPr lang="en-US" b="0" dirty="0"/>
                        <a:t> | Regional seats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401,770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36.2%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278,560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3703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230,161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62382"/>
                  </a:ext>
                </a:extLst>
              </a:tr>
              <a:tr h="655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48,217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737264"/>
                  </a:ext>
                </a:extLst>
              </a:tr>
              <a:tr h="590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41,399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74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6696" y="562178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– </a:t>
            </a:r>
            <a:r>
              <a:rPr lang="en-GB" sz="4000" dirty="0" err="1"/>
              <a:t>Etholiad</a:t>
            </a:r>
            <a:r>
              <a:rPr lang="en-GB" sz="4000" dirty="0"/>
              <a:t> </a:t>
            </a:r>
            <a:r>
              <a:rPr lang="en-GB" sz="4000" dirty="0" err="1"/>
              <a:t>Paralel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4" y="1194319"/>
            <a:ext cx="11669051" cy="553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686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Canolbarth</a:t>
            </a:r>
            <a:r>
              <a:rPr lang="en-GB" dirty="0"/>
              <a:t> a </a:t>
            </a:r>
            <a:r>
              <a:rPr lang="en-GB" dirty="0" err="1"/>
              <a:t>Gorllewin</a:t>
            </a:r>
            <a:r>
              <a:rPr lang="en-GB" dirty="0"/>
              <a:t> </a:t>
            </a:r>
            <a:r>
              <a:rPr lang="en-GB" dirty="0" err="1"/>
              <a:t>Cymru</a:t>
            </a:r>
            <a:br>
              <a:rPr lang="en-GB" dirty="0"/>
            </a:br>
            <a:r>
              <a:rPr lang="en-GB" dirty="0"/>
              <a:t>Mid and West Wales</a:t>
            </a:r>
          </a:p>
        </p:txBody>
      </p:sp>
    </p:spTree>
    <p:extLst>
      <p:ext uri="{BB962C8B-B14F-4D97-AF65-F5344CB8AC3E}">
        <p14:creationId xmlns:p14="http://schemas.microsoft.com/office/powerpoint/2010/main" val="4141005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6AFF13F-BCD4-2543-B69E-2AFA8938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67450"/>
              </p:ext>
            </p:extLst>
          </p:nvPr>
        </p:nvGraphicFramePr>
        <p:xfrm>
          <a:off x="665712" y="1942202"/>
          <a:ext cx="5131838" cy="302229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403518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584446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143874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933355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602555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Werdd</a:t>
                      </a:r>
                      <a:r>
                        <a:rPr lang="en-US" dirty="0"/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534455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Cymru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  <a:tr h="8607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6191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CCF036F-AA87-D248-AD89-7F76E92ED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52000"/>
              </p:ext>
            </p:extLst>
          </p:nvPr>
        </p:nvGraphicFramePr>
        <p:xfrm>
          <a:off x="6629400" y="1942203"/>
          <a:ext cx="4895850" cy="302228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54026193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304542491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42872171"/>
                    </a:ext>
                  </a:extLst>
                </a:gridCol>
              </a:tblGrid>
              <a:tr h="862497">
                <a:tc>
                  <a:txBody>
                    <a:bodyPr/>
                    <a:lstStyle/>
                    <a:p>
                      <a:r>
                        <a:rPr lang="en-US" dirty="0"/>
                        <a:t>Plaid /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Pleidleisiau</a:t>
                      </a:r>
                      <a:r>
                        <a:rPr lang="en-US" dirty="0"/>
                        <a:t> / Votes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Seddau</a:t>
                      </a:r>
                      <a:r>
                        <a:rPr lang="en-US" dirty="0"/>
                        <a:t> /Seats 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408130"/>
                  </a:ext>
                </a:extLst>
              </a:tr>
              <a:tr h="499701">
                <a:tc>
                  <a:txBody>
                    <a:bodyPr/>
                    <a:lstStyle/>
                    <a:p>
                      <a:r>
                        <a:rPr lang="en-US" dirty="0" err="1"/>
                        <a:t>Llafur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Labour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61,733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128505"/>
                  </a:ext>
                </a:extLst>
              </a:tr>
              <a:tr h="499701">
                <a:tc>
                  <a:txBody>
                    <a:bodyPr/>
                    <a:lstStyle/>
                    <a:p>
                      <a:r>
                        <a:rPr lang="en-US" dirty="0"/>
                        <a:t>Plaid </a:t>
                      </a:r>
                      <a:r>
                        <a:rPr lang="en-US" dirty="0" err="1"/>
                        <a:t>Cymru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65,450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7702"/>
                  </a:ext>
                </a:extLst>
              </a:tr>
              <a:tr h="11603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16,181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06191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731000" y="530430"/>
            <a:ext cx="459636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3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43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43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4300" dirty="0">
              <a:solidFill>
                <a:srgbClr val="EC1955"/>
              </a:solidFill>
              <a:latin typeface="+mj-lt"/>
            </a:endParaRPr>
          </a:p>
          <a:p>
            <a:r>
              <a:rPr lang="en-GB" sz="43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4300" dirty="0">
              <a:solidFill>
                <a:srgbClr val="EC195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46413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651700"/>
            <a:ext cx="4724400" cy="694873"/>
          </a:xfrm>
        </p:spPr>
        <p:txBody>
          <a:bodyPr>
            <a:normAutofit fontScale="90000"/>
          </a:bodyPr>
          <a:lstStyle/>
          <a:p>
            <a:r>
              <a:rPr lang="en-GB" sz="4800" dirty="0" err="1"/>
              <a:t>Prosiect</a:t>
            </a:r>
            <a:r>
              <a:rPr lang="en-GB" sz="4800" dirty="0"/>
              <a:t> </a:t>
            </a:r>
            <a:r>
              <a:rPr lang="en-GB" sz="4800" dirty="0" err="1"/>
              <a:t>Pleidlais</a:t>
            </a:r>
            <a:br>
              <a:rPr lang="en-GB" sz="4800" dirty="0"/>
            </a:br>
            <a:r>
              <a:rPr lang="en-GB" sz="4800" dirty="0"/>
              <a:t>Project Vote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5B9E35-298C-CD40-BD41-21FE41139394}"/>
              </a:ext>
            </a:extLst>
          </p:cNvPr>
          <p:cNvSpPr/>
          <p:nvPr/>
        </p:nvSpPr>
        <p:spPr>
          <a:xfrm>
            <a:off x="6692900" y="461200"/>
            <a:ext cx="479425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300" dirty="0" err="1">
                <a:solidFill>
                  <a:srgbClr val="EC1955"/>
                </a:solidFill>
                <a:latin typeface="+mj-lt"/>
              </a:rPr>
              <a:t>Etholiad</a:t>
            </a:r>
            <a:r>
              <a:rPr lang="en-GB" sz="4300" dirty="0">
                <a:solidFill>
                  <a:srgbClr val="EC1955"/>
                </a:solidFill>
                <a:latin typeface="+mj-lt"/>
              </a:rPr>
              <a:t> go </a:t>
            </a:r>
            <a:r>
              <a:rPr lang="en-GB" sz="4300" dirty="0" err="1">
                <a:solidFill>
                  <a:srgbClr val="EC1955"/>
                </a:solidFill>
                <a:latin typeface="+mj-lt"/>
              </a:rPr>
              <a:t>iawn</a:t>
            </a:r>
            <a:endParaRPr lang="en-GB" sz="4300" dirty="0">
              <a:solidFill>
                <a:srgbClr val="EC1955"/>
              </a:solidFill>
              <a:latin typeface="+mj-lt"/>
            </a:endParaRPr>
          </a:p>
          <a:p>
            <a:r>
              <a:rPr lang="en-GB" sz="4300" dirty="0">
                <a:solidFill>
                  <a:srgbClr val="EC1955"/>
                </a:solidFill>
                <a:latin typeface="+mj-lt"/>
              </a:rPr>
              <a:t>Real election </a:t>
            </a:r>
            <a:endParaRPr lang="en-US" sz="4300" dirty="0">
              <a:solidFill>
                <a:srgbClr val="EC1955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3" r="19072" b="22531"/>
          <a:stretch/>
        </p:blipFill>
        <p:spPr>
          <a:xfrm>
            <a:off x="1379164" y="1999102"/>
            <a:ext cx="1377950" cy="1484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26" y="1876973"/>
            <a:ext cx="1212571" cy="1606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5" y="3418080"/>
            <a:ext cx="1153015" cy="1527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98" y="3605758"/>
            <a:ext cx="1473200" cy="147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5"/>
          <a:stretch/>
        </p:blipFill>
        <p:spPr>
          <a:xfrm>
            <a:off x="1497526" y="3605758"/>
            <a:ext cx="1259588" cy="15356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5"/>
          <a:stretch/>
        </p:blipFill>
        <p:spPr>
          <a:xfrm>
            <a:off x="7199592" y="3483628"/>
            <a:ext cx="1259588" cy="1535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580" y="1737870"/>
            <a:ext cx="1244600" cy="1680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5" y="1807421"/>
            <a:ext cx="1141561" cy="15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377" y="575826"/>
            <a:ext cx="9379526" cy="830997"/>
          </a:xfrm>
        </p:spPr>
        <p:txBody>
          <a:bodyPr>
            <a:normAutofit/>
          </a:bodyPr>
          <a:lstStyle/>
          <a:p>
            <a:r>
              <a:rPr lang="en-GB" sz="4000" dirty="0"/>
              <a:t>Results – Project vote parallel election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1268963"/>
            <a:ext cx="11607282" cy="5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1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DCD3-AE67-4E19-9616-CB70DDC4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086" y="589474"/>
            <a:ext cx="9379526" cy="830997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Canlyniadau</a:t>
            </a:r>
            <a:r>
              <a:rPr lang="en-GB" sz="4000" dirty="0"/>
              <a:t> </a:t>
            </a:r>
            <a:r>
              <a:rPr lang="en-GB" sz="4000" dirty="0" err="1"/>
              <a:t>swyddogol</a:t>
            </a:r>
            <a:r>
              <a:rPr lang="en-GB" sz="4000" dirty="0"/>
              <a:t> – Official results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54027E-8EF0-3F46-BBFF-194D4701FA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90109"/>
              </p:ext>
            </p:extLst>
          </p:nvPr>
        </p:nvGraphicFramePr>
        <p:xfrm>
          <a:off x="557261" y="1255609"/>
          <a:ext cx="10935479" cy="3659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8989">
                  <a:extLst>
                    <a:ext uri="{9D8B030D-6E8A-4147-A177-3AD203B41FA5}">
                      <a16:colId xmlns:a16="http://schemas.microsoft.com/office/drawing/2014/main" val="2180725735"/>
                    </a:ext>
                  </a:extLst>
                </a:gridCol>
                <a:gridCol w="2781300">
                  <a:extLst>
                    <a:ext uri="{9D8B030D-6E8A-4147-A177-3AD203B41FA5}">
                      <a16:colId xmlns:a16="http://schemas.microsoft.com/office/drawing/2014/main" val="2328097907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190560707"/>
                    </a:ext>
                  </a:extLst>
                </a:gridCol>
                <a:gridCol w="2253490">
                  <a:extLst>
                    <a:ext uri="{9D8B030D-6E8A-4147-A177-3AD203B41FA5}">
                      <a16:colId xmlns:a16="http://schemas.microsoft.com/office/drawing/2014/main" val="2122551272"/>
                    </a:ext>
                  </a:extLst>
                </a:gridCol>
              </a:tblGrid>
              <a:tr h="692129">
                <a:tc>
                  <a:txBody>
                    <a:bodyPr/>
                    <a:lstStyle/>
                    <a:p>
                      <a:r>
                        <a:rPr lang="en-US" b="0" dirty="0"/>
                        <a:t>Plaid | Party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Seddau</a:t>
                      </a:r>
                      <a:r>
                        <a:rPr lang="en-US" b="0" dirty="0"/>
                        <a:t> </a:t>
                      </a:r>
                      <a:r>
                        <a:rPr lang="en-US" b="0" dirty="0" err="1"/>
                        <a:t>etholaethol</a:t>
                      </a:r>
                      <a:r>
                        <a:rPr lang="en-US" b="0" dirty="0"/>
                        <a:t> |</a:t>
                      </a:r>
                    </a:p>
                    <a:p>
                      <a:r>
                        <a:rPr lang="en-US" b="0" dirty="0"/>
                        <a:t> Constituency</a:t>
                      </a:r>
                      <a:r>
                        <a:rPr lang="en-US" b="0" baseline="0" dirty="0"/>
                        <a:t> seats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Nifer</a:t>
                      </a:r>
                      <a:r>
                        <a:rPr lang="en-US" b="0" dirty="0"/>
                        <a:t> o </a:t>
                      </a:r>
                      <a:r>
                        <a:rPr lang="en-US" b="0" dirty="0" err="1"/>
                        <a:t>bleidleisiau</a:t>
                      </a:r>
                      <a:r>
                        <a:rPr lang="en-US" b="0" dirty="0"/>
                        <a:t> |</a:t>
                      </a:r>
                      <a:r>
                        <a:rPr lang="en-US" b="0" baseline="0" dirty="0"/>
                        <a:t> Number of votes</a:t>
                      </a:r>
                      <a:endParaRPr lang="en-US" b="0" dirty="0"/>
                    </a:p>
                  </a:txBody>
                  <a:tcPr>
                    <a:solidFill>
                      <a:srgbClr val="EC19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Canran</a:t>
                      </a:r>
                      <a:r>
                        <a:rPr lang="en-US" b="0" dirty="0"/>
                        <a:t> % |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dirty="0"/>
                        <a:t>Vote share %</a:t>
                      </a:r>
                    </a:p>
                  </a:txBody>
                  <a:tcPr>
                    <a:solidFill>
                      <a:srgbClr val="EC19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973573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Llafur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Labour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443,047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39.9%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0634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Ceidwadwyr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Conservatives 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289,802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26.1%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3316"/>
                  </a:ext>
                </a:extLst>
              </a:tr>
              <a:tr h="428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Plaid </a:t>
                      </a:r>
                      <a:r>
                        <a:rPr lang="en-US" sz="2000" b="0" dirty="0" err="1"/>
                        <a:t>Cymru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225,376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20.3%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800344"/>
                  </a:ext>
                </a:extLst>
              </a:tr>
              <a:tr h="758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Democratiaid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Rhyddfrydol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Liberal Democrats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54,202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699295"/>
                  </a:ext>
                </a:extLst>
              </a:tr>
              <a:tr h="4828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Abolish the Welsh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18,149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653280"/>
                  </a:ext>
                </a:extLst>
              </a:tr>
              <a:tr h="4409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Plaid </a:t>
                      </a:r>
                      <a:r>
                        <a:rPr lang="en-GB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Werdd</a:t>
                      </a:r>
                      <a:r>
                        <a:rPr lang="en-GB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Green 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17,817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79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806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954D8175A7B47907E68B00892AAD3" ma:contentTypeVersion="" ma:contentTypeDescription="Create a new document." ma:contentTypeScope="" ma:versionID="b1006104815dd375148bb7387db86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F37160-8102-4564-AF1F-5B6DB1CD08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9EA76F9-30FE-46EE-BF70-756A945C8FF8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83D0BF-EC37-445A-920C-A6D78D467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TotalTime>2978</TotalTime>
  <Words>7858</Words>
  <Application>Microsoft Macintosh PowerPoint</Application>
  <PresentationFormat>Widescreen</PresentationFormat>
  <Paragraphs>1309</Paragraphs>
  <Slides>72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Calibri</vt:lpstr>
      <vt:lpstr>wf_segoe-ui_normal</vt:lpstr>
      <vt:lpstr>Arial</vt:lpstr>
      <vt:lpstr>VAG Rounded Std Thin</vt:lpstr>
      <vt:lpstr>VAG Rounded Std Light</vt:lpstr>
      <vt:lpstr>VAG Rounded</vt:lpstr>
      <vt:lpstr>Times New Roman</vt:lpstr>
      <vt:lpstr>Office Theme</vt:lpstr>
      <vt:lpstr>PowerPoint Presentation</vt:lpstr>
      <vt:lpstr>Prosiect Pleidlais | Project Vote </vt:lpstr>
      <vt:lpstr>Canlyniadau llawn – Etholiad Paralel </vt:lpstr>
      <vt:lpstr>Full Results – Parallel election</vt:lpstr>
      <vt:lpstr>Official election Results / Canlyniadau etholiad swyddogol</vt:lpstr>
      <vt:lpstr>Etholaethau Constituencies   </vt:lpstr>
      <vt:lpstr>Canlyniadau – Etholiad Paralel </vt:lpstr>
      <vt:lpstr>Results – Project vote parallel election</vt:lpstr>
      <vt:lpstr>Canlyniadau swyddogol – Official results</vt:lpstr>
      <vt:lpstr>Brycheiniog a Sir Faesyfed Brecon and Radnorshire </vt:lpstr>
      <vt:lpstr>Canlyniadau Prosiect Pleidlais | Project Vote Results 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Dwyrain Caerfyrddin a Dinefwr Carmarthen East and Dinefwr</vt:lpstr>
      <vt:lpstr>Canlyniadau Prosiect Pleidlais | Project Vote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Gorllewin Caerfyrddin a De Sir Carmarthen West and South Pembrokeshire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 Ceredigion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 Dwyfor Meirionnydd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 Llanelli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Sir Drefaldwyn Montgomeryshire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Preseli Sir Benfro Preseli Pembrokeshire</vt:lpstr>
      <vt:lpstr>Canlyniadau etholiad paralel | Parallel election Results</vt:lpstr>
      <vt:lpstr>Canlyniad Senedd go iawn | Real Senedd result </vt:lpstr>
      <vt:lpstr>Prosiect Pleidlais Project Vote</vt:lpstr>
      <vt:lpstr>Trafodaeth | Discussion</vt:lpstr>
      <vt:lpstr>Camau nesaf | Next steps </vt:lpstr>
      <vt:lpstr>Camau nesaf | Next steps </vt:lpstr>
      <vt:lpstr>Rhanbarth Region</vt:lpstr>
      <vt:lpstr>Canlyniadau etholiad paralel </vt:lpstr>
      <vt:lpstr>Results – Project vote parallel election</vt:lpstr>
      <vt:lpstr>Canlyniadau etholiad swyddogol – Official election results</vt:lpstr>
      <vt:lpstr>Canolbarth a Gorllewin Cymru Mid and West Wales</vt:lpstr>
      <vt:lpstr>Prosiect Pleidlais Project Vote</vt:lpstr>
      <vt:lpstr>Prosiect Pleidlais Project Vote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lastModifiedBy>Microsoft Office User</cp:lastModifiedBy>
  <cp:revision>130</cp:revision>
  <cp:lastPrinted>2019-06-18T13:52:04Z</cp:lastPrinted>
  <dcterms:created xsi:type="dcterms:W3CDTF">2019-03-26T15:18:01Z</dcterms:created>
  <dcterms:modified xsi:type="dcterms:W3CDTF">2021-05-12T08:35:57Z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0x010100269954D8175A7B47907E68B00892AAD3</vt:lpwstr>
  </property>
</Properties>
</file>