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0"/>
  </p:notesMasterIdLst>
  <p:handoutMasterIdLst>
    <p:handoutMasterId r:id="rId81"/>
  </p:handoutMasterIdLst>
  <p:sldIdLst>
    <p:sldId id="377" r:id="rId5"/>
    <p:sldId id="303" r:id="rId6"/>
    <p:sldId id="357" r:id="rId7"/>
    <p:sldId id="358" r:id="rId8"/>
    <p:sldId id="363" r:id="rId9"/>
    <p:sldId id="279" r:id="rId10"/>
    <p:sldId id="359" r:id="rId11"/>
    <p:sldId id="360" r:id="rId12"/>
    <p:sldId id="364" r:id="rId13"/>
    <p:sldId id="296" r:id="rId14"/>
    <p:sldId id="282" r:id="rId15"/>
    <p:sldId id="302" r:id="rId16"/>
    <p:sldId id="301" r:id="rId17"/>
    <p:sldId id="378" r:id="rId18"/>
    <p:sldId id="379" r:id="rId19"/>
    <p:sldId id="385" r:id="rId20"/>
    <p:sldId id="297" r:id="rId21"/>
    <p:sldId id="322" r:id="rId22"/>
    <p:sldId id="308" r:id="rId23"/>
    <p:sldId id="309" r:id="rId24"/>
    <p:sldId id="386" r:id="rId25"/>
    <p:sldId id="387" r:id="rId26"/>
    <p:sldId id="388" r:id="rId27"/>
    <p:sldId id="325" r:id="rId28"/>
    <p:sldId id="323" r:id="rId29"/>
    <p:sldId id="313" r:id="rId30"/>
    <p:sldId id="314" r:id="rId31"/>
    <p:sldId id="389" r:id="rId32"/>
    <p:sldId id="390" r:id="rId33"/>
    <p:sldId id="391" r:id="rId34"/>
    <p:sldId id="326" r:id="rId35"/>
    <p:sldId id="317" r:id="rId36"/>
    <p:sldId id="318" r:id="rId37"/>
    <p:sldId id="319" r:id="rId38"/>
    <p:sldId id="392" r:id="rId39"/>
    <p:sldId id="393" r:id="rId40"/>
    <p:sldId id="394" r:id="rId41"/>
    <p:sldId id="327" r:id="rId42"/>
    <p:sldId id="329" r:id="rId43"/>
    <p:sldId id="330" r:id="rId44"/>
    <p:sldId id="333" r:id="rId45"/>
    <p:sldId id="334" r:id="rId46"/>
    <p:sldId id="335" r:id="rId47"/>
    <p:sldId id="336" r:id="rId48"/>
    <p:sldId id="395" r:id="rId49"/>
    <p:sldId id="396" r:id="rId50"/>
    <p:sldId id="397" r:id="rId51"/>
    <p:sldId id="339" r:id="rId52"/>
    <p:sldId id="340" r:id="rId53"/>
    <p:sldId id="341" r:id="rId54"/>
    <p:sldId id="342" r:id="rId55"/>
    <p:sldId id="398" r:id="rId56"/>
    <p:sldId id="399" r:id="rId57"/>
    <p:sldId id="400" r:id="rId58"/>
    <p:sldId id="345" r:id="rId59"/>
    <p:sldId id="346" r:id="rId60"/>
    <p:sldId id="347" r:id="rId61"/>
    <p:sldId id="348" r:id="rId62"/>
    <p:sldId id="401" r:id="rId63"/>
    <p:sldId id="402" r:id="rId64"/>
    <p:sldId id="403" r:id="rId65"/>
    <p:sldId id="351" r:id="rId66"/>
    <p:sldId id="352" r:id="rId67"/>
    <p:sldId id="353" r:id="rId68"/>
    <p:sldId id="354" r:id="rId69"/>
    <p:sldId id="404" r:id="rId70"/>
    <p:sldId id="405" r:id="rId71"/>
    <p:sldId id="406" r:id="rId72"/>
    <p:sldId id="281" r:id="rId73"/>
    <p:sldId id="361" r:id="rId74"/>
    <p:sldId id="362" r:id="rId75"/>
    <p:sldId id="365" r:id="rId76"/>
    <p:sldId id="298" r:id="rId77"/>
    <p:sldId id="306" r:id="rId78"/>
    <p:sldId id="366" r:id="rId79"/>
  </p:sldIdLst>
  <p:sldSz cx="12192000" cy="6858000"/>
  <p:notesSz cx="6797675" cy="9926638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VAG Rounded" pitchFamily="2" charset="77"/>
      <p:regular r:id="rId86"/>
      <p:bold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5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24" autoAdjust="0"/>
    <p:restoredTop sz="83434" autoAdjust="0"/>
  </p:normalViewPr>
  <p:slideViewPr>
    <p:cSldViewPr snapToGrid="0" showGuides="1">
      <p:cViewPr varScale="1">
        <p:scale>
          <a:sx n="72" d="100"/>
          <a:sy n="72" d="100"/>
        </p:scale>
        <p:origin x="21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3.fntdata"/><Relationship Id="rId89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heme" Target="theme/theme1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2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6.fntdata"/><Relationship Id="rId61" Type="http://schemas.openxmlformats.org/officeDocument/2006/relationships/slide" Target="slides/slide57.xml"/><Relationship Id="rId82" Type="http://schemas.openxmlformats.org/officeDocument/2006/relationships/font" Target="fonts/font1.fntdata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Lliwiau’r</a:t>
            </a:r>
            <a:r>
              <a:rPr lang="en-US" b="1" dirty="0"/>
              <a:t> </a:t>
            </a:r>
            <a:r>
              <a:rPr lang="en-US" b="1" dirty="0" err="1"/>
              <a:t>pleidiau</a:t>
            </a:r>
            <a:r>
              <a:rPr lang="en-US" b="1" dirty="0"/>
              <a:t> / Party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 err="1"/>
              <a:t>Ceidwadwyr</a:t>
            </a:r>
            <a:r>
              <a:rPr lang="en-US" dirty="0"/>
              <a:t> / Conservatives – </a:t>
            </a:r>
            <a:r>
              <a:rPr lang="en-US" dirty="0" err="1"/>
              <a:t>Glas</a:t>
            </a:r>
            <a:r>
              <a:rPr lang="en-US" dirty="0"/>
              <a:t> / Blue </a:t>
            </a:r>
          </a:p>
          <a:p>
            <a:r>
              <a:rPr lang="en-US" dirty="0" err="1"/>
              <a:t>Llafur</a:t>
            </a:r>
            <a:r>
              <a:rPr lang="en-US" dirty="0"/>
              <a:t> / </a:t>
            </a:r>
            <a:r>
              <a:rPr lang="en-US" dirty="0" err="1"/>
              <a:t>Labour</a:t>
            </a:r>
            <a:r>
              <a:rPr lang="en-US" dirty="0"/>
              <a:t> –  </a:t>
            </a:r>
            <a:r>
              <a:rPr lang="en-US" dirty="0" err="1"/>
              <a:t>Coch</a:t>
            </a:r>
            <a:r>
              <a:rPr lang="en-US" dirty="0"/>
              <a:t> / Red</a:t>
            </a:r>
          </a:p>
          <a:p>
            <a:r>
              <a:rPr lang="en-US" dirty="0"/>
              <a:t>Plaid </a:t>
            </a:r>
            <a:r>
              <a:rPr lang="en-US" dirty="0" err="1"/>
              <a:t>Cymru</a:t>
            </a:r>
            <a:r>
              <a:rPr lang="en-US" dirty="0"/>
              <a:t>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Golau</a:t>
            </a:r>
            <a:r>
              <a:rPr lang="en-US" dirty="0"/>
              <a:t> / Light Green</a:t>
            </a:r>
          </a:p>
          <a:p>
            <a:r>
              <a:rPr lang="en-US" dirty="0"/>
              <a:t>Plaid </a:t>
            </a:r>
            <a:r>
              <a:rPr lang="en-US" dirty="0" err="1"/>
              <a:t>Werdd</a:t>
            </a:r>
            <a:r>
              <a:rPr lang="en-US" dirty="0"/>
              <a:t> / Green Party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Tywyll</a:t>
            </a:r>
            <a:r>
              <a:rPr lang="en-US" dirty="0"/>
              <a:t> / Dark Green</a:t>
            </a:r>
          </a:p>
          <a:p>
            <a:r>
              <a:rPr lang="en-US" dirty="0"/>
              <a:t>No results – </a:t>
            </a:r>
            <a:r>
              <a:rPr lang="en-US" dirty="0" err="1"/>
              <a:t>Llwyd</a:t>
            </a:r>
            <a:r>
              <a:rPr lang="en-US" dirty="0"/>
              <a:t> / Grey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Aaron Wynne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Janet Finch-Saunders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Jack </a:t>
            </a:r>
            <a:r>
              <a:rPr lang="en-US" dirty="0" err="1"/>
              <a:t>Sargeant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Jack </a:t>
            </a:r>
            <a:r>
              <a:rPr lang="en-US" dirty="0" err="1"/>
              <a:t>Sargeant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4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3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b="0" dirty="0"/>
              <a:t>Si</a:t>
            </a:r>
            <a:r>
              <a:rPr lang="en-GB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US" b="0" dirty="0"/>
              <a:t>n Gwenllian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Si</a:t>
            </a:r>
            <a:r>
              <a:rPr lang="en-GB" sz="12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â</a:t>
            </a:r>
            <a:r>
              <a:rPr lang="en-US" b="0" dirty="0"/>
              <a:t>n Gwenllian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80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29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Llyr</a:t>
            </a:r>
            <a:r>
              <a:rPr lang="en-US" baseline="0" dirty="0"/>
              <a:t> </a:t>
            </a:r>
            <a:r>
              <a:rPr lang="en-US" baseline="0" dirty="0" err="1"/>
              <a:t>Gruffydd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Ken Skates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No Result</a:t>
            </a:r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Darren Millar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0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8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Hannah </a:t>
            </a:r>
            <a:r>
              <a:rPr lang="en-US" dirty="0" err="1"/>
              <a:t>Blythyn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Hannah </a:t>
            </a:r>
            <a:r>
              <a:rPr lang="en-US" dirty="0" err="1"/>
              <a:t>Blythyn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3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415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757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Glenn </a:t>
            </a:r>
            <a:r>
              <a:rPr lang="en-US" dirty="0" err="1"/>
              <a:t>Swingler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Gareth Lloyd Davies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93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4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168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449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Carrie Harper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Lesley Griffiths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06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54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31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Rhun</a:t>
            </a:r>
            <a:r>
              <a:rPr lang="en-US" dirty="0"/>
              <a:t> </a:t>
            </a:r>
            <a:r>
              <a:rPr lang="en-US" dirty="0" err="1"/>
              <a:t>ap</a:t>
            </a:r>
            <a:r>
              <a:rPr lang="en-US" dirty="0"/>
              <a:t> </a:t>
            </a:r>
            <a:r>
              <a:rPr lang="en-US" dirty="0" err="1"/>
              <a:t>Iorwerth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</a:t>
            </a:r>
            <a:r>
              <a:rPr lang="en-US" dirty="0" err="1"/>
              <a:t>Rhun</a:t>
            </a:r>
            <a:r>
              <a:rPr lang="en-US" dirty="0"/>
              <a:t> </a:t>
            </a:r>
            <a:r>
              <a:rPr lang="en-US" dirty="0" err="1"/>
              <a:t>ap</a:t>
            </a:r>
            <a:r>
              <a:rPr lang="en-US" dirty="0"/>
              <a:t> </a:t>
            </a:r>
            <a:r>
              <a:rPr lang="en-US" dirty="0" err="1"/>
              <a:t>Iorwerth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689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90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927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03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regional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14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4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68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2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Prosiect</a:t>
            </a:r>
            <a:r>
              <a:rPr lang="en-GB" b="1" dirty="0"/>
              <a:t> </a:t>
            </a:r>
            <a:r>
              <a:rPr lang="en-GB" b="1" dirty="0" err="1"/>
              <a:t>Pleidlais</a:t>
            </a:r>
            <a:r>
              <a:rPr lang="en-GB" b="1" baseline="0" dirty="0"/>
              <a:t> / </a:t>
            </a:r>
            <a:r>
              <a:rPr lang="en-GB" b="1" dirty="0"/>
              <a:t>Project Vote (clockwise)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Mark Isherwood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Carrie Iolo Jones – Plaid </a:t>
            </a:r>
            <a:r>
              <a:rPr lang="en-GB" b="0" baseline="0" dirty="0" err="1"/>
              <a:t>Werdd</a:t>
            </a:r>
            <a:r>
              <a:rPr lang="en-GB" b="0" baseline="0" dirty="0"/>
              <a:t> / Green Party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Trevor Jones – Communist Party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Carolyn Thomas - </a:t>
            </a:r>
            <a:r>
              <a:rPr lang="en-GB" b="0" baseline="0" dirty="0" err="1"/>
              <a:t>Llafur</a:t>
            </a:r>
            <a:r>
              <a:rPr lang="en-GB" b="0" baseline="0" dirty="0"/>
              <a:t> / Labour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endParaRPr lang="en-GB" b="1" dirty="0"/>
          </a:p>
          <a:p>
            <a:r>
              <a:rPr lang="en-GB" b="1" dirty="0" err="1"/>
              <a:t>Etholiad</a:t>
            </a:r>
            <a:r>
              <a:rPr lang="en-GB" b="1" dirty="0"/>
              <a:t> go</a:t>
            </a:r>
            <a:r>
              <a:rPr lang="en-GB" b="1" baseline="0" dirty="0"/>
              <a:t> </a:t>
            </a:r>
            <a:r>
              <a:rPr lang="en-GB" b="1" baseline="0" dirty="0" err="1"/>
              <a:t>iawn</a:t>
            </a:r>
            <a:r>
              <a:rPr lang="en-GB" b="1" baseline="0" dirty="0"/>
              <a:t> / </a:t>
            </a:r>
            <a:r>
              <a:rPr lang="en-GB" b="1" dirty="0"/>
              <a:t>Real</a:t>
            </a:r>
            <a:r>
              <a:rPr lang="en-GB" b="1" baseline="0" dirty="0"/>
              <a:t> election (clockwise)</a:t>
            </a:r>
          </a:p>
          <a:p>
            <a:endParaRPr lang="en-GB" b="1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 err="1"/>
              <a:t>Llyr</a:t>
            </a:r>
            <a:r>
              <a:rPr lang="en-GB" b="0" baseline="0" dirty="0"/>
              <a:t> </a:t>
            </a:r>
            <a:r>
              <a:rPr lang="en-GB" b="0" baseline="0" dirty="0" err="1"/>
              <a:t>Gruffydd</a:t>
            </a:r>
            <a:r>
              <a:rPr lang="en-GB" b="0" baseline="0" dirty="0"/>
              <a:t>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Mark Isherwood - </a:t>
            </a:r>
            <a:r>
              <a:rPr lang="en-US" b="0" dirty="0" err="1"/>
              <a:t>Ceidwadwyr</a:t>
            </a:r>
            <a:r>
              <a:rPr lang="en-US" b="0" dirty="0"/>
              <a:t> / Conservatives</a:t>
            </a:r>
            <a:endParaRPr lang="en-GB" b="0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Carolyn Thomas - </a:t>
            </a:r>
            <a:r>
              <a:rPr lang="en-GB" b="0" baseline="0" dirty="0" err="1"/>
              <a:t>Llafur</a:t>
            </a:r>
            <a:r>
              <a:rPr lang="en-GB" b="0" baseline="0" dirty="0"/>
              <a:t> / Labour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Sam Rowlands - </a:t>
            </a:r>
            <a:r>
              <a:rPr lang="en-US" b="0" dirty="0" err="1"/>
              <a:t>Ceidwadwyr</a:t>
            </a:r>
            <a:r>
              <a:rPr lang="en-US" b="0" dirty="0"/>
              <a:t> / Conservatives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4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2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4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constituency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6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3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91A198-C66D-844B-BEA0-9421EBE4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1996951"/>
            <a:ext cx="3740872" cy="99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2A47B-9B4B-4F42-80A2-3F82A57F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80" y="1842447"/>
            <a:ext cx="4960203" cy="1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1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39" y="2126498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Aberconwy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26622"/>
              </p:ext>
            </p:extLst>
          </p:nvPr>
        </p:nvGraphicFramePr>
        <p:xfrm>
          <a:off x="1045027" y="1443509"/>
          <a:ext cx="10207690" cy="35390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747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763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618016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34566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7378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Rachel </a:t>
                      </a:r>
                      <a:r>
                        <a:rPr lang="en-US" dirty="0" err="1"/>
                        <a:t>Bagshaw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Janet Finch-Saunders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696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Rhys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Dawn McGuinness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US" b="0" dirty="0"/>
                        <a:t>No More Lockdowns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Sharon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Aaron Wynne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46" y="665002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E2F2C-7F1A-F14F-A1C1-EA3CAF67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6" y="1670929"/>
            <a:ext cx="9233081" cy="327903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1662"/>
              </p:ext>
            </p:extLst>
          </p:nvPr>
        </p:nvGraphicFramePr>
        <p:xfrm>
          <a:off x="1068473" y="1466955"/>
          <a:ext cx="10207690" cy="35394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747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763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618016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34566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79076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8923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Rachel </a:t>
                      </a:r>
                      <a:r>
                        <a:rPr lang="en-US" dirty="0" err="1"/>
                        <a:t>Bagshaw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Janet Finch-Saunders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9,815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696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Rhys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Dawn McGuinness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US" b="0" dirty="0"/>
                        <a:t>No More Lockdowns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Sharon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73781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Aaron Wynne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6,479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91"/>
          <a:stretch/>
        </p:blipFill>
        <p:spPr>
          <a:xfrm>
            <a:off x="1415187" y="1551432"/>
            <a:ext cx="2999305" cy="3402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62" y="1551431"/>
            <a:ext cx="2520522" cy="34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70248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9594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384191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Alun a </a:t>
            </a:r>
            <a:r>
              <a:rPr lang="en-GB" dirty="0" err="1"/>
              <a:t>Glannau</a:t>
            </a:r>
            <a:r>
              <a:rPr lang="en-GB" dirty="0"/>
              <a:t> </a:t>
            </a:r>
            <a:r>
              <a:rPr lang="en-GB" dirty="0" err="1"/>
              <a:t>Dyfrdwy</a:t>
            </a:r>
            <a:br>
              <a:rPr lang="en-GB" dirty="0"/>
            </a:br>
            <a:r>
              <a:rPr lang="en-GB" dirty="0"/>
              <a:t>Alyn and Deeside</a:t>
            </a:r>
          </a:p>
        </p:txBody>
      </p:sp>
    </p:spTree>
    <p:extLst>
      <p:ext uri="{BB962C8B-B14F-4D97-AF65-F5344CB8AC3E}">
        <p14:creationId xmlns:p14="http://schemas.microsoft.com/office/powerpoint/2010/main" val="41250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6235" y="674826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21987"/>
              </p:ext>
            </p:extLst>
          </p:nvPr>
        </p:nvGraphicFramePr>
        <p:xfrm>
          <a:off x="373224" y="1219573"/>
          <a:ext cx="11308704" cy="36420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227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75146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97260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Felix </a:t>
                      </a:r>
                      <a:r>
                        <a:rPr lang="en-GB" dirty="0" err="1"/>
                        <a:t>Aubel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Lien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845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Abigail </a:t>
                      </a:r>
                      <a:r>
                        <a:rPr lang="en-GB" dirty="0" err="1"/>
                        <a:t>Mainon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43982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Jack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</a:t>
                      </a:r>
                      <a:r>
                        <a:rPr lang="en-GB" dirty="0" err="1"/>
                        <a:t>Purviss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35391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Jack </a:t>
                      </a:r>
                      <a:r>
                        <a:rPr lang="en-GB" b="1" dirty="0" err="1"/>
                        <a:t>Sargeant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2021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Chris </a:t>
                      </a:r>
                      <a:r>
                        <a:rPr lang="en-GB" dirty="0" err="1"/>
                        <a:t>Twells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5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633" y="599802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321465"/>
              </p:ext>
            </p:extLst>
          </p:nvPr>
        </p:nvGraphicFramePr>
        <p:xfrm>
          <a:off x="600299" y="1383696"/>
          <a:ext cx="11308704" cy="33266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1754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36203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7465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6804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Felix </a:t>
                      </a:r>
                      <a:r>
                        <a:rPr lang="en-GB" dirty="0" err="1"/>
                        <a:t>Aubel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23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Lien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4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Abigail </a:t>
                      </a:r>
                      <a:r>
                        <a:rPr lang="en-GB" dirty="0" err="1"/>
                        <a:t>Mainon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8886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Jack Morris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68047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</a:t>
                      </a:r>
                      <a:r>
                        <a:rPr lang="en-GB" dirty="0" err="1"/>
                        <a:t>Purviss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8920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Jack </a:t>
                      </a:r>
                      <a:r>
                        <a:rPr lang="en-GB" b="1" dirty="0" err="1"/>
                        <a:t>Sargeant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12,622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6804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Chris </a:t>
                      </a:r>
                      <a:r>
                        <a:rPr lang="en-GB" dirty="0" err="1"/>
                        <a:t>Twells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531-4FAD-4D42-8852-D0E45468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5" y="76327"/>
            <a:ext cx="3927708" cy="237572"/>
          </a:xfrm>
        </p:spPr>
        <p:txBody>
          <a:bodyPr/>
          <a:lstStyle/>
          <a:p>
            <a:r>
              <a:rPr lang="en-US" sz="2000" dirty="0" err="1"/>
              <a:t>Prosiect</a:t>
            </a:r>
            <a:r>
              <a:rPr lang="en-US" sz="2000" dirty="0"/>
              <a:t> </a:t>
            </a:r>
            <a:r>
              <a:rPr lang="en-US" sz="2000" dirty="0" err="1"/>
              <a:t>Pleidlais</a:t>
            </a:r>
            <a:r>
              <a:rPr lang="en-US" sz="2000" dirty="0"/>
              <a:t> | Project Vote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A0902-5E5D-E249-B898-FC30904BF445}"/>
              </a:ext>
            </a:extLst>
          </p:cNvPr>
          <p:cNvSpPr txBox="1"/>
          <p:nvPr/>
        </p:nvSpPr>
        <p:spPr>
          <a:xfrm>
            <a:off x="7301552" y="0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000" dirty="0" err="1">
                <a:solidFill>
                  <a:srgbClr val="EC1955"/>
                </a:solidFill>
                <a:latin typeface="+mj-lt"/>
              </a:rPr>
              <a:t>iawn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| Real election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0" y="400110"/>
            <a:ext cx="4999877" cy="626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693731"/>
            <a:ext cx="5160579" cy="56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2" y="1706777"/>
            <a:ext cx="2253398" cy="3042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56" y="1706777"/>
            <a:ext cx="2253398" cy="30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16047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8176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80500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790596"/>
            <a:ext cx="10304835" cy="830997"/>
          </a:xfrm>
        </p:spPr>
        <p:txBody>
          <a:bodyPr>
            <a:normAutofit/>
          </a:bodyPr>
          <a:lstStyle/>
          <a:p>
            <a:r>
              <a:rPr lang="en-GB" dirty="0" err="1">
                <a:latin typeface="VAG Rounded" charset="0"/>
              </a:rPr>
              <a:t>Arfon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82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3516"/>
              </p:ext>
            </p:extLst>
          </p:nvPr>
        </p:nvGraphicFramePr>
        <p:xfrm>
          <a:off x="821094" y="1404165"/>
          <a:ext cx="10431623" cy="3466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6405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Martin Bristow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8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Calum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US" b="1" dirty="0"/>
                        <a:t>n Gwenllian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Andrew Haigh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dirty="0" err="1"/>
                        <a:t>Llafur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Labour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Iwan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Wyn</a:t>
                      </a:r>
                      <a:r>
                        <a:rPr lang="en-US" dirty="0"/>
                        <a:t>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Tony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1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712" y="646695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06893"/>
              </p:ext>
            </p:extLst>
          </p:nvPr>
        </p:nvGraphicFramePr>
        <p:xfrm>
          <a:off x="821094" y="1404165"/>
          <a:ext cx="10431623" cy="34664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6405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Martin Bristow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82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Calum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Si</a:t>
                      </a:r>
                      <a:r>
                        <a:rPr lang="en-GB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â</a:t>
                      </a:r>
                      <a:r>
                        <a:rPr lang="en-US" b="1" dirty="0"/>
                        <a:t>n Gwenllian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13,760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Andrew Haigh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dirty="0" err="1"/>
                        <a:t>Llafur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Labour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Iwan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Wyn</a:t>
                      </a:r>
                      <a:r>
                        <a:rPr lang="en-US" dirty="0"/>
                        <a:t>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Tony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6" y="1551432"/>
            <a:ext cx="2346704" cy="3168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70" y="1551432"/>
            <a:ext cx="2346704" cy="316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287940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116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llawn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1274221"/>
            <a:ext cx="11663267" cy="55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7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2412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 Clwyd</a:t>
            </a:r>
            <a:br>
              <a:rPr lang="en-GB" dirty="0"/>
            </a:br>
            <a:r>
              <a:rPr lang="en-GB" dirty="0" err="1"/>
              <a:t>Clwyd</a:t>
            </a:r>
            <a:r>
              <a:rPr lang="en-GB" dirty="0"/>
              <a:t> South</a:t>
            </a:r>
          </a:p>
        </p:txBody>
      </p:sp>
    </p:spTree>
    <p:extLst>
      <p:ext uri="{BB962C8B-B14F-4D97-AF65-F5344CB8AC3E}">
        <p14:creationId xmlns:p14="http://schemas.microsoft.com/office/powerpoint/2010/main" val="28617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318433"/>
              </p:ext>
            </p:extLst>
          </p:nvPr>
        </p:nvGraphicFramePr>
        <p:xfrm>
          <a:off x="746450" y="1376329"/>
          <a:ext cx="10562252" cy="36487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877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7640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Jeanette Barton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Leena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Farhat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Llyr</a:t>
                      </a:r>
                      <a:r>
                        <a:rPr lang="en-GB" b="1" baseline="0" dirty="0"/>
                        <a:t> </a:t>
                      </a:r>
                      <a:r>
                        <a:rPr lang="en-GB" b="1" baseline="0" dirty="0" err="1"/>
                        <a:t>Gruffydd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Jonathon Harrington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Barbara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Mandy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503423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Ken Skates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589" y="740479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84581"/>
              </p:ext>
            </p:extLst>
          </p:nvPr>
        </p:nvGraphicFramePr>
        <p:xfrm>
          <a:off x="746450" y="1376329"/>
          <a:ext cx="10562252" cy="36487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877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7640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UKIP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Jeanette Barton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61483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Leena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Farhat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Llyr</a:t>
                      </a:r>
                      <a:r>
                        <a:rPr lang="en-GB" b="0" baseline="0" dirty="0"/>
                        <a:t> </a:t>
                      </a:r>
                      <a:r>
                        <a:rPr lang="en-GB" b="0" baseline="0" dirty="0" err="1"/>
                        <a:t>Gruffydd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Jonathon Harrington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Barbara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7,535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51334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Mandy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503423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Ken Skates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10,448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4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1" y="1845993"/>
            <a:ext cx="2302329" cy="3108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177" y="1845993"/>
            <a:ext cx="2302329" cy="31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145098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7433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080455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Gorllewin</a:t>
            </a:r>
            <a:r>
              <a:rPr lang="en-GB" dirty="0"/>
              <a:t> Clwyd</a:t>
            </a:r>
            <a:br>
              <a:rPr lang="en-GB" dirty="0"/>
            </a:br>
            <a:r>
              <a:rPr lang="en-GB" dirty="0"/>
              <a:t>Clwyd West </a:t>
            </a:r>
          </a:p>
        </p:txBody>
      </p:sp>
    </p:spTree>
    <p:extLst>
      <p:ext uri="{BB962C8B-B14F-4D97-AF65-F5344CB8AC3E}">
        <p14:creationId xmlns:p14="http://schemas.microsoft.com/office/powerpoint/2010/main" val="1249709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804" y="646694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51557"/>
              </p:ext>
            </p:extLst>
          </p:nvPr>
        </p:nvGraphicFramePr>
        <p:xfrm>
          <a:off x="351692" y="1266091"/>
          <a:ext cx="11575051" cy="40168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8216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5901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64941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188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6742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Ymgeiswyr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Pleidleisiau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Ceidwadwyr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Conservatives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Darren Millar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11,839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41.7%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Llafur</a:t>
                      </a: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/ Labour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Joshua Hurst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8,154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28.7%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8692515"/>
                  </a:ext>
                </a:extLst>
              </a:tr>
              <a:tr h="442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Plaid </a:t>
                      </a:r>
                      <a:r>
                        <a:rPr lang="en-GB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Cymru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Elin Walker Jones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19.8%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r>
                        <a:rPr lang="en-GB" sz="24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Democratiaid</a:t>
                      </a: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b="0" i="0" u="none" strike="noStrike" kern="1200" baseline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Rhyddfrydol</a:t>
                      </a:r>
                      <a:r>
                        <a:rPr lang="en-GB" sz="2400" b="0" i="0" u="none" strike="noStrike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Liberal Democrats 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David Wilkins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UKIP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Jeanie Barton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Abolish the Welsh Assembly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Euan McGivern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Reform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Clare Eno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58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Gwlad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Rhydian Hughes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1271662"/>
            <a:ext cx="11478777" cy="55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4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77" y="1664186"/>
            <a:ext cx="2464383" cy="3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1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Delyn</a:t>
            </a:r>
          </a:p>
        </p:txBody>
      </p:sp>
    </p:spTree>
    <p:extLst>
      <p:ext uri="{BB962C8B-B14F-4D97-AF65-F5344CB8AC3E}">
        <p14:creationId xmlns:p14="http://schemas.microsoft.com/office/powerpoint/2010/main" val="220579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361" y="633882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063665"/>
              </p:ext>
            </p:extLst>
          </p:nvPr>
        </p:nvGraphicFramePr>
        <p:xfrm>
          <a:off x="429207" y="1219573"/>
          <a:ext cx="11290041" cy="35856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436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0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Hannah </a:t>
                      </a:r>
                      <a:r>
                        <a:rPr lang="en-GB" b="1" dirty="0" err="1"/>
                        <a:t>Blythyn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64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Mary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Aiden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0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Isherwood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Andrew Parkhurst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 </a:t>
                      </a:r>
                      <a:r>
                        <a:rPr lang="en-GB" dirty="0" err="1"/>
                        <a:t>Rowlinson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4368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Anthony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193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78" y="670141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710"/>
              </p:ext>
            </p:extLst>
          </p:nvPr>
        </p:nvGraphicFramePr>
        <p:xfrm>
          <a:off x="429207" y="1303064"/>
          <a:ext cx="11290041" cy="36440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1083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10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Hannah </a:t>
                      </a:r>
                      <a:r>
                        <a:rPr lang="en-GB" b="1" dirty="0" err="1"/>
                        <a:t>Blythyn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6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Mary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2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Aiden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22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Mark Isherwood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718967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Andrew Parkhurst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1,094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1083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 </a:t>
                      </a:r>
                      <a:r>
                        <a:rPr lang="en-GB" dirty="0" err="1"/>
                        <a:t>Rowlinson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2,097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10838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Anthony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0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9" y="1844546"/>
            <a:ext cx="2160092" cy="2916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57" y="1844546"/>
            <a:ext cx="2160092" cy="29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3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010194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60075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603602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Dyffryn</a:t>
            </a:r>
            <a:r>
              <a:rPr lang="en-GB" dirty="0"/>
              <a:t> Clwyd</a:t>
            </a:r>
            <a:br>
              <a:rPr lang="en-GB" dirty="0"/>
            </a:br>
            <a:r>
              <a:rPr lang="en-GB" dirty="0"/>
              <a:t>Vale of Clwyd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4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726" y="606586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690464"/>
              </p:ext>
            </p:extLst>
          </p:nvPr>
        </p:nvGraphicFramePr>
        <p:xfrm>
          <a:off x="335903" y="1089094"/>
          <a:ext cx="11513975" cy="37255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9191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Dain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4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Gareth Lloyd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91919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Jason McLellan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0195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Gavin Scott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625832">
                <a:tc>
                  <a:txBody>
                    <a:bodyPr/>
                    <a:lstStyle/>
                    <a:p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Glenn </a:t>
                      </a:r>
                      <a:r>
                        <a:rPr lang="en-US" b="1" dirty="0" err="1"/>
                        <a:t>Swingler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80899">
                <a:tc>
                  <a:txBody>
                    <a:bodyPr/>
                    <a:lstStyle/>
                    <a:p>
                      <a:r>
                        <a:rPr lang="en-GB" b="0" dirty="0" err="1"/>
                        <a:t>Annibynnol</a:t>
                      </a:r>
                      <a:r>
                        <a:rPr lang="en-GB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9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450" y="575826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/>
              <a:t>Official election Results / </a:t>
            </a:r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97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10828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Cyfanswn</a:t>
                      </a:r>
                      <a:r>
                        <a:rPr lang="en-US" b="0" dirty="0"/>
                        <a:t> y </a:t>
                      </a: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Total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740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961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508" y="506017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22397"/>
              </p:ext>
            </p:extLst>
          </p:nvPr>
        </p:nvGraphicFramePr>
        <p:xfrm>
          <a:off x="335903" y="1453661"/>
          <a:ext cx="11513975" cy="33609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4378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3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Dain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88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Gareth Lloyd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43781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Jason McLellan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10,426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5283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Gavin Scott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64590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Glenn </a:t>
                      </a:r>
                      <a:r>
                        <a:rPr lang="en-US" b="0" dirty="0" err="1"/>
                        <a:t>Swingler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2,972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24054">
                <a:tc>
                  <a:txBody>
                    <a:bodyPr/>
                    <a:lstStyle/>
                    <a:p>
                      <a:r>
                        <a:rPr lang="en-GB" b="0" dirty="0" err="1"/>
                        <a:t>Annibynnol</a:t>
                      </a:r>
                      <a:r>
                        <a:rPr lang="en-GB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David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36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7"/>
          <a:stretch/>
        </p:blipFill>
        <p:spPr>
          <a:xfrm>
            <a:off x="1236251" y="1551432"/>
            <a:ext cx="3644406" cy="3370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9" b="13756"/>
          <a:stretch/>
        </p:blipFill>
        <p:spPr>
          <a:xfrm>
            <a:off x="7192370" y="1676438"/>
            <a:ext cx="3030153" cy="32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9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24025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8927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584566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Wrecsam</a:t>
            </a:r>
            <a:br>
              <a:rPr lang="en-GB" dirty="0"/>
            </a:br>
            <a:r>
              <a:rPr lang="en-GB" dirty="0"/>
              <a:t>Wrexham</a:t>
            </a:r>
          </a:p>
        </p:txBody>
      </p:sp>
    </p:spTree>
    <p:extLst>
      <p:ext uri="{BB962C8B-B14F-4D97-AF65-F5344CB8AC3E}">
        <p14:creationId xmlns:p14="http://schemas.microsoft.com/office/powerpoint/2010/main" val="2457262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2726" y="6475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07946"/>
              </p:ext>
            </p:extLst>
          </p:nvPr>
        </p:nvGraphicFramePr>
        <p:xfrm>
          <a:off x="335903" y="1226166"/>
          <a:ext cx="11513975" cy="3857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622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05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Abolish the Welsh Assembly</a:t>
                      </a:r>
                      <a:r>
                        <a:rPr lang="en-GB" b="0" baseline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Paul Ashton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8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Charles Dodman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8571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Lesley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04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Carrie 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4449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Jeremy Kent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7894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Aaron Norton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Sebastian 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Tim 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941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251" y="670141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663557"/>
              </p:ext>
            </p:extLst>
          </p:nvPr>
        </p:nvGraphicFramePr>
        <p:xfrm>
          <a:off x="335903" y="1226166"/>
          <a:ext cx="11513975" cy="3857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622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052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Abolish the Welsh Assembly</a:t>
                      </a:r>
                      <a:r>
                        <a:rPr lang="en-GB" b="0" baseline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Paul Ashton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8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Charles Dodman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8571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r>
                        <a:rPr lang="en-US" b="1" dirty="0"/>
                        <a:t>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Lesley Griffiths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8,452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04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/>
                        <a:t>Plaid </a:t>
                      </a:r>
                      <a:r>
                        <a:rPr lang="en-GB" b="0" dirty="0" err="1"/>
                        <a:t>Cymru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Carrie Harper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4,832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4449">
                <a:tc>
                  <a:txBody>
                    <a:bodyPr/>
                    <a:lstStyle/>
                    <a:p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Jeremy Kent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7,102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7894">
                <a:tc>
                  <a:txBody>
                    <a:bodyPr/>
                    <a:lstStyle/>
                    <a:p>
                      <a:r>
                        <a:rPr lang="en-US" b="0" dirty="0" err="1"/>
                        <a:t>Gwlad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Aaron Norton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Sebastian 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96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Tim Sly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4100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51" y="1551432"/>
            <a:ext cx="3413372" cy="3402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1" y="1551432"/>
            <a:ext cx="2464383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9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9500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16809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Etholaethau</a:t>
            </a:r>
            <a:br>
              <a:rPr lang="en-GB" dirty="0"/>
            </a:br>
            <a:r>
              <a:rPr lang="en-GB" dirty="0"/>
              <a:t>Constituencies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35917-DA9C-D949-87F8-278FB1329451}"/>
              </a:ext>
            </a:extLst>
          </p:cNvPr>
          <p:cNvSpPr txBox="1">
            <a:spLocks/>
          </p:cNvSpPr>
          <p:nvPr/>
        </p:nvSpPr>
        <p:spPr>
          <a:xfrm>
            <a:off x="936000" y="32289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6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27236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054101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Ynys Môn</a:t>
            </a:r>
            <a:br>
              <a:rPr lang="en-GB" dirty="0"/>
            </a:br>
            <a:r>
              <a:rPr lang="en-GB" dirty="0"/>
              <a:t>Anglesey</a:t>
            </a:r>
          </a:p>
        </p:txBody>
      </p:sp>
    </p:spTree>
    <p:extLst>
      <p:ext uri="{BB962C8B-B14F-4D97-AF65-F5344CB8AC3E}">
        <p14:creationId xmlns:p14="http://schemas.microsoft.com/office/powerpoint/2010/main" val="32597670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 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7658"/>
              </p:ext>
            </p:extLst>
          </p:nvPr>
        </p:nvGraphicFramePr>
        <p:xfrm>
          <a:off x="989044" y="1406185"/>
          <a:ext cx="10077062" cy="349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876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948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1039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78428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0704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18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Rhun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ap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Iorwerth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57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Samantha </a:t>
                      </a:r>
                      <a:r>
                        <a:rPr lang="en-US" dirty="0" err="1"/>
                        <a:t>Egelstaff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Lyn Hudson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17396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Emmett 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88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Chris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03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44" y="576356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981"/>
              </p:ext>
            </p:extLst>
          </p:nvPr>
        </p:nvGraphicFramePr>
        <p:xfrm>
          <a:off x="989044" y="1406185"/>
          <a:ext cx="10077062" cy="3495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876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1948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1039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78428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50704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18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Rhun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ap</a:t>
                      </a:r>
                      <a:r>
                        <a:rPr lang="en-US" b="1" dirty="0"/>
                        <a:t> </a:t>
                      </a:r>
                      <a:r>
                        <a:rPr lang="en-US" b="1" dirty="0" err="1"/>
                        <a:t>Iorwerth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15,506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57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Samantha </a:t>
                      </a:r>
                      <a:r>
                        <a:rPr lang="en-US" dirty="0" err="1"/>
                        <a:t>Egelstaff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Lyn Hudson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5,689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17396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Emmett 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887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Chris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064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37" y="1551432"/>
            <a:ext cx="2376974" cy="3208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36" y="1551431"/>
            <a:ext cx="2376974" cy="32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4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2459970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9552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482761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Rhanbarth</a:t>
            </a:r>
            <a:br>
              <a:rPr lang="en-GB" dirty="0"/>
            </a:br>
            <a:r>
              <a:rPr lang="en-GB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2777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1194319"/>
            <a:ext cx="11669051" cy="55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96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9699" y="661863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02868"/>
            <a:ext cx="11832614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23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261431"/>
            <a:ext cx="11590944" cy="53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03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450" y="683403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r>
              <a:rPr lang="en-GB" sz="2400" dirty="0"/>
              <a:t> – Official election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71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9819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401,770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230,161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2382"/>
                  </a:ext>
                </a:extLst>
              </a:tr>
              <a:tr h="65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3726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41,399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525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Gogledd</a:t>
            </a:r>
            <a:r>
              <a:rPr lang="en-GB" dirty="0"/>
              <a:t> </a:t>
            </a:r>
            <a:r>
              <a:rPr lang="en-GB" dirty="0" err="1"/>
              <a:t>Cymru</a:t>
            </a:r>
            <a:br>
              <a:rPr lang="en-GB" dirty="0"/>
            </a:br>
            <a:r>
              <a:rPr lang="en-GB" dirty="0"/>
              <a:t>North Wales</a:t>
            </a:r>
          </a:p>
        </p:txBody>
      </p:sp>
    </p:spTree>
    <p:extLst>
      <p:ext uri="{BB962C8B-B14F-4D97-AF65-F5344CB8AC3E}">
        <p14:creationId xmlns:p14="http://schemas.microsoft.com/office/powerpoint/2010/main" val="4141005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FF13F-BCD4-2543-B69E-2AFA893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07538"/>
              </p:ext>
            </p:extLst>
          </p:nvPr>
        </p:nvGraphicFramePr>
        <p:xfrm>
          <a:off x="884722" y="1867955"/>
          <a:ext cx="5281128" cy="307584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73439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630539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177150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991481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567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Plaid </a:t>
                      </a:r>
                      <a:r>
                        <a:rPr lang="en-US" dirty="0" err="1"/>
                        <a:t>Werdd</a:t>
                      </a:r>
                      <a:r>
                        <a:rPr lang="en-US" dirty="0"/>
                        <a:t> / Green Party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402101">
                <a:tc>
                  <a:txBody>
                    <a:bodyPr/>
                    <a:lstStyle/>
                    <a:p>
                      <a:r>
                        <a:rPr lang="en-US" dirty="0"/>
                        <a:t>Communist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  <a:tr h="402101">
                <a:tc>
                  <a:txBody>
                    <a:bodyPr/>
                    <a:lstStyle/>
                    <a:p>
                      <a:r>
                        <a:rPr lang="en-US" dirty="0" err="1"/>
                        <a:t>Llafur</a:t>
                      </a:r>
                      <a:r>
                        <a:rPr lang="en-US" baseline="0" dirty="0"/>
                        <a:t> / </a:t>
                      </a:r>
                      <a:r>
                        <a:rPr lang="en-US" baseline="0" dirty="0" err="1"/>
                        <a:t>Labour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7281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CF036F-AA87-D248-AD89-7F76E92E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39084"/>
              </p:ext>
            </p:extLst>
          </p:nvPr>
        </p:nvGraphicFramePr>
        <p:xfrm>
          <a:off x="6629400" y="1884954"/>
          <a:ext cx="4697964" cy="30588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30829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399593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1153012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760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67,544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668016">
                <a:tc>
                  <a:txBody>
                    <a:bodyPr/>
                    <a:lstStyle/>
                    <a:p>
                      <a:r>
                        <a:rPr lang="en-US" dirty="0" err="1"/>
                        <a:t>Llafur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Labour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477306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53,950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67281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731000" y="807964"/>
            <a:ext cx="373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32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32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3200" dirty="0">
              <a:solidFill>
                <a:srgbClr val="EC1955"/>
              </a:solidFill>
              <a:latin typeface="+mj-lt"/>
            </a:endParaRPr>
          </a:p>
          <a:p>
            <a:r>
              <a:rPr lang="en-GB" sz="32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3200" dirty="0">
              <a:solidFill>
                <a:srgbClr val="EC19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6413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692900" y="461200"/>
            <a:ext cx="47942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71" y="1755226"/>
            <a:ext cx="1382346" cy="1866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45" y="1880547"/>
            <a:ext cx="1286824" cy="1737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99" y="1819268"/>
            <a:ext cx="1309624" cy="17679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735" r="12610" b="46325"/>
          <a:stretch/>
        </p:blipFill>
        <p:spPr>
          <a:xfrm>
            <a:off x="3171803" y="3798278"/>
            <a:ext cx="1626063" cy="17062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76" y="3798278"/>
            <a:ext cx="1787769" cy="17877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46" y="3798277"/>
            <a:ext cx="1706221" cy="1706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02" y="3798276"/>
            <a:ext cx="1706221" cy="1706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18" y="1789548"/>
            <a:ext cx="1827432" cy="182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23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268963"/>
            <a:ext cx="11607282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450" y="575826"/>
            <a:ext cx="9379526" cy="830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swyddogol</a:t>
            </a:r>
            <a:r>
              <a:rPr lang="en-GB" sz="40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7261" y="1255609"/>
          <a:ext cx="10935479" cy="365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92129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443,047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289,802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225,376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54,202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18,149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75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EA76F9-30FE-46EE-BF70-756A945C8FF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83D0BF-EC37-445A-920C-A6D78D4670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37160-8102-4564-AF1F-5B6DB1CD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2933</TotalTime>
  <Words>7912</Words>
  <Application>Microsoft Macintosh PowerPoint</Application>
  <PresentationFormat>Widescreen</PresentationFormat>
  <Paragraphs>1336</Paragraphs>
  <Slides>75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Calibri</vt:lpstr>
      <vt:lpstr>wf_segoe-ui_normal</vt:lpstr>
      <vt:lpstr>Arial</vt:lpstr>
      <vt:lpstr>VAG Rounded Std Thin</vt:lpstr>
      <vt:lpstr>VAG Rounded Std Light</vt:lpstr>
      <vt:lpstr>VAG Rounded</vt:lpstr>
      <vt:lpstr>Times New Roman</vt:lpstr>
      <vt:lpstr>Office Theme</vt:lpstr>
      <vt:lpstr>PowerPoint Presentation</vt:lpstr>
      <vt:lpstr>Prosiect Pleidlais | Project Vote </vt:lpstr>
      <vt:lpstr>Canlyniadau llawn – Etholiad Paralel </vt:lpstr>
      <vt:lpstr>Results – Project vote parallel election</vt:lpstr>
      <vt:lpstr>Official election Results / Canlyniadau etholiad swyddogol</vt:lpstr>
      <vt:lpstr>Etholaethau Constituencies   </vt:lpstr>
      <vt:lpstr>Canlyniadau – Etholiad Paralel </vt:lpstr>
      <vt:lpstr>Results – Project vote parallel election</vt:lpstr>
      <vt:lpstr>Canlyniadau swyddogol – Official results</vt:lpstr>
      <vt:lpstr>Aberconwy 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Alun a Glannau Dyfrdwy Alyn and Deeside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Arfon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De Clwyd Clwyd South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Gorllewin Clwyd Clwyd West </vt:lpstr>
      <vt:lpstr>Canlyniad Senedd go iawn | Real Senedd result </vt:lpstr>
      <vt:lpstr>Prosiect Pleidlais Project Vote</vt:lpstr>
      <vt:lpstr> Delyn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Dyffryn Clwyd Vale of Clwyd 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Wrecsam Wrexham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Ynys Môn Anglesey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Rhanbarth Region</vt:lpstr>
      <vt:lpstr>Canlyniadau etholiad paralel </vt:lpstr>
      <vt:lpstr>Results – Project vote parallel election</vt:lpstr>
      <vt:lpstr>Canlyniadau etholiad swyddogol – Official election results</vt:lpstr>
      <vt:lpstr>Gogledd Cymru North Wales</vt:lpstr>
      <vt:lpstr>Prosiect Pleidlais Project Vote</vt:lpstr>
      <vt:lpstr>Prosiect Pleidlais Project Vote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104</cp:revision>
  <cp:lastPrinted>2019-06-18T13:52:04Z</cp:lastPrinted>
  <dcterms:created xsi:type="dcterms:W3CDTF">2019-03-26T15:18:01Z</dcterms:created>
  <dcterms:modified xsi:type="dcterms:W3CDTF">2021-05-12T08:36:04Z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