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3"/>
  </p:notesMasterIdLst>
  <p:handoutMasterIdLst>
    <p:handoutMasterId r:id="rId84"/>
  </p:handoutMasterIdLst>
  <p:sldIdLst>
    <p:sldId id="277" r:id="rId5"/>
    <p:sldId id="303" r:id="rId6"/>
    <p:sldId id="372" r:id="rId7"/>
    <p:sldId id="373" r:id="rId8"/>
    <p:sldId id="378" r:id="rId9"/>
    <p:sldId id="279" r:id="rId10"/>
    <p:sldId id="374" r:id="rId11"/>
    <p:sldId id="375" r:id="rId12"/>
    <p:sldId id="379" r:id="rId13"/>
    <p:sldId id="296" r:id="rId14"/>
    <p:sldId id="282" r:id="rId15"/>
    <p:sldId id="369" r:id="rId16"/>
    <p:sldId id="302" r:id="rId17"/>
    <p:sldId id="382" r:id="rId18"/>
    <p:sldId id="301" r:id="rId19"/>
    <p:sldId id="304" r:id="rId20"/>
    <p:sldId id="407" r:id="rId21"/>
    <p:sldId id="385" r:id="rId22"/>
    <p:sldId id="297" r:id="rId23"/>
    <p:sldId id="322" r:id="rId24"/>
    <p:sldId id="308" r:id="rId25"/>
    <p:sldId id="309" r:id="rId26"/>
    <p:sldId id="386" r:id="rId27"/>
    <p:sldId id="408" r:id="rId28"/>
    <p:sldId id="388" r:id="rId29"/>
    <p:sldId id="325" r:id="rId30"/>
    <p:sldId id="323" r:id="rId31"/>
    <p:sldId id="370" r:id="rId32"/>
    <p:sldId id="313" r:id="rId33"/>
    <p:sldId id="383" r:id="rId34"/>
    <p:sldId id="314" r:id="rId35"/>
    <p:sldId id="389" r:id="rId36"/>
    <p:sldId id="390" r:id="rId37"/>
    <p:sldId id="391" r:id="rId38"/>
    <p:sldId id="326" r:id="rId39"/>
    <p:sldId id="317" r:id="rId40"/>
    <p:sldId id="318" r:id="rId41"/>
    <p:sldId id="319" r:id="rId42"/>
    <p:sldId id="392" r:id="rId43"/>
    <p:sldId id="409" r:id="rId44"/>
    <p:sldId id="394" r:id="rId45"/>
    <p:sldId id="363" r:id="rId46"/>
    <p:sldId id="364" r:id="rId47"/>
    <p:sldId id="365" r:id="rId48"/>
    <p:sldId id="366" r:id="rId49"/>
    <p:sldId id="395" r:id="rId50"/>
    <p:sldId id="410" r:id="rId51"/>
    <p:sldId id="397" r:id="rId52"/>
    <p:sldId id="327" r:id="rId53"/>
    <p:sldId id="328" r:id="rId54"/>
    <p:sldId id="329" r:id="rId55"/>
    <p:sldId id="330" r:id="rId56"/>
    <p:sldId id="398" r:id="rId57"/>
    <p:sldId id="411" r:id="rId58"/>
    <p:sldId id="400" r:id="rId59"/>
    <p:sldId id="333" r:id="rId60"/>
    <p:sldId id="334" r:id="rId61"/>
    <p:sldId id="335" r:id="rId62"/>
    <p:sldId id="336" r:id="rId63"/>
    <p:sldId id="401" r:id="rId64"/>
    <p:sldId id="412" r:id="rId65"/>
    <p:sldId id="403" r:id="rId66"/>
    <p:sldId id="339" r:id="rId67"/>
    <p:sldId id="340" r:id="rId68"/>
    <p:sldId id="371" r:id="rId69"/>
    <p:sldId id="341" r:id="rId70"/>
    <p:sldId id="384" r:id="rId71"/>
    <p:sldId id="342" r:id="rId72"/>
    <p:sldId id="404" r:id="rId73"/>
    <p:sldId id="413" r:id="rId74"/>
    <p:sldId id="406" r:id="rId75"/>
    <p:sldId id="281" r:id="rId76"/>
    <p:sldId id="376" r:id="rId77"/>
    <p:sldId id="377" r:id="rId78"/>
    <p:sldId id="380" r:id="rId79"/>
    <p:sldId id="298" r:id="rId80"/>
    <p:sldId id="306" r:id="rId81"/>
    <p:sldId id="381" r:id="rId82"/>
  </p:sldIdLst>
  <p:sldSz cx="12192000" cy="6858000"/>
  <p:notesSz cx="6797675" cy="9926638"/>
  <p:embeddedFontLst>
    <p:embeddedFont>
      <p:font typeface="Calibri" panose="020F0502020204030204" pitchFamily="34" charset="0"/>
      <p:regular r:id="rId85"/>
      <p:bold r:id="rId86"/>
      <p:italic r:id="rId87"/>
      <p:boldItalic r:id="rId88"/>
    </p:embeddedFont>
    <p:embeddedFont>
      <p:font typeface="VAG Rounded" pitchFamily="2" charset="77"/>
      <p:bold r:id="rId8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955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75" autoAdjust="0"/>
    <p:restoredTop sz="83207" autoAdjust="0"/>
  </p:normalViewPr>
  <p:slideViewPr>
    <p:cSldViewPr snapToGrid="0" showGuides="1">
      <p:cViewPr varScale="1">
        <p:scale>
          <a:sx n="94" d="100"/>
          <a:sy n="94" d="100"/>
        </p:scale>
        <p:origin x="5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handoutMaster" Target="handoutMasters/handoutMaster1.xml"/><Relationship Id="rId89" Type="http://schemas.openxmlformats.org/officeDocument/2006/relationships/font" Target="fonts/font5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presProps" Target="pres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font" Target="fonts/font1.fntdata"/><Relationship Id="rId93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4.fntdata"/><Relationship Id="rId9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heme" Target="theme/theme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3.fntdata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571-BEFA-4D18-B6DE-5F2EE60013AA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DF004-05F9-484D-8D5C-F3454BF09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29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E47BB-1B5D-462A-81CB-037A19661BFB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C3637-F9C0-444F-9B68-AA0501329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47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Lliwiau’r</a:t>
            </a:r>
            <a:r>
              <a:rPr lang="en-US" b="1" dirty="0"/>
              <a:t> </a:t>
            </a:r>
            <a:r>
              <a:rPr lang="en-US" b="1" dirty="0" err="1"/>
              <a:t>pleidiau</a:t>
            </a:r>
            <a:r>
              <a:rPr lang="en-US" b="1" dirty="0"/>
              <a:t> / Party </a:t>
            </a:r>
            <a:r>
              <a:rPr lang="en-US" b="1" dirty="0" err="1"/>
              <a:t>colours</a:t>
            </a:r>
            <a:r>
              <a:rPr lang="en-US" b="1" dirty="0"/>
              <a:t> </a:t>
            </a:r>
          </a:p>
          <a:p>
            <a:endParaRPr lang="en-US" dirty="0"/>
          </a:p>
          <a:p>
            <a:r>
              <a:rPr lang="en-US" dirty="0" err="1"/>
              <a:t>Ceidwadwyr</a:t>
            </a:r>
            <a:r>
              <a:rPr lang="en-US" dirty="0"/>
              <a:t> / Conservatives – </a:t>
            </a:r>
            <a:r>
              <a:rPr lang="en-US" dirty="0" err="1"/>
              <a:t>Glas</a:t>
            </a:r>
            <a:r>
              <a:rPr lang="en-US" dirty="0"/>
              <a:t> / Blue </a:t>
            </a:r>
          </a:p>
          <a:p>
            <a:r>
              <a:rPr lang="en-US" dirty="0" err="1"/>
              <a:t>Llafur</a:t>
            </a:r>
            <a:r>
              <a:rPr lang="en-US" dirty="0"/>
              <a:t> / </a:t>
            </a:r>
            <a:r>
              <a:rPr lang="en-US" dirty="0" err="1"/>
              <a:t>Labour</a:t>
            </a:r>
            <a:r>
              <a:rPr lang="en-US" dirty="0"/>
              <a:t> –  </a:t>
            </a:r>
            <a:r>
              <a:rPr lang="en-US" dirty="0" err="1"/>
              <a:t>Coch</a:t>
            </a:r>
            <a:r>
              <a:rPr lang="en-US" dirty="0"/>
              <a:t> / Red</a:t>
            </a:r>
          </a:p>
          <a:p>
            <a:r>
              <a:rPr lang="en-US" dirty="0"/>
              <a:t>Plaid </a:t>
            </a:r>
            <a:r>
              <a:rPr lang="en-US" dirty="0" err="1"/>
              <a:t>Cymru</a:t>
            </a:r>
            <a:r>
              <a:rPr lang="en-US" dirty="0"/>
              <a:t> – </a:t>
            </a:r>
            <a:r>
              <a:rPr lang="en-US" dirty="0" err="1"/>
              <a:t>Gwyrdd</a:t>
            </a:r>
            <a:r>
              <a:rPr lang="en-US" dirty="0"/>
              <a:t> </a:t>
            </a:r>
            <a:r>
              <a:rPr lang="en-US" dirty="0" err="1"/>
              <a:t>Golau</a:t>
            </a:r>
            <a:r>
              <a:rPr lang="en-US" dirty="0"/>
              <a:t> / Light Green</a:t>
            </a:r>
          </a:p>
          <a:p>
            <a:r>
              <a:rPr lang="en-US" dirty="0"/>
              <a:t>Plaid </a:t>
            </a:r>
            <a:r>
              <a:rPr lang="en-US" dirty="0" err="1"/>
              <a:t>Werdd</a:t>
            </a:r>
            <a:r>
              <a:rPr lang="en-US" dirty="0"/>
              <a:t> / Green Party – </a:t>
            </a:r>
            <a:r>
              <a:rPr lang="en-US" dirty="0" err="1"/>
              <a:t>Gwyrdd</a:t>
            </a:r>
            <a:r>
              <a:rPr lang="en-US" dirty="0"/>
              <a:t> </a:t>
            </a:r>
            <a:r>
              <a:rPr lang="en-US" dirty="0" err="1"/>
              <a:t>Tywyll</a:t>
            </a:r>
            <a:r>
              <a:rPr lang="en-US" dirty="0"/>
              <a:t> / Dark Green</a:t>
            </a:r>
          </a:p>
          <a:p>
            <a:r>
              <a:rPr lang="en-US" dirty="0"/>
              <a:t>No results – </a:t>
            </a:r>
            <a:r>
              <a:rPr lang="en-US" dirty="0" err="1"/>
              <a:t>Llwyd</a:t>
            </a:r>
            <a:r>
              <a:rPr lang="en-US" dirty="0"/>
              <a:t> / Grey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363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766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03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- William Rees</a:t>
            </a:r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Jenny Rathbone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478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397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863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</a:t>
            </a:r>
            <a:r>
              <a:rPr lang="en-US" dirty="0" err="1"/>
              <a:t>Fflur</a:t>
            </a:r>
            <a:r>
              <a:rPr lang="en-US" dirty="0"/>
              <a:t> Elin</a:t>
            </a:r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Julie Morgan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84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67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013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51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2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268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</a:t>
            </a:r>
            <a:r>
              <a:rPr lang="en-US" b="0" dirty="0"/>
              <a:t>Vaughan </a:t>
            </a:r>
            <a:r>
              <a:rPr lang="en-US" b="0" dirty="0" err="1"/>
              <a:t>Gething</a:t>
            </a:r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Vaughan </a:t>
            </a:r>
            <a:r>
              <a:rPr lang="en-US" dirty="0" err="1"/>
              <a:t>Gething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580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21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57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Mark </a:t>
            </a:r>
            <a:r>
              <a:rPr lang="en-US" dirty="0" err="1"/>
              <a:t>Drakeford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Mark </a:t>
            </a:r>
            <a:r>
              <a:rPr lang="en-US" dirty="0" err="1"/>
              <a:t>Drakeford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189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8707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883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Geraint</a:t>
            </a:r>
            <a:r>
              <a:rPr lang="en-US" baseline="0" dirty="0"/>
              <a:t> </a:t>
            </a:r>
            <a:r>
              <a:rPr lang="en-US" baseline="0" dirty="0" err="1"/>
              <a:t>Benney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Vikki Howells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321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086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79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Mick </a:t>
            </a:r>
            <a:r>
              <a:rPr lang="en-US" dirty="0" err="1"/>
              <a:t>Antoniw</a:t>
            </a:r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Mick </a:t>
            </a:r>
            <a:r>
              <a:rPr lang="en-US" dirty="0" err="1"/>
              <a:t>Antoniw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7171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052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281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Leanne Wood</a:t>
            </a:r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Elizabeth ‘Buffy’ Williams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63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3851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4712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53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Anthony</a:t>
            </a:r>
            <a:r>
              <a:rPr lang="en-US" baseline="0" dirty="0"/>
              <a:t> Slaughter</a:t>
            </a:r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Jane Hutt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818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906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2865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814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3460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NB: the</a:t>
            </a:r>
            <a:r>
              <a:rPr lang="en-GB" baseline="0" dirty="0"/>
              <a:t> number and share of votes are for </a:t>
            </a:r>
            <a:r>
              <a:rPr lang="en-GB" b="1" baseline="0" dirty="0"/>
              <a:t>regional votes only.</a:t>
            </a:r>
          </a:p>
          <a:p>
            <a:endParaRPr lang="en-GB" baseline="0" dirty="0"/>
          </a:p>
          <a:p>
            <a:r>
              <a:rPr lang="en-GB" dirty="0"/>
              <a:t>We have included the top 6 parties only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7503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2432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023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Prosiect</a:t>
            </a:r>
            <a:r>
              <a:rPr lang="en-GB" b="1" dirty="0"/>
              <a:t> </a:t>
            </a:r>
            <a:r>
              <a:rPr lang="en-GB" b="1" dirty="0" err="1"/>
              <a:t>Pleidlais</a:t>
            </a:r>
            <a:r>
              <a:rPr lang="en-GB" b="1" baseline="0" dirty="0"/>
              <a:t> / </a:t>
            </a:r>
            <a:r>
              <a:rPr lang="en-GB" b="1" dirty="0"/>
              <a:t>Project Vote (clockwise)</a:t>
            </a:r>
          </a:p>
          <a:p>
            <a:endParaRPr lang="en-GB" b="1" dirty="0"/>
          </a:p>
          <a:p>
            <a:pPr marL="228600" indent="-228600">
              <a:buAutoNum type="arabicPeriod"/>
            </a:pPr>
            <a:r>
              <a:rPr lang="en-GB" b="0" baseline="0" dirty="0"/>
              <a:t>Anita Wright – Communist Party</a:t>
            </a:r>
          </a:p>
          <a:p>
            <a:pPr marL="228600" indent="-228600">
              <a:buAutoNum type="arabicPeriod"/>
            </a:pPr>
            <a:r>
              <a:rPr lang="en-US" b="0" dirty="0"/>
              <a:t>Andrew RT Davies - </a:t>
            </a:r>
            <a:r>
              <a:rPr lang="en-US" b="0" dirty="0" err="1"/>
              <a:t>Ceidwadwyr</a:t>
            </a:r>
            <a:r>
              <a:rPr lang="en-US" b="0" dirty="0"/>
              <a:t> / Conservatives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baseline="0" dirty="0"/>
              <a:t>Rodney Berman - </a:t>
            </a:r>
            <a:r>
              <a:rPr lang="en-GB" b="0" baseline="0" dirty="0" err="1"/>
              <a:t>Democratiaid</a:t>
            </a:r>
            <a:r>
              <a:rPr lang="en-GB" b="0" baseline="0" dirty="0"/>
              <a:t> </a:t>
            </a:r>
            <a:r>
              <a:rPr lang="en-GB" b="0" baseline="0" dirty="0" err="1"/>
              <a:t>Rhyddfrydol</a:t>
            </a:r>
            <a:r>
              <a:rPr lang="en-GB" b="0" baseline="0" dirty="0"/>
              <a:t> / Liberal Democrats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baseline="0" dirty="0"/>
              <a:t>Justin Lilley - No More Lockdowns</a:t>
            </a:r>
          </a:p>
          <a:p>
            <a:pPr marL="228600" indent="-228600">
              <a:buAutoNum type="arabicPeriod"/>
            </a:pPr>
            <a:endParaRPr lang="en-GB" b="0" dirty="0"/>
          </a:p>
          <a:p>
            <a:endParaRPr lang="en-GB" b="1" dirty="0"/>
          </a:p>
          <a:p>
            <a:r>
              <a:rPr lang="en-GB" b="1" dirty="0" err="1"/>
              <a:t>Etholiad</a:t>
            </a:r>
            <a:r>
              <a:rPr lang="en-GB" b="1" dirty="0"/>
              <a:t> go</a:t>
            </a:r>
            <a:r>
              <a:rPr lang="en-GB" b="1" baseline="0" dirty="0"/>
              <a:t> </a:t>
            </a:r>
            <a:r>
              <a:rPr lang="en-GB" b="1" baseline="0" dirty="0" err="1"/>
              <a:t>iawn</a:t>
            </a:r>
            <a:r>
              <a:rPr lang="en-GB" b="1" baseline="0" dirty="0"/>
              <a:t> / </a:t>
            </a:r>
            <a:r>
              <a:rPr lang="en-GB" b="1" dirty="0"/>
              <a:t>Real</a:t>
            </a:r>
            <a:r>
              <a:rPr lang="en-GB" b="1" baseline="0" dirty="0"/>
              <a:t> election (clockwise)</a:t>
            </a:r>
          </a:p>
          <a:p>
            <a:endParaRPr lang="en-GB" b="1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Andrew RT Davies - </a:t>
            </a:r>
            <a:r>
              <a:rPr lang="en-US" b="0" dirty="0" err="1"/>
              <a:t>Ceidwadwyr</a:t>
            </a:r>
            <a:r>
              <a:rPr lang="en-US" b="0" dirty="0"/>
              <a:t> / Conservatives </a:t>
            </a:r>
          </a:p>
          <a:p>
            <a:pPr marL="228600" indent="-228600">
              <a:buAutoNum type="arabicPeriod"/>
            </a:pPr>
            <a:r>
              <a:rPr lang="en-GB" b="0" baseline="0" dirty="0"/>
              <a:t>Rhys ab Owen - Plaid </a:t>
            </a:r>
            <a:r>
              <a:rPr lang="en-GB" b="0" baseline="0" dirty="0" err="1"/>
              <a:t>Cymru</a:t>
            </a:r>
            <a:endParaRPr lang="en-GB" b="0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baseline="0" dirty="0"/>
              <a:t>Joel James </a:t>
            </a:r>
            <a:r>
              <a:rPr lang="en-US" b="0" dirty="0"/>
              <a:t>- </a:t>
            </a:r>
            <a:r>
              <a:rPr lang="en-US" b="0" dirty="0" err="1"/>
              <a:t>Ceidwadwyr</a:t>
            </a:r>
            <a:r>
              <a:rPr lang="en-US" b="0" dirty="0"/>
              <a:t> / Conservatives </a:t>
            </a:r>
            <a:endParaRPr lang="en-GB" b="0" baseline="0" dirty="0"/>
          </a:p>
          <a:p>
            <a:pPr marL="228600" indent="-228600">
              <a:buAutoNum type="arabicPeriod"/>
            </a:pPr>
            <a:r>
              <a:rPr lang="en-GB" b="0" baseline="0" dirty="0" err="1"/>
              <a:t>Heledd</a:t>
            </a:r>
            <a:r>
              <a:rPr lang="en-GB" b="0" baseline="0" dirty="0"/>
              <a:t> </a:t>
            </a:r>
            <a:r>
              <a:rPr lang="en-GB" b="0" baseline="0" dirty="0" err="1"/>
              <a:t>Fychan</a:t>
            </a:r>
            <a:r>
              <a:rPr lang="en-GB" b="0" baseline="0" dirty="0"/>
              <a:t> - Plaid </a:t>
            </a:r>
            <a:r>
              <a:rPr lang="en-GB" b="0" baseline="0" dirty="0" err="1"/>
              <a:t>Cymru</a:t>
            </a:r>
            <a:endParaRPr lang="en-GB" b="0" baseline="0" dirty="0"/>
          </a:p>
          <a:p>
            <a:pPr marL="228600" indent="-228600">
              <a:buAutoNum type="arabicPeriod"/>
            </a:pPr>
            <a:endParaRPr lang="en-GB" b="0" baseline="0" dirty="0"/>
          </a:p>
          <a:p>
            <a:pPr marL="228600" indent="-228600">
              <a:buAutoNum type="arabicPeriod"/>
            </a:pPr>
            <a:endParaRPr lang="en-GB" b="0" baseline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58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805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698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NB: the</a:t>
            </a:r>
            <a:r>
              <a:rPr lang="en-GB" baseline="0" dirty="0"/>
              <a:t> number and share of votes are for </a:t>
            </a:r>
            <a:r>
              <a:rPr lang="en-GB" b="1" baseline="0" dirty="0"/>
              <a:t>constituency votes only.</a:t>
            </a:r>
          </a:p>
          <a:p>
            <a:endParaRPr lang="en-GB" baseline="0" dirty="0"/>
          </a:p>
          <a:p>
            <a:r>
              <a:rPr lang="en-GB" dirty="0"/>
              <a:t>We have included the top 6 parties only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207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91A198-C66D-844B-BEA0-9421EBE4C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33" y="1996951"/>
            <a:ext cx="3740872" cy="995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32A47B-9B4B-4F42-80A2-3F82A57FB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80" y="1842447"/>
            <a:ext cx="4960203" cy="14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8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339" y="2126498"/>
            <a:ext cx="10304835" cy="830997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Canol</a:t>
            </a:r>
            <a:r>
              <a:rPr lang="en-GB" dirty="0"/>
              <a:t> </a:t>
            </a:r>
            <a:r>
              <a:rPr lang="en-GB" dirty="0" err="1"/>
              <a:t>Caerdydd</a:t>
            </a:r>
            <a:br>
              <a:rPr lang="en-GB" dirty="0"/>
            </a:br>
            <a:r>
              <a:rPr lang="en-GB" dirty="0"/>
              <a:t>Cardiff Central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59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656" y="655329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Prosiect</a:t>
            </a:r>
            <a:r>
              <a:rPr lang="en-GB" sz="2400" dirty="0"/>
              <a:t> </a:t>
            </a:r>
            <a:r>
              <a:rPr lang="en-GB" sz="2400" dirty="0" err="1"/>
              <a:t>Pleidlais</a:t>
            </a:r>
            <a:r>
              <a:rPr lang="en-GB" sz="2400" dirty="0"/>
              <a:t> | Project Vote Results (1 / 2) 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43554"/>
              </p:ext>
            </p:extLst>
          </p:nvPr>
        </p:nvGraphicFramePr>
        <p:xfrm>
          <a:off x="783769" y="1350202"/>
          <a:ext cx="10935479" cy="35390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8254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92981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202025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821093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499157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Ymgeiswyr</a:t>
                      </a:r>
                      <a:r>
                        <a:rPr lang="en-US" b="0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Pleidleisiau</a:t>
                      </a:r>
                      <a:r>
                        <a:rPr lang="en-US" b="0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991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Rodney Berman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99157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Reform UK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Julian </a:t>
                      </a:r>
                      <a:r>
                        <a:rPr lang="en-GB" b="0" dirty="0" err="1"/>
                        <a:t>Bosley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544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Calum</a:t>
                      </a:r>
                      <a:r>
                        <a:rPr lang="en-GB" b="0" baseline="0" dirty="0"/>
                        <a:t> </a:t>
                      </a:r>
                      <a:r>
                        <a:rPr lang="en-GB" b="0" dirty="0"/>
                        <a:t>Davies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99157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Werdd</a:t>
                      </a:r>
                      <a:r>
                        <a:rPr lang="en-US" b="0" dirty="0"/>
                        <a:t> / Green Party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Ceri Davies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991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Freedom Alliance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Thomas Franklin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99157">
                <a:tc>
                  <a:txBody>
                    <a:bodyPr/>
                    <a:lstStyle/>
                    <a:p>
                      <a:r>
                        <a:rPr lang="en-US" b="0" dirty="0"/>
                        <a:t>Socialist</a:t>
                      </a:r>
                      <a:r>
                        <a:rPr lang="en-US" b="0" baseline="0" dirty="0"/>
                        <a:t> Party of Great Britain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Brian Johnson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533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07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656" y="524700"/>
            <a:ext cx="8600328" cy="694873"/>
          </a:xfrm>
        </p:spPr>
        <p:txBody>
          <a:bodyPr>
            <a:normAutofit/>
          </a:bodyPr>
          <a:lstStyle/>
          <a:p>
            <a:r>
              <a:rPr lang="en-GB" sz="4800" dirty="0" err="1"/>
              <a:t>Canlyniadau</a:t>
            </a:r>
            <a:r>
              <a:rPr lang="en-GB" sz="4800" dirty="0"/>
              <a:t> | Results (2 / 2) </a:t>
            </a:r>
            <a:endParaRPr lang="en-GB" sz="4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148869"/>
              </p:ext>
            </p:extLst>
          </p:nvPr>
        </p:nvGraphicFramePr>
        <p:xfrm>
          <a:off x="783769" y="1350202"/>
          <a:ext cx="10935479" cy="33896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8254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92981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202025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821093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550478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Ymgeiswyr</a:t>
                      </a:r>
                      <a:r>
                        <a:rPr lang="en-US" b="0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Pleidleisiau</a:t>
                      </a:r>
                      <a:r>
                        <a:rPr lang="en-US" b="0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550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err="1"/>
                        <a:t>Munawar</a:t>
                      </a:r>
                      <a:r>
                        <a:rPr lang="en-GB" b="0" dirty="0"/>
                        <a:t> Mughal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550478">
                <a:tc>
                  <a:txBody>
                    <a:bodyPr/>
                    <a:lstStyle/>
                    <a:p>
                      <a:r>
                        <a:rPr lang="en-GB" b="0" dirty="0"/>
                        <a:t>Propel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Dilan </a:t>
                      </a:r>
                      <a:r>
                        <a:rPr lang="en-GB" b="0" dirty="0" err="1"/>
                        <a:t>Nazari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637303">
                <a:tc>
                  <a:txBody>
                    <a:bodyPr/>
                    <a:lstStyle/>
                    <a:p>
                      <a:r>
                        <a:rPr lang="en-GB" dirty="0" err="1"/>
                        <a:t>Llafur</a:t>
                      </a:r>
                      <a:r>
                        <a:rPr lang="en-GB" dirty="0"/>
                        <a:t> / Labour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Jenny Rathbone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550478">
                <a:tc>
                  <a:txBody>
                    <a:bodyPr/>
                    <a:lstStyle/>
                    <a:p>
                      <a:r>
                        <a:rPr lang="en-GB" b="1" dirty="0"/>
                        <a:t>Plaid </a:t>
                      </a:r>
                      <a:r>
                        <a:rPr lang="en-GB" b="1" dirty="0" err="1"/>
                        <a:t>Cymru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William 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550478">
                <a:tc>
                  <a:txBody>
                    <a:bodyPr/>
                    <a:lstStyle/>
                    <a:p>
                      <a:r>
                        <a:rPr lang="en-GB" dirty="0" err="1"/>
                        <a:t>Gwlad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Clem Thomas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62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323" y="58514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Senedd go </a:t>
            </a:r>
            <a:r>
              <a:rPr lang="en-US" sz="3200" dirty="0" err="1"/>
              <a:t>iawn</a:t>
            </a:r>
            <a:r>
              <a:rPr lang="en-US" sz="3200" dirty="0"/>
              <a:t> | Real Senedd result (1/2)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70848"/>
              </p:ext>
            </p:extLst>
          </p:nvPr>
        </p:nvGraphicFramePr>
        <p:xfrm>
          <a:off x="783769" y="1350203"/>
          <a:ext cx="10935479" cy="36409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8254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71093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89348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488418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Ymgeiswyr</a:t>
                      </a:r>
                      <a:r>
                        <a:rPr lang="en-US" b="0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Pleidleisiau</a:t>
                      </a:r>
                      <a:r>
                        <a:rPr lang="en-US" b="0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88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Rodney Berman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5,460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19.1%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88418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Reform UK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Julian </a:t>
                      </a:r>
                      <a:r>
                        <a:rPr lang="en-GB" b="0" dirty="0" err="1"/>
                        <a:t>Bosley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532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Calum</a:t>
                      </a:r>
                      <a:r>
                        <a:rPr lang="en-GB" b="0" baseline="0" dirty="0"/>
                        <a:t> </a:t>
                      </a:r>
                      <a:r>
                        <a:rPr lang="en-GB" b="0" dirty="0"/>
                        <a:t>Davies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3,788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88418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Werdd</a:t>
                      </a:r>
                      <a:r>
                        <a:rPr lang="en-US" b="0" dirty="0"/>
                        <a:t> / Green Party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Ceri Davies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1,552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5.4%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6664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Freedom Alliance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Thomas Franklin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88418">
                <a:tc>
                  <a:txBody>
                    <a:bodyPr/>
                    <a:lstStyle/>
                    <a:p>
                      <a:r>
                        <a:rPr lang="en-US" b="0" dirty="0"/>
                        <a:t>Socialist</a:t>
                      </a:r>
                      <a:r>
                        <a:rPr lang="en-US" b="0" baseline="0" dirty="0"/>
                        <a:t> Party of Great Britain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Brian Johnson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533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38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323" y="62324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Senedd go </a:t>
            </a:r>
            <a:r>
              <a:rPr lang="en-US" sz="3200" dirty="0" err="1"/>
              <a:t>iawn</a:t>
            </a:r>
            <a:r>
              <a:rPr lang="en-US" sz="3200" dirty="0"/>
              <a:t> | Real Senedd result (2/2)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898776"/>
              </p:ext>
            </p:extLst>
          </p:nvPr>
        </p:nvGraphicFramePr>
        <p:xfrm>
          <a:off x="783769" y="1350202"/>
          <a:ext cx="10935479" cy="35417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45481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51248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550478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Ymgeiswyr</a:t>
                      </a:r>
                      <a:r>
                        <a:rPr lang="en-US" b="0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Pleidleisiau</a:t>
                      </a:r>
                      <a:r>
                        <a:rPr lang="en-US" b="0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550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err="1"/>
                        <a:t>Munawar</a:t>
                      </a:r>
                      <a:r>
                        <a:rPr lang="en-GB" b="0" dirty="0"/>
                        <a:t> Mughal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550478">
                <a:tc>
                  <a:txBody>
                    <a:bodyPr/>
                    <a:lstStyle/>
                    <a:p>
                      <a:r>
                        <a:rPr lang="en-GB" b="0" dirty="0"/>
                        <a:t>Propel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Dilan </a:t>
                      </a:r>
                      <a:r>
                        <a:rPr lang="en-GB" b="0" dirty="0" err="1"/>
                        <a:t>Nazari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789314">
                <a:tc>
                  <a:txBody>
                    <a:bodyPr/>
                    <a:lstStyle/>
                    <a:p>
                      <a:r>
                        <a:rPr lang="en-GB" b="1" dirty="0" err="1"/>
                        <a:t>Llafur</a:t>
                      </a:r>
                      <a:r>
                        <a:rPr lang="en-GB" b="1" dirty="0"/>
                        <a:t> / Labour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Jenny Rathbone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13,100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45.9%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550478">
                <a:tc>
                  <a:txBody>
                    <a:bodyPr/>
                    <a:lstStyle/>
                    <a:p>
                      <a:r>
                        <a:rPr lang="en-GB" b="0" dirty="0"/>
                        <a:t>Plaid </a:t>
                      </a:r>
                      <a:r>
                        <a:rPr lang="en-GB" b="0" dirty="0" err="1"/>
                        <a:t>Cymru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William 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3,470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550478">
                <a:tc>
                  <a:txBody>
                    <a:bodyPr/>
                    <a:lstStyle/>
                    <a:p>
                      <a:r>
                        <a:rPr lang="en-GB" dirty="0" err="1"/>
                        <a:t>Gwlad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Clem Thomas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240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r="7051"/>
          <a:stretch/>
        </p:blipFill>
        <p:spPr>
          <a:xfrm>
            <a:off x="1426751" y="1551432"/>
            <a:ext cx="2923106" cy="3477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1713732"/>
            <a:ext cx="2400300" cy="32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81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515284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6794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25147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014531"/>
            <a:ext cx="10304835" cy="830997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Gogledd</a:t>
            </a:r>
            <a:r>
              <a:rPr lang="en-GB" dirty="0"/>
              <a:t> </a:t>
            </a:r>
            <a:r>
              <a:rPr lang="en-GB" dirty="0" err="1"/>
              <a:t>Caerdydd</a:t>
            </a:r>
            <a:br>
              <a:rPr lang="en-GB" dirty="0"/>
            </a:br>
            <a:r>
              <a:rPr lang="en-GB" dirty="0"/>
              <a:t>Cardiff North</a:t>
            </a:r>
          </a:p>
        </p:txBody>
      </p:sp>
    </p:spTree>
    <p:extLst>
      <p:ext uri="{BB962C8B-B14F-4D97-AF65-F5344CB8AC3E}">
        <p14:creationId xmlns:p14="http://schemas.microsoft.com/office/powerpoint/2010/main" val="412509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3531-4FAD-4D42-8852-D0E454687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5105" y="76327"/>
            <a:ext cx="3927708" cy="237572"/>
          </a:xfrm>
        </p:spPr>
        <p:txBody>
          <a:bodyPr/>
          <a:lstStyle/>
          <a:p>
            <a:r>
              <a:rPr lang="en-US" sz="2000" dirty="0" err="1"/>
              <a:t>Prosiect</a:t>
            </a:r>
            <a:r>
              <a:rPr lang="en-US" sz="2000" dirty="0"/>
              <a:t> </a:t>
            </a:r>
            <a:r>
              <a:rPr lang="en-US" sz="2000" dirty="0" err="1"/>
              <a:t>Pleidlais</a:t>
            </a:r>
            <a:r>
              <a:rPr lang="en-US" sz="2000" dirty="0"/>
              <a:t> | Project Vote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2A0902-5E5D-E249-B898-FC30904BF445}"/>
              </a:ext>
            </a:extLst>
          </p:cNvPr>
          <p:cNvSpPr txBox="1"/>
          <p:nvPr/>
        </p:nvSpPr>
        <p:spPr>
          <a:xfrm>
            <a:off x="7301552" y="0"/>
            <a:ext cx="4121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0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000" dirty="0" err="1">
                <a:solidFill>
                  <a:srgbClr val="EC1955"/>
                </a:solidFill>
                <a:latin typeface="+mj-lt"/>
              </a:rPr>
              <a:t>iawn</a:t>
            </a:r>
            <a:r>
              <a:rPr lang="en-US" sz="2000" dirty="0">
                <a:solidFill>
                  <a:srgbClr val="EC1955"/>
                </a:solidFill>
                <a:latin typeface="+mj-lt"/>
              </a:rPr>
              <a:t> | Real election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42" y="446332"/>
            <a:ext cx="4999877" cy="6266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37" y="693731"/>
            <a:ext cx="5160579" cy="564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55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826" y="688473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Etholiad</a:t>
            </a:r>
            <a:r>
              <a:rPr lang="en-GB" sz="2400" dirty="0"/>
              <a:t> </a:t>
            </a:r>
            <a:r>
              <a:rPr lang="en-GB" sz="2400" dirty="0" err="1"/>
              <a:t>Paralel</a:t>
            </a:r>
            <a:r>
              <a:rPr lang="en-GB" sz="2400" dirty="0"/>
              <a:t> | Parallel election Results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502001"/>
              </p:ext>
            </p:extLst>
          </p:nvPr>
        </p:nvGraphicFramePr>
        <p:xfrm>
          <a:off x="429208" y="1219573"/>
          <a:ext cx="11308704" cy="37796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602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894667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02279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751469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375866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Werdd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Green Party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Debra Cooper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r>
                        <a:rPr lang="en-US" b="1" dirty="0"/>
                        <a:t>Plaid </a:t>
                      </a:r>
                      <a:r>
                        <a:rPr lang="en-US" b="1" dirty="0" err="1"/>
                        <a:t>Cymru</a:t>
                      </a:r>
                      <a:r>
                        <a:rPr lang="en-US" b="1" dirty="0"/>
                        <a:t>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Fflur</a:t>
                      </a:r>
                      <a:r>
                        <a:rPr lang="en-GB" b="1" dirty="0"/>
                        <a:t> Elin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499585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Lawrence Gwynn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750338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r>
                        <a:rPr lang="en-US" b="0" dirty="0"/>
                        <a:t>Propel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Akil</a:t>
                      </a:r>
                      <a:r>
                        <a:rPr lang="en-GB" dirty="0"/>
                        <a:t> Kata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257579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r>
                        <a:rPr lang="en-US" b="0" dirty="0"/>
                        <a:t>Freedom Alliance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Virginia Kemp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314144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Julie Morgan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Haydn Rushworth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Rhys 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77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Joel Williams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958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542" y="60419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17629"/>
              </p:ext>
            </p:extLst>
          </p:nvPr>
        </p:nvGraphicFramePr>
        <p:xfrm>
          <a:off x="429208" y="1219573"/>
          <a:ext cx="11308704" cy="38073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19092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974662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375866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Werdd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Green Party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Debra Cooper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1,957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r>
                        <a:rPr lang="en-US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err="1"/>
                        <a:t>Fflur</a:t>
                      </a:r>
                      <a:r>
                        <a:rPr lang="en-GB" b="0" dirty="0"/>
                        <a:t> Elin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3,278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8.1%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499585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Lawrence Gwynn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750338"/>
                  </a:ext>
                </a:extLst>
              </a:tr>
              <a:tr h="393381">
                <a:tc>
                  <a:txBody>
                    <a:bodyPr/>
                    <a:lstStyle/>
                    <a:p>
                      <a:r>
                        <a:rPr lang="en-US" b="0" dirty="0"/>
                        <a:t>Propel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Akil</a:t>
                      </a:r>
                      <a:r>
                        <a:rPr lang="en-GB" dirty="0"/>
                        <a:t> Kata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257579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r>
                        <a:rPr lang="en-US" b="0" dirty="0"/>
                        <a:t>Freedom Alliance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Virginia Kemp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314144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Julie Morgan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19,348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47.6%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Haydn Rushworth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Rhys 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1,641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77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Joel Williams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12,755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31,4%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539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6" r="5362"/>
          <a:stretch/>
        </p:blipFill>
        <p:spPr>
          <a:xfrm>
            <a:off x="1404917" y="1551432"/>
            <a:ext cx="3352800" cy="3350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108" y="1443943"/>
            <a:ext cx="2561230" cy="345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22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dirty="0">
              <a:solidFill>
                <a:srgbClr val="212121"/>
              </a:solidFill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3545363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8126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gwrfan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yma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95710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790596"/>
            <a:ext cx="10304835" cy="83099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VAG Rounded" charset="0"/>
              </a:rPr>
              <a:t>De </a:t>
            </a:r>
            <a:r>
              <a:rPr lang="en-GB" dirty="0" err="1">
                <a:latin typeface="VAG Rounded" charset="0"/>
              </a:rPr>
              <a:t>Caerdydd</a:t>
            </a:r>
            <a:r>
              <a:rPr lang="en-GB" dirty="0">
                <a:latin typeface="VAG Rounded" charset="0"/>
              </a:rPr>
              <a:t> a </a:t>
            </a:r>
            <a:r>
              <a:rPr lang="en-GB" dirty="0" err="1">
                <a:latin typeface="VAG Rounded" charset="0"/>
              </a:rPr>
              <a:t>Phenarth</a:t>
            </a:r>
            <a:br>
              <a:rPr lang="en-GB" dirty="0">
                <a:latin typeface="VAG Rounded" charset="0"/>
              </a:rPr>
            </a:br>
            <a:r>
              <a:rPr lang="en-GB" dirty="0">
                <a:latin typeface="VAG Rounded" charset="0"/>
              </a:rPr>
              <a:t>Cardiff South and Penarth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582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9757" y="655330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etholiad</a:t>
            </a:r>
            <a:r>
              <a:rPr lang="en-GB" sz="2400" dirty="0"/>
              <a:t> </a:t>
            </a:r>
            <a:r>
              <a:rPr lang="en-GB" sz="2400" dirty="0" err="1"/>
              <a:t>paralel</a:t>
            </a:r>
            <a:r>
              <a:rPr lang="en-GB" sz="2400" dirty="0"/>
              <a:t> | Parallel election results (1 / 2)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456920"/>
              </p:ext>
            </p:extLst>
          </p:nvPr>
        </p:nvGraphicFramePr>
        <p:xfrm>
          <a:off x="783772" y="1350203"/>
          <a:ext cx="10431623" cy="37069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3811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94562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01524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50668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539741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539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Nasir Adam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539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UKIP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Paul Campbell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55510"/>
                  </a:ext>
                </a:extLst>
              </a:tr>
              <a:tr h="539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Propel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Matt Friend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138439"/>
                  </a:ext>
                </a:extLst>
              </a:tr>
              <a:tr h="468546">
                <a:tc>
                  <a:txBody>
                    <a:bodyPr/>
                    <a:lstStyle/>
                    <a:p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Vaughan </a:t>
                      </a:r>
                      <a:r>
                        <a:rPr lang="en-GB" b="1" dirty="0" err="1"/>
                        <a:t>Gething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539741">
                <a:tc>
                  <a:txBody>
                    <a:bodyPr/>
                    <a:lstStyle/>
                    <a:p>
                      <a:r>
                        <a:rPr lang="en-US" b="0" dirty="0"/>
                        <a:t>Freedom Alliance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Alan Golding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53974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Gwlad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Angus Hawkins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915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349" y="620234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etholiad</a:t>
            </a:r>
            <a:r>
              <a:rPr lang="en-GB" sz="2400" dirty="0"/>
              <a:t> </a:t>
            </a:r>
            <a:r>
              <a:rPr lang="en-GB" sz="2400" dirty="0" err="1"/>
              <a:t>paralel</a:t>
            </a:r>
            <a:r>
              <a:rPr lang="en-GB" sz="2400" dirty="0"/>
              <a:t> | Parallel election results (2 / 2)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722999"/>
              </p:ext>
            </p:extLst>
          </p:nvPr>
        </p:nvGraphicFramePr>
        <p:xfrm>
          <a:off x="821094" y="1443510"/>
          <a:ext cx="10431623" cy="36373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3811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94562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01524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50668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390274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503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Abolish the Welsh Assembly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Lisa Peregrine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99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Alan Pick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55510"/>
                  </a:ext>
                </a:extLst>
              </a:tr>
              <a:tr h="499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Annibynnol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Independent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David Rolfe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138439"/>
                  </a:ext>
                </a:extLst>
              </a:tr>
              <a:tr h="508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Leighton Rowlands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53799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Werdd</a:t>
                      </a:r>
                      <a:r>
                        <a:rPr lang="en-US" b="0" dirty="0"/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Helen Westhead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782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Alex 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482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016" y="68039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Senedd go </a:t>
            </a:r>
            <a:r>
              <a:rPr lang="en-US" sz="3200" dirty="0" err="1"/>
              <a:t>iawn</a:t>
            </a:r>
            <a:r>
              <a:rPr lang="en-US" sz="3200" dirty="0"/>
              <a:t> | Real Senedd result (1/2)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101884"/>
              </p:ext>
            </p:extLst>
          </p:nvPr>
        </p:nvGraphicFramePr>
        <p:xfrm>
          <a:off x="783772" y="1350203"/>
          <a:ext cx="10431623" cy="37069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3811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94562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01524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50668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539741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539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Nasir Adam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4,957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539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UKIP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Paul Campbell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55510"/>
                  </a:ext>
                </a:extLst>
              </a:tr>
              <a:tr h="539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Propel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Matt Friend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138439"/>
                  </a:ext>
                </a:extLst>
              </a:tr>
              <a:tr h="468546">
                <a:tc>
                  <a:txBody>
                    <a:bodyPr/>
                    <a:lstStyle/>
                    <a:p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Vaughan </a:t>
                      </a:r>
                      <a:r>
                        <a:rPr lang="en-GB" b="1" dirty="0" err="1"/>
                        <a:t>Gething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18,153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49.9%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539741">
                <a:tc>
                  <a:txBody>
                    <a:bodyPr/>
                    <a:lstStyle/>
                    <a:p>
                      <a:r>
                        <a:rPr lang="en-US" b="0" dirty="0"/>
                        <a:t>Freedom Alliance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Alan Golding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53974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Gwlad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Angus Hawkins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09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 err="1"/>
              <a:t>Canlyniadau</a:t>
            </a:r>
            <a:r>
              <a:rPr lang="en-GB" sz="4000" dirty="0"/>
              <a:t> </a:t>
            </a:r>
            <a:r>
              <a:rPr lang="en-GB" sz="4000" dirty="0" err="1"/>
              <a:t>llawn</a:t>
            </a:r>
            <a:r>
              <a:rPr lang="en-GB" sz="4000" dirty="0"/>
              <a:t> – </a:t>
            </a:r>
            <a:r>
              <a:rPr lang="en-GB" sz="4000" dirty="0" err="1"/>
              <a:t>Etholiad</a:t>
            </a:r>
            <a:r>
              <a:rPr lang="en-GB" sz="4000" dirty="0"/>
              <a:t> </a:t>
            </a:r>
            <a:r>
              <a:rPr lang="en-GB" sz="4000" dirty="0" err="1"/>
              <a:t>Paralel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3" y="1274221"/>
            <a:ext cx="11663267" cy="55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50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929410"/>
              </p:ext>
            </p:extLst>
          </p:nvPr>
        </p:nvGraphicFramePr>
        <p:xfrm>
          <a:off x="821094" y="1310160"/>
          <a:ext cx="10431623" cy="36373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3811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94562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01524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50668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390274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503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Abolish the Welsh Assembly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Lisa Peregrine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99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Alan Pick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55510"/>
                  </a:ext>
                </a:extLst>
              </a:tr>
              <a:tr h="499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Annibynnol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Independent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David Rolfe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138439"/>
                  </a:ext>
                </a:extLst>
              </a:tr>
              <a:tr h="508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Leighton Rowlands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7,547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53799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Werdd</a:t>
                      </a:r>
                      <a:r>
                        <a:rPr lang="en-US" b="0" dirty="0"/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Helen Westhead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1,643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782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Alex 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1,402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882" y="612513"/>
            <a:ext cx="10304835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Senedd go </a:t>
            </a:r>
            <a:r>
              <a:rPr lang="en-US" sz="3200" dirty="0" err="1"/>
              <a:t>iawn</a:t>
            </a:r>
            <a:r>
              <a:rPr lang="en-US" sz="3200" dirty="0"/>
              <a:t> | Real Senedd result (2/2)</a:t>
            </a:r>
          </a:p>
        </p:txBody>
      </p:sp>
    </p:spTree>
    <p:extLst>
      <p:ext uri="{BB962C8B-B14F-4D97-AF65-F5344CB8AC3E}">
        <p14:creationId xmlns:p14="http://schemas.microsoft.com/office/powerpoint/2010/main" val="561445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85" y="1724969"/>
            <a:ext cx="2391976" cy="3229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66" y="1724969"/>
            <a:ext cx="2391976" cy="32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32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dirty="0">
              <a:solidFill>
                <a:srgbClr val="212121"/>
              </a:solidFill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721532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6921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gwrfan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yma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724777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Gorllewin</a:t>
            </a:r>
            <a:r>
              <a:rPr lang="en-GB" dirty="0"/>
              <a:t> </a:t>
            </a:r>
            <a:r>
              <a:rPr lang="en-GB" dirty="0" err="1"/>
              <a:t>Caerdydd</a:t>
            </a:r>
            <a:br>
              <a:rPr lang="en-GB" dirty="0"/>
            </a:br>
            <a:r>
              <a:rPr lang="en-GB" dirty="0"/>
              <a:t>Cardiff West</a:t>
            </a:r>
          </a:p>
        </p:txBody>
      </p:sp>
    </p:spTree>
    <p:extLst>
      <p:ext uri="{BB962C8B-B14F-4D97-AF65-F5344CB8AC3E}">
        <p14:creationId xmlns:p14="http://schemas.microsoft.com/office/powerpoint/2010/main" val="2861780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588" y="633882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Etholiad</a:t>
            </a:r>
            <a:r>
              <a:rPr lang="en-GB" sz="2400" dirty="0"/>
              <a:t> </a:t>
            </a:r>
            <a:r>
              <a:rPr lang="en-GB" sz="2400" dirty="0" err="1"/>
              <a:t>paralel</a:t>
            </a:r>
            <a:r>
              <a:rPr lang="en-GB" sz="2400" dirty="0"/>
              <a:t> | Parallel election Results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77055"/>
              </p:ext>
            </p:extLst>
          </p:nvPr>
        </p:nvGraphicFramePr>
        <p:xfrm>
          <a:off x="597160" y="1188844"/>
          <a:ext cx="10954137" cy="39989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41594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1993421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920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199922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584643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281917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Rhys ab Owen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281917">
                <a:tc>
                  <a:txBody>
                    <a:bodyPr/>
                    <a:lstStyle/>
                    <a:p>
                      <a:r>
                        <a:rPr lang="en-US" b="0" dirty="0" err="1"/>
                        <a:t>Annibynnol</a:t>
                      </a:r>
                      <a:r>
                        <a:rPr lang="en-US" b="0" dirty="0"/>
                        <a:t> / Independent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Captain Beany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346366"/>
                  </a:ext>
                </a:extLst>
              </a:tr>
              <a:tr h="281917">
                <a:tc>
                  <a:txBody>
                    <a:bodyPr/>
                    <a:lstStyle/>
                    <a:p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Lee Canning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719479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Mark </a:t>
                      </a:r>
                      <a:r>
                        <a:rPr lang="en-GB" b="1" dirty="0" err="1"/>
                        <a:t>Drakeford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281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Sean Driscoll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281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Werdd</a:t>
                      </a:r>
                      <a:r>
                        <a:rPr lang="en-US" b="0" dirty="0"/>
                        <a:t>/ Green</a:t>
                      </a:r>
                      <a:r>
                        <a:rPr lang="en-US" b="0" baseline="0" dirty="0"/>
                        <a:t> Party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David Griffin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281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Heath Marshall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168634"/>
                  </a:ext>
                </a:extLst>
              </a:tr>
              <a:tr h="281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Propel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Neil </a:t>
                      </a:r>
                      <a:r>
                        <a:rPr lang="en-GB" dirty="0" err="1"/>
                        <a:t>McEvoy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281917">
                <a:tc>
                  <a:txBody>
                    <a:bodyPr/>
                    <a:lstStyle/>
                    <a:p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Nick Mullins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134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927" y="60419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49255"/>
              </p:ext>
            </p:extLst>
          </p:nvPr>
        </p:nvGraphicFramePr>
        <p:xfrm>
          <a:off x="597160" y="1188844"/>
          <a:ext cx="10954137" cy="39989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41594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1993421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920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199922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584643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281917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Rhys ab Owen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5,897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16.1%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281917">
                <a:tc>
                  <a:txBody>
                    <a:bodyPr/>
                    <a:lstStyle/>
                    <a:p>
                      <a:r>
                        <a:rPr lang="en-US" b="0" dirty="0" err="1"/>
                        <a:t>Annibynnol</a:t>
                      </a:r>
                      <a:r>
                        <a:rPr lang="en-US" b="0" dirty="0"/>
                        <a:t> / Independent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Captain Beany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346366"/>
                  </a:ext>
                </a:extLst>
              </a:tr>
              <a:tr h="281917">
                <a:tc>
                  <a:txBody>
                    <a:bodyPr/>
                    <a:lstStyle/>
                    <a:p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Lee Canning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719479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Mark </a:t>
                      </a:r>
                      <a:r>
                        <a:rPr lang="en-GB" b="1" dirty="0" err="1"/>
                        <a:t>Drakeford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17,665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48.4%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281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Sean Driscoll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6,454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281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Werdd</a:t>
                      </a:r>
                      <a:r>
                        <a:rPr lang="en-US" b="0" dirty="0"/>
                        <a:t>/ Green</a:t>
                      </a:r>
                      <a:r>
                        <a:rPr lang="en-US" b="0" baseline="0" dirty="0"/>
                        <a:t> Party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David Griffin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281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Heath Marshall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168634"/>
                  </a:ext>
                </a:extLst>
              </a:tr>
              <a:tr h="281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Propel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Neil </a:t>
                      </a:r>
                      <a:r>
                        <a:rPr lang="en-GB" dirty="0" err="1"/>
                        <a:t>McEvoy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3,473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9.5%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281917">
                <a:tc>
                  <a:txBody>
                    <a:bodyPr/>
                    <a:lstStyle/>
                    <a:p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Nick Mullins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644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56" y="1921571"/>
            <a:ext cx="2246345" cy="3032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70" y="1921571"/>
            <a:ext cx="2246345" cy="303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1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dirty="0">
              <a:solidFill>
                <a:srgbClr val="212121"/>
              </a:solidFill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328483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/>
              <a:t>Full Results – Parallel election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1271662"/>
            <a:ext cx="11478777" cy="55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08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1660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gwrfan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yma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916639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45" y="1827918"/>
            <a:ext cx="10304835" cy="830997"/>
          </a:xfrm>
        </p:spPr>
        <p:txBody>
          <a:bodyPr>
            <a:normAutofit fontScale="90000"/>
          </a:bodyPr>
          <a:lstStyle/>
          <a:p>
            <a:r>
              <a:rPr lang="en-GB" dirty="0"/>
              <a:t>Cwm Cynon</a:t>
            </a:r>
            <a:br>
              <a:rPr lang="en-GB" dirty="0"/>
            </a:br>
            <a:r>
              <a:rPr lang="en-GB" dirty="0" err="1"/>
              <a:t>Cynon</a:t>
            </a:r>
            <a:r>
              <a:rPr lang="en-GB" dirty="0"/>
              <a:t> Valley</a:t>
            </a:r>
          </a:p>
        </p:txBody>
      </p:sp>
    </p:spTree>
    <p:extLst>
      <p:ext uri="{BB962C8B-B14F-4D97-AF65-F5344CB8AC3E}">
        <p14:creationId xmlns:p14="http://schemas.microsoft.com/office/powerpoint/2010/main" val="30530115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656" y="524700"/>
            <a:ext cx="8600328" cy="694873"/>
          </a:xfrm>
        </p:spPr>
        <p:txBody>
          <a:bodyPr>
            <a:normAutofit/>
          </a:bodyPr>
          <a:lstStyle/>
          <a:p>
            <a:r>
              <a:rPr lang="en-GB" sz="4800" dirty="0" err="1"/>
              <a:t>Canlyniadau</a:t>
            </a:r>
            <a:r>
              <a:rPr lang="en-GB" sz="4800" dirty="0"/>
              <a:t> | Results</a:t>
            </a:r>
            <a:endParaRPr lang="en-GB" sz="4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61912"/>
              </p:ext>
            </p:extLst>
          </p:nvPr>
        </p:nvGraphicFramePr>
        <p:xfrm>
          <a:off x="335903" y="1226167"/>
          <a:ext cx="11513975" cy="37190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7057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22839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95891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535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Annibynnol</a:t>
                      </a:r>
                      <a:r>
                        <a:rPr lang="en-US" b="0" dirty="0"/>
                        <a:t> / Independent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Gareth</a:t>
                      </a:r>
                      <a:r>
                        <a:rPr lang="en-GB" baseline="0" dirty="0"/>
                        <a:t> Bennet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95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Plaid </a:t>
                      </a:r>
                      <a:r>
                        <a:rPr lang="en-GB" b="1" dirty="0" err="1"/>
                        <a:t>Cymru</a:t>
                      </a:r>
                      <a:r>
                        <a:rPr lang="en-GB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Geraint </a:t>
                      </a:r>
                      <a:r>
                        <a:rPr lang="en-GB" b="1" dirty="0" err="1"/>
                        <a:t>Benney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58248"/>
                  </a:ext>
                </a:extLst>
              </a:tr>
              <a:tr h="395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Abolish the Welsh Assembly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Martyn 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95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Gerald Francis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95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Peter Hopkins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95891">
                <a:tc>
                  <a:txBody>
                    <a:bodyPr/>
                    <a:lstStyle/>
                    <a:p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Vikki Howells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11915">
                <a:tc>
                  <a:txBody>
                    <a:bodyPr/>
                    <a:lstStyle/>
                    <a:p>
                      <a:r>
                        <a:rPr lang="en-US" b="0" dirty="0"/>
                        <a:t>Propel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Vicky Jenkins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95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Mia 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567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979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566" y="60419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580190"/>
              </p:ext>
            </p:extLst>
          </p:nvPr>
        </p:nvGraphicFramePr>
        <p:xfrm>
          <a:off x="335903" y="1226167"/>
          <a:ext cx="11513975" cy="37999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7057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22839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71711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503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Annibynnol</a:t>
                      </a:r>
                      <a:r>
                        <a:rPr lang="en-US" b="0" dirty="0"/>
                        <a:t> / Independent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Gareth</a:t>
                      </a:r>
                      <a:r>
                        <a:rPr lang="en-GB" baseline="0" dirty="0"/>
                        <a:t> Bennet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549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Plaid </a:t>
                      </a:r>
                      <a:r>
                        <a:rPr lang="en-GB" b="0" dirty="0" err="1"/>
                        <a:t>Cymru</a:t>
                      </a:r>
                      <a:r>
                        <a:rPr lang="en-GB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Geraint </a:t>
                      </a:r>
                      <a:r>
                        <a:rPr lang="en-GB" b="0" dirty="0" err="1"/>
                        <a:t>Benney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3,959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19.3%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58248"/>
                  </a:ext>
                </a:extLst>
              </a:tr>
              <a:tr h="371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Abolish the Welsh Assembly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Martyn 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648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501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Gerald Francis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71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Peter Hopkins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71711">
                <a:tc>
                  <a:txBody>
                    <a:bodyPr/>
                    <a:lstStyle/>
                    <a:p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Vikki Howells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11,427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55.7%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386756">
                <a:tc>
                  <a:txBody>
                    <a:bodyPr/>
                    <a:lstStyle/>
                    <a:p>
                      <a:r>
                        <a:rPr lang="en-US" b="0" dirty="0"/>
                        <a:t>Propel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Vicky Jenkins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71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Mia 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2,795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567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9232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20" y="1794977"/>
            <a:ext cx="3159160" cy="3159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28" y="1551432"/>
            <a:ext cx="2520522" cy="340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014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dirty="0">
              <a:solidFill>
                <a:srgbClr val="212121"/>
              </a:solidFill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123484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3218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gwrfan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yma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32867631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Pontypridd</a:t>
            </a:r>
          </a:p>
        </p:txBody>
      </p:sp>
    </p:spTree>
    <p:extLst>
      <p:ext uri="{BB962C8B-B14F-4D97-AF65-F5344CB8AC3E}">
        <p14:creationId xmlns:p14="http://schemas.microsoft.com/office/powerpoint/2010/main" val="124970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7862" y="548531"/>
            <a:ext cx="10194878" cy="556938"/>
          </a:xfrm>
        </p:spPr>
        <p:txBody>
          <a:bodyPr>
            <a:noAutofit/>
          </a:bodyPr>
          <a:lstStyle/>
          <a:p>
            <a:r>
              <a:rPr lang="en-GB" sz="2800" dirty="0"/>
              <a:t>Official election Results / </a:t>
            </a:r>
            <a:r>
              <a:rPr lang="en-GB" sz="2800" dirty="0" err="1"/>
              <a:t>Canlyniadau</a:t>
            </a:r>
            <a:r>
              <a:rPr lang="en-GB" sz="2800" dirty="0"/>
              <a:t> </a:t>
            </a:r>
            <a:r>
              <a:rPr lang="en-GB" sz="2800" dirty="0" err="1"/>
              <a:t>etholiad</a:t>
            </a:r>
            <a:r>
              <a:rPr lang="en-GB" sz="2800" dirty="0"/>
              <a:t> </a:t>
            </a:r>
            <a:r>
              <a:rPr lang="en-GB" sz="2800" dirty="0" err="1"/>
              <a:t>swyddogol</a:t>
            </a:r>
            <a:endParaRPr lang="en-GB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7261" y="1255609"/>
          <a:ext cx="10935479" cy="3697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89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2253490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1082818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etholaethol</a:t>
                      </a:r>
                      <a:r>
                        <a:rPr lang="en-US" b="0" dirty="0"/>
                        <a:t> |</a:t>
                      </a:r>
                    </a:p>
                    <a:p>
                      <a:r>
                        <a:rPr lang="en-US" b="0" dirty="0"/>
                        <a:t> Constituency</a:t>
                      </a:r>
                      <a:r>
                        <a:rPr lang="en-US" b="0" baseline="0" dirty="0"/>
                        <a:t> seats</a:t>
                      </a:r>
                      <a:endParaRPr lang="en-US" b="0" dirty="0"/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rhanbarthau</a:t>
                      </a:r>
                      <a:r>
                        <a:rPr lang="en-US" b="0" dirty="0"/>
                        <a:t> | Regional seats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Cyfanswn</a:t>
                      </a:r>
                      <a:r>
                        <a:rPr lang="en-US" b="0" dirty="0"/>
                        <a:t> y </a:t>
                      </a:r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 |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Total Seats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687401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584600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584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Plaid </a:t>
                      </a:r>
                      <a:r>
                        <a:rPr lang="en-US" sz="2000" b="0" dirty="0" err="1"/>
                        <a:t>Cymru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7579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8062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8939" y="620235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Etholiad</a:t>
            </a:r>
            <a:r>
              <a:rPr lang="en-GB" sz="2400" dirty="0"/>
              <a:t> </a:t>
            </a:r>
            <a:r>
              <a:rPr lang="en-GB" sz="2400" dirty="0" err="1"/>
              <a:t>Paralel</a:t>
            </a:r>
            <a:r>
              <a:rPr lang="en-GB" sz="2400" dirty="0"/>
              <a:t> | Parallel election Results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474711"/>
              </p:ext>
            </p:extLst>
          </p:nvPr>
        </p:nvGraphicFramePr>
        <p:xfrm>
          <a:off x="261258" y="1219565"/>
          <a:ext cx="11513975" cy="38003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7057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22839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409898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521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Llafur</a:t>
                      </a:r>
                      <a:r>
                        <a:rPr lang="en-GB" b="1" dirty="0"/>
                        <a:t> / Labour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Mick </a:t>
                      </a:r>
                      <a:r>
                        <a:rPr lang="en-GB" b="1" dirty="0" err="1"/>
                        <a:t>Antoniw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09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Werdd</a:t>
                      </a:r>
                      <a:r>
                        <a:rPr lang="en-US" b="0" dirty="0"/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Ken Barker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672617"/>
                  </a:ext>
                </a:extLst>
              </a:tr>
              <a:tr h="409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Heledd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Fychan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09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Mike Hughes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09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Joel James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09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Reform</a:t>
                      </a:r>
                      <a:r>
                        <a:rPr lang="en-GB" b="0" baseline="0" dirty="0"/>
                        <a:t> UK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Jamie Jenkins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09898">
                <a:tc>
                  <a:txBody>
                    <a:bodyPr/>
                    <a:lstStyle/>
                    <a:p>
                      <a:r>
                        <a:rPr lang="en-US" b="0" dirty="0" err="1"/>
                        <a:t>Annibynnol</a:t>
                      </a:r>
                      <a:r>
                        <a:rPr lang="en-US" b="0" dirty="0"/>
                        <a:t> / Independent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Owen Wayne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409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Steven </a:t>
                      </a:r>
                      <a:r>
                        <a:rPr lang="en-GB" dirty="0" err="1"/>
                        <a:t>Rajam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5804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863" y="60419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625214"/>
              </p:ext>
            </p:extLst>
          </p:nvPr>
        </p:nvGraphicFramePr>
        <p:xfrm>
          <a:off x="261258" y="1219565"/>
          <a:ext cx="11513975" cy="38003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7057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22839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409898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521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Llafur</a:t>
                      </a:r>
                      <a:r>
                        <a:rPr lang="en-GB" b="1" dirty="0"/>
                        <a:t> / Labour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Mick </a:t>
                      </a:r>
                      <a:r>
                        <a:rPr lang="en-GB" b="1" dirty="0" err="1"/>
                        <a:t>Antoniw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11,511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09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Werdd</a:t>
                      </a:r>
                      <a:r>
                        <a:rPr lang="en-US" b="0" dirty="0"/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Ken Barker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672617"/>
                  </a:ext>
                </a:extLst>
              </a:tr>
              <a:tr h="409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Heledd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Fychan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6,183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09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Mike Hughes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09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Joel James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5,658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5.2%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09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Reform</a:t>
                      </a:r>
                      <a:r>
                        <a:rPr lang="en-GB" b="0" baseline="0" dirty="0"/>
                        <a:t> UK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Jamie Jenkins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09898">
                <a:tc>
                  <a:txBody>
                    <a:bodyPr/>
                    <a:lstStyle/>
                    <a:p>
                      <a:r>
                        <a:rPr lang="en-US" b="0" dirty="0" err="1"/>
                        <a:t>Annibynnol</a:t>
                      </a:r>
                      <a:r>
                        <a:rPr lang="en-US" b="0" dirty="0"/>
                        <a:t> / Independent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Wayne Owen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6.1%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409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Steven </a:t>
                      </a:r>
                      <a:r>
                        <a:rPr lang="en-GB" dirty="0" err="1"/>
                        <a:t>Rajam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1839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05" y="1795607"/>
            <a:ext cx="2339652" cy="3158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05" y="1795607"/>
            <a:ext cx="2339652" cy="31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716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dirty="0">
              <a:solidFill>
                <a:srgbClr val="212121"/>
              </a:solidFill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548559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73905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gwrfan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yma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5989561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45" y="2126498"/>
            <a:ext cx="10304835" cy="830997"/>
          </a:xfrm>
        </p:spPr>
        <p:txBody>
          <a:bodyPr>
            <a:normAutofit/>
          </a:bodyPr>
          <a:lstStyle/>
          <a:p>
            <a:r>
              <a:rPr lang="en-GB" dirty="0"/>
              <a:t>Rhondda</a:t>
            </a:r>
          </a:p>
        </p:txBody>
      </p:sp>
    </p:spTree>
    <p:extLst>
      <p:ext uri="{BB962C8B-B14F-4D97-AF65-F5344CB8AC3E}">
        <p14:creationId xmlns:p14="http://schemas.microsoft.com/office/powerpoint/2010/main" val="2205797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077" y="620235"/>
            <a:ext cx="8600328" cy="694873"/>
          </a:xfrm>
        </p:spPr>
        <p:txBody>
          <a:bodyPr>
            <a:noAutofit/>
          </a:bodyPr>
          <a:lstStyle/>
          <a:p>
            <a:r>
              <a:rPr lang="en-GB" sz="2000" dirty="0" err="1"/>
              <a:t>Canlyniadau</a:t>
            </a:r>
            <a:r>
              <a:rPr lang="en-GB" sz="2000" dirty="0"/>
              <a:t> </a:t>
            </a:r>
            <a:r>
              <a:rPr lang="en-GB" sz="2000" dirty="0" err="1"/>
              <a:t>Etholiad</a:t>
            </a:r>
            <a:r>
              <a:rPr lang="en-GB" sz="2000" dirty="0"/>
              <a:t> </a:t>
            </a:r>
            <a:r>
              <a:rPr lang="en-GB" sz="2000" dirty="0" err="1"/>
              <a:t>Paralel</a:t>
            </a:r>
            <a:r>
              <a:rPr lang="en-GB" sz="2000" dirty="0"/>
              <a:t> | Parallel election Results</a:t>
            </a:r>
            <a:endParaRPr lang="en-GB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0F67D1-3375-F646-BDCC-3F1C0B12F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85441"/>
              </p:ext>
            </p:extLst>
          </p:nvPr>
        </p:nvGraphicFramePr>
        <p:xfrm>
          <a:off x="442856" y="1137686"/>
          <a:ext cx="11048560" cy="37072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64637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34196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359743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982218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68150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68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Reform UK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Steve </a:t>
                      </a:r>
                      <a:r>
                        <a:rPr lang="en-GB" dirty="0" err="1"/>
                        <a:t>Bayliss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653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Jackie Charlton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198316"/>
                  </a:ext>
                </a:extLst>
              </a:tr>
              <a:tr h="368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Propel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Jeff</a:t>
                      </a:r>
                      <a:r>
                        <a:rPr lang="en-GB" b="0" baseline="0" dirty="0"/>
                        <a:t> Gregory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020281"/>
                  </a:ext>
                </a:extLst>
              </a:tr>
              <a:tr h="3775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Ian McLean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338105"/>
                  </a:ext>
                </a:extLst>
              </a:tr>
              <a:tr h="457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Thomas </a:t>
                      </a:r>
                      <a:r>
                        <a:rPr lang="en-GB" b="0" dirty="0" err="1"/>
                        <a:t>Parkhill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68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/>
                        <a:t>Freedom Alliance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Steven Phillips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68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r>
                        <a:rPr lang="en-US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Elizabeth ‘Buffy’ Williams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78271">
                <a:tc>
                  <a:txBody>
                    <a:bodyPr/>
                    <a:lstStyle/>
                    <a:p>
                      <a:r>
                        <a:rPr lang="en-US" b="1"/>
                        <a:t>Plaid Cymru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Leanne 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7193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878" y="597924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8BC3F4-9E06-C648-BE32-962789194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633372"/>
              </p:ext>
            </p:extLst>
          </p:nvPr>
        </p:nvGraphicFramePr>
        <p:xfrm>
          <a:off x="429207" y="1178814"/>
          <a:ext cx="11290041" cy="39565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0032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415005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90360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90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Reform UK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Steve </a:t>
                      </a:r>
                      <a:r>
                        <a:rPr lang="en-GB" dirty="0" err="1"/>
                        <a:t>Bayliss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6927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Jackie Charlton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198316"/>
                  </a:ext>
                </a:extLst>
              </a:tr>
              <a:tr h="390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Propel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Jeff</a:t>
                      </a:r>
                      <a:r>
                        <a:rPr lang="en-GB" b="0" baseline="0" dirty="0"/>
                        <a:t> Gregory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020281"/>
                  </a:ext>
                </a:extLst>
              </a:tr>
              <a:tr h="400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Ian McLean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338105"/>
                  </a:ext>
                </a:extLst>
              </a:tr>
              <a:tr h="4849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Thomas </a:t>
                      </a:r>
                      <a:r>
                        <a:rPr lang="en-GB" b="0" dirty="0" err="1"/>
                        <a:t>Parkhill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1,490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6.4%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90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/>
                        <a:t>Freedom Alliance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Steven Phillips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51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Elizabeth ‘Buffy’ Williams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12,832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54.7%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279795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Leanne Wood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7,335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4048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25" y="1937852"/>
            <a:ext cx="2234285" cy="3016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r="6153"/>
          <a:stretch/>
        </p:blipFill>
        <p:spPr>
          <a:xfrm>
            <a:off x="7148216" y="1713570"/>
            <a:ext cx="3288157" cy="324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7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1680949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Etholaethau</a:t>
            </a:r>
            <a:br>
              <a:rPr lang="en-GB" dirty="0"/>
            </a:br>
            <a:r>
              <a:rPr lang="en-GB" dirty="0"/>
              <a:t>Constituencies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335917-DA9C-D949-87F8-278FB1329451}"/>
              </a:ext>
            </a:extLst>
          </p:cNvPr>
          <p:cNvSpPr txBox="1">
            <a:spLocks/>
          </p:cNvSpPr>
          <p:nvPr/>
        </p:nvSpPr>
        <p:spPr>
          <a:xfrm>
            <a:off x="936000" y="3228949"/>
            <a:ext cx="10304835" cy="8309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6668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dirty="0">
              <a:solidFill>
                <a:srgbClr val="212121"/>
              </a:solidFill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5481483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39781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gwrfan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yma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027185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984" y="1921225"/>
            <a:ext cx="10304835" cy="830997"/>
          </a:xfrm>
        </p:spPr>
        <p:txBody>
          <a:bodyPr>
            <a:normAutofit fontScale="90000"/>
          </a:bodyPr>
          <a:lstStyle/>
          <a:p>
            <a:r>
              <a:rPr lang="en-GB" dirty="0"/>
              <a:t>Bro Morgannwg</a:t>
            </a:r>
            <a:br>
              <a:rPr lang="en-GB" dirty="0"/>
            </a:br>
            <a:r>
              <a:rPr lang="en-GB" dirty="0"/>
              <a:t>Vale of Glamorgan</a:t>
            </a:r>
          </a:p>
        </p:txBody>
      </p:sp>
    </p:spTree>
    <p:extLst>
      <p:ext uri="{BB962C8B-B14F-4D97-AF65-F5344CB8AC3E}">
        <p14:creationId xmlns:p14="http://schemas.microsoft.com/office/powerpoint/2010/main" val="41834084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3405" y="688473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Etholiad</a:t>
            </a:r>
            <a:r>
              <a:rPr lang="en-GB" sz="2400" dirty="0"/>
              <a:t> </a:t>
            </a:r>
            <a:r>
              <a:rPr lang="en-GB" sz="2400" dirty="0" err="1"/>
              <a:t>Paralel</a:t>
            </a:r>
            <a:r>
              <a:rPr lang="en-GB" sz="2400" dirty="0"/>
              <a:t> | Parallel election Results (1/2)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861031"/>
              </p:ext>
            </p:extLst>
          </p:nvPr>
        </p:nvGraphicFramePr>
        <p:xfrm>
          <a:off x="485192" y="1267231"/>
          <a:ext cx="11178074" cy="349138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28488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134209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340972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974405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574581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574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Propel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Janet </a:t>
                      </a:r>
                      <a:r>
                        <a:rPr lang="en-GB" b="0" dirty="0" err="1"/>
                        <a:t>Brocklehurst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6184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err="1"/>
                        <a:t>Annibynnol</a:t>
                      </a:r>
                      <a:r>
                        <a:rPr lang="en-GB" b="0" dirty="0"/>
                        <a:t> / Independent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Alan </a:t>
                      </a:r>
                      <a:r>
                        <a:rPr lang="en-GB" b="0" dirty="0" err="1"/>
                        <a:t>Coulthard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48750"/>
                  </a:ext>
                </a:extLst>
              </a:tr>
              <a:tr h="574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Abolish the Welsh Assembly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Stuart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574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Richard </a:t>
                      </a:r>
                      <a:r>
                        <a:rPr lang="en-GB" b="0" dirty="0" err="1"/>
                        <a:t>Grigg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574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Reform UK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Mike Hancock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4673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481" y="524700"/>
            <a:ext cx="9486503" cy="694873"/>
          </a:xfrm>
        </p:spPr>
        <p:txBody>
          <a:bodyPr>
            <a:noAutofit/>
          </a:bodyPr>
          <a:lstStyle/>
          <a:p>
            <a:r>
              <a:rPr lang="en-GB" sz="2800" dirty="0" err="1"/>
              <a:t>Canlyniadau</a:t>
            </a:r>
            <a:r>
              <a:rPr lang="en-GB" sz="2800" dirty="0"/>
              <a:t> </a:t>
            </a:r>
            <a:r>
              <a:rPr lang="en-GB" sz="2800" dirty="0" err="1"/>
              <a:t>Etholiad</a:t>
            </a:r>
            <a:r>
              <a:rPr lang="en-GB" sz="2800" dirty="0"/>
              <a:t> </a:t>
            </a:r>
            <a:r>
              <a:rPr lang="en-GB" sz="2800" dirty="0" err="1"/>
              <a:t>Paralel</a:t>
            </a:r>
            <a:r>
              <a:rPr lang="en-GB" sz="2800" dirty="0"/>
              <a:t> | Parallel election Results (2/2)</a:t>
            </a:r>
            <a:endParaRPr lang="en-GB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825700"/>
              </p:ext>
            </p:extLst>
          </p:nvPr>
        </p:nvGraphicFramePr>
        <p:xfrm>
          <a:off x="447869" y="1511560"/>
          <a:ext cx="11178074" cy="34709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28488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134209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340972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974405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416913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63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Llafur</a:t>
                      </a:r>
                      <a:r>
                        <a:rPr lang="en-US" b="0" baseline="0" dirty="0"/>
                        <a:t> / </a:t>
                      </a:r>
                      <a:r>
                        <a:rPr lang="en-US" b="0" baseline="0" dirty="0" err="1"/>
                        <a:t>Labour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Jane Hutt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16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err="1"/>
                        <a:t>Gwlad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Karl</a:t>
                      </a:r>
                      <a:r>
                        <a:rPr lang="en-GB" b="0" baseline="0" dirty="0"/>
                        <a:t> James Langford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48750"/>
                  </a:ext>
                </a:extLst>
              </a:tr>
              <a:tr h="416913">
                <a:tc>
                  <a:txBody>
                    <a:bodyPr/>
                    <a:lstStyle/>
                    <a:p>
                      <a:r>
                        <a:rPr lang="en-GB" dirty="0"/>
                        <a:t>Freedom Alliance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Neil Shah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16913">
                <a:tc>
                  <a:txBody>
                    <a:bodyPr/>
                    <a:lstStyle/>
                    <a:p>
                      <a:r>
                        <a:rPr lang="en-GB" b="1"/>
                        <a:t>Plaid</a:t>
                      </a:r>
                      <a:r>
                        <a:rPr lang="en-GB" b="1" baseline="0"/>
                        <a:t> Werdd / Green Party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/>
                        <a:t>Anthony Slaughter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/>
                        <a:t>48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6104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Matt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729599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Sally Stephenson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6138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066" y="60419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Senedd go </a:t>
            </a:r>
            <a:r>
              <a:rPr lang="en-US" sz="3200" dirty="0" err="1"/>
              <a:t>iawn</a:t>
            </a:r>
            <a:r>
              <a:rPr lang="en-US" sz="3200" dirty="0"/>
              <a:t> | Real Senedd result (1/2)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404969"/>
              </p:ext>
            </p:extLst>
          </p:nvPr>
        </p:nvGraphicFramePr>
        <p:xfrm>
          <a:off x="485192" y="1267231"/>
          <a:ext cx="11178074" cy="349138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28488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134209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340972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974405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574581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574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Propel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Janet </a:t>
                      </a:r>
                      <a:r>
                        <a:rPr lang="en-GB" b="0" dirty="0" err="1"/>
                        <a:t>Brocklehurst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6184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err="1"/>
                        <a:t>Annibynnol</a:t>
                      </a:r>
                      <a:r>
                        <a:rPr lang="en-GB" b="0" dirty="0"/>
                        <a:t> / Independent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Alan </a:t>
                      </a:r>
                      <a:r>
                        <a:rPr lang="en-GB" b="0" dirty="0" err="1"/>
                        <a:t>Coulthard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48750"/>
                  </a:ext>
                </a:extLst>
              </a:tr>
              <a:tr h="574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Abolish the Welsh Assembly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Stuart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1,394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574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Richard </a:t>
                      </a:r>
                      <a:r>
                        <a:rPr lang="en-GB" b="0" dirty="0" err="1"/>
                        <a:t>Grigg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3,699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8.6%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574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Reform UK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Mike Hancock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8658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066" y="60419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Senedd go </a:t>
            </a:r>
            <a:r>
              <a:rPr lang="en-US" sz="3200" dirty="0" err="1"/>
              <a:t>iawn</a:t>
            </a:r>
            <a:r>
              <a:rPr lang="en-US" sz="3200" dirty="0"/>
              <a:t> | Real Senedd result (2/2)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217966"/>
              </p:ext>
            </p:extLst>
          </p:nvPr>
        </p:nvGraphicFramePr>
        <p:xfrm>
          <a:off x="447869" y="1238250"/>
          <a:ext cx="11178074" cy="37442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28488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134209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340972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974405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449741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997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Llafur</a:t>
                      </a:r>
                      <a:r>
                        <a:rPr lang="en-US" b="1" baseline="0" dirty="0"/>
                        <a:t> / </a:t>
                      </a:r>
                      <a:r>
                        <a:rPr lang="en-US" b="1" baseline="0" dirty="0" err="1"/>
                        <a:t>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Jane Hutt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18,667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49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err="1"/>
                        <a:t>Gwlad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Karl</a:t>
                      </a:r>
                      <a:r>
                        <a:rPr lang="en-GB" b="0" baseline="0" dirty="0"/>
                        <a:t> James Langford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48750"/>
                  </a:ext>
                </a:extLst>
              </a:tr>
              <a:tr h="449741">
                <a:tc>
                  <a:txBody>
                    <a:bodyPr/>
                    <a:lstStyle/>
                    <a:p>
                      <a:r>
                        <a:rPr lang="en-GB" dirty="0"/>
                        <a:t>Freedom Alliance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Neil Shah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49741">
                <a:tc>
                  <a:txBody>
                    <a:bodyPr/>
                    <a:lstStyle/>
                    <a:p>
                      <a:r>
                        <a:rPr lang="en-GB" b="0"/>
                        <a:t>Plaid</a:t>
                      </a:r>
                      <a:r>
                        <a:rPr lang="en-GB" b="0" baseline="0"/>
                        <a:t> Werdd / Green Party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Anthony Slaughter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1,262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658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Matt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15,397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35.9%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787049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Sally Stephenson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4001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59" y="1691269"/>
            <a:ext cx="3616972" cy="2926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20" y="1676499"/>
            <a:ext cx="2427880" cy="327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000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dirty="0">
              <a:solidFill>
                <a:srgbClr val="212121"/>
              </a:solidFill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56109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 err="1"/>
              <a:t>Canlyniadau</a:t>
            </a:r>
            <a:r>
              <a:rPr lang="en-GB" sz="4000" dirty="0"/>
              <a:t> – </a:t>
            </a:r>
            <a:r>
              <a:rPr lang="en-GB" sz="4000" dirty="0" err="1"/>
              <a:t>Etholiad</a:t>
            </a:r>
            <a:r>
              <a:rPr lang="en-GB" sz="4000" dirty="0"/>
              <a:t> </a:t>
            </a:r>
            <a:r>
              <a:rPr lang="en-GB" sz="4000" dirty="0" err="1"/>
              <a:t>Paralel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4" y="1194319"/>
            <a:ext cx="11669051" cy="55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705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70701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gwrfan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yma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4220541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Rhanbarth</a:t>
            </a:r>
            <a:br>
              <a:rPr lang="en-GB" dirty="0"/>
            </a:br>
            <a:r>
              <a:rPr lang="en-GB" dirty="0"/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7277784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 err="1"/>
              <a:t>Canlyniadau</a:t>
            </a:r>
            <a:r>
              <a:rPr lang="en-GB" sz="4000" dirty="0"/>
              <a:t> – </a:t>
            </a:r>
            <a:r>
              <a:rPr lang="en-GB" sz="4000" dirty="0" err="1"/>
              <a:t>etholiad</a:t>
            </a:r>
            <a:r>
              <a:rPr lang="en-GB" sz="4000" dirty="0"/>
              <a:t> </a:t>
            </a:r>
            <a:r>
              <a:rPr lang="en-GB" sz="4000" dirty="0" err="1"/>
              <a:t>paralel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1" y="1202868"/>
            <a:ext cx="11832614" cy="54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420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/>
              <a:t>Results – Project vote parallel 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9" y="1261431"/>
            <a:ext cx="11590944" cy="536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439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6664" y="588526"/>
            <a:ext cx="9666076" cy="830997"/>
          </a:xfrm>
        </p:spPr>
        <p:txBody>
          <a:bodyPr>
            <a:noAutofit/>
          </a:bodyPr>
          <a:lstStyle/>
          <a:p>
            <a:r>
              <a:rPr lang="en-GB" sz="2800" dirty="0" err="1"/>
              <a:t>Canlynidau</a:t>
            </a:r>
            <a:r>
              <a:rPr lang="en-GB" sz="2800" dirty="0"/>
              <a:t> </a:t>
            </a:r>
            <a:r>
              <a:rPr lang="en-GB" sz="2800" dirty="0" err="1"/>
              <a:t>swyddogol</a:t>
            </a:r>
            <a:r>
              <a:rPr lang="en-GB" sz="2800" dirty="0"/>
              <a:t> – Official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7261" y="1255609"/>
          <a:ext cx="10935479" cy="37105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89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2253490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598197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rhanbarthau</a:t>
                      </a:r>
                      <a:r>
                        <a:rPr lang="en-US" b="0" dirty="0"/>
                        <a:t> | Regional seats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Nifer</a:t>
                      </a:r>
                      <a:r>
                        <a:rPr lang="en-US" b="0" dirty="0"/>
                        <a:t> o </a:t>
                      </a:r>
                      <a:r>
                        <a:rPr lang="en-US" b="0" dirty="0" err="1"/>
                        <a:t>bleidleisiau</a:t>
                      </a:r>
                      <a:r>
                        <a:rPr lang="en-US" b="0" dirty="0"/>
                        <a:t> |</a:t>
                      </a:r>
                      <a:r>
                        <a:rPr lang="en-US" b="0" baseline="0" dirty="0"/>
                        <a:t> Number of votes</a:t>
                      </a:r>
                      <a:endParaRPr lang="en-US" b="0" dirty="0"/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Canran</a:t>
                      </a:r>
                      <a:r>
                        <a:rPr lang="en-US" b="0" dirty="0"/>
                        <a:t> % |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Vote share 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70313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401,770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36.2%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70313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278,560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25.1%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703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Plaid </a:t>
                      </a:r>
                      <a:r>
                        <a:rPr lang="en-US" sz="2000" b="0" dirty="0" err="1"/>
                        <a:t>Cymru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230,161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59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Werdd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48,714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762382"/>
                  </a:ext>
                </a:extLst>
              </a:tr>
              <a:tr h="655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48,217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737264"/>
                  </a:ext>
                </a:extLst>
              </a:tr>
              <a:tr h="59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41,399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653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4361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Canol</a:t>
            </a:r>
            <a:r>
              <a:rPr lang="en-GB" dirty="0"/>
              <a:t> De </a:t>
            </a:r>
            <a:r>
              <a:rPr lang="en-GB" dirty="0" err="1"/>
              <a:t>Cymru</a:t>
            </a:r>
            <a:br>
              <a:rPr lang="en-GB" dirty="0"/>
            </a:br>
            <a:r>
              <a:rPr lang="en-GB" dirty="0"/>
              <a:t>South Wales Central</a:t>
            </a:r>
          </a:p>
        </p:txBody>
      </p:sp>
    </p:spTree>
    <p:extLst>
      <p:ext uri="{BB962C8B-B14F-4D97-AF65-F5344CB8AC3E}">
        <p14:creationId xmlns:p14="http://schemas.microsoft.com/office/powerpoint/2010/main" val="4141005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0" y="651700"/>
            <a:ext cx="4724400" cy="694873"/>
          </a:xfrm>
        </p:spPr>
        <p:txBody>
          <a:bodyPr>
            <a:normAutofit fontScale="90000"/>
          </a:bodyPr>
          <a:lstStyle/>
          <a:p>
            <a:r>
              <a:rPr lang="en-GB" sz="4800" dirty="0" err="1"/>
              <a:t>Prosiect</a:t>
            </a:r>
            <a:r>
              <a:rPr lang="en-GB" sz="4800" dirty="0"/>
              <a:t> </a:t>
            </a:r>
            <a:r>
              <a:rPr lang="en-GB" sz="4800" dirty="0" err="1"/>
              <a:t>Pleidlais</a:t>
            </a:r>
            <a:br>
              <a:rPr lang="en-GB" sz="4800" dirty="0"/>
            </a:br>
            <a:r>
              <a:rPr lang="en-GB" sz="4800" dirty="0"/>
              <a:t>Project Vote</a:t>
            </a:r>
            <a:endParaRPr lang="en-GB" sz="48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AFF13F-BCD4-2543-B69E-2AFA8938B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49999"/>
              </p:ext>
            </p:extLst>
          </p:nvPr>
        </p:nvGraphicFramePr>
        <p:xfrm>
          <a:off x="914399" y="1942202"/>
          <a:ext cx="5131838" cy="29260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03518">
                  <a:extLst>
                    <a:ext uri="{9D8B030D-6E8A-4147-A177-3AD203B41FA5}">
                      <a16:colId xmlns:a16="http://schemas.microsoft.com/office/drawing/2014/main" val="540261932"/>
                    </a:ext>
                  </a:extLst>
                </a:gridCol>
                <a:gridCol w="1584446">
                  <a:extLst>
                    <a:ext uri="{9D8B030D-6E8A-4147-A177-3AD203B41FA5}">
                      <a16:colId xmlns:a16="http://schemas.microsoft.com/office/drawing/2014/main" val="3045424918"/>
                    </a:ext>
                  </a:extLst>
                </a:gridCol>
                <a:gridCol w="1143874">
                  <a:extLst>
                    <a:ext uri="{9D8B030D-6E8A-4147-A177-3AD203B41FA5}">
                      <a16:colId xmlns:a16="http://schemas.microsoft.com/office/drawing/2014/main" val="742872171"/>
                    </a:ext>
                  </a:extLst>
                </a:gridCol>
              </a:tblGrid>
              <a:tr h="386080">
                <a:tc>
                  <a:txBody>
                    <a:bodyPr/>
                    <a:lstStyle/>
                    <a:p>
                      <a:r>
                        <a:rPr lang="en-US" dirty="0"/>
                        <a:t>Plaid /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/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Seddau</a:t>
                      </a:r>
                      <a:r>
                        <a:rPr lang="en-US" dirty="0"/>
                        <a:t> /Seats 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08130"/>
                  </a:ext>
                </a:extLst>
              </a:tr>
              <a:tr h="178273">
                <a:tc>
                  <a:txBody>
                    <a:bodyPr/>
                    <a:lstStyle/>
                    <a:p>
                      <a:r>
                        <a:rPr lang="en-US" dirty="0"/>
                        <a:t>Communist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128505"/>
                  </a:ext>
                </a:extLst>
              </a:tr>
              <a:tr h="311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427702"/>
                  </a:ext>
                </a:extLst>
              </a:tr>
              <a:tr h="445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061914"/>
                  </a:ext>
                </a:extLst>
              </a:tr>
              <a:tr h="3560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No More Lockdowns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96993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CF036F-AA87-D248-AD89-7F76E92ED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60816"/>
              </p:ext>
            </p:extLst>
          </p:nvPr>
        </p:nvGraphicFramePr>
        <p:xfrm>
          <a:off x="6629400" y="1942202"/>
          <a:ext cx="4697964" cy="246686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540261932"/>
                    </a:ext>
                  </a:extLst>
                </a:gridCol>
                <a:gridCol w="1455576">
                  <a:extLst>
                    <a:ext uri="{9D8B030D-6E8A-4147-A177-3AD203B41FA5}">
                      <a16:colId xmlns:a16="http://schemas.microsoft.com/office/drawing/2014/main" val="3045424918"/>
                    </a:ext>
                  </a:extLst>
                </a:gridCol>
                <a:gridCol w="1565988">
                  <a:extLst>
                    <a:ext uri="{9D8B030D-6E8A-4147-A177-3AD203B41FA5}">
                      <a16:colId xmlns:a16="http://schemas.microsoft.com/office/drawing/2014/main" val="742872171"/>
                    </a:ext>
                  </a:extLst>
                </a:gridCol>
              </a:tblGrid>
              <a:tr h="896248">
                <a:tc>
                  <a:txBody>
                    <a:bodyPr/>
                    <a:lstStyle/>
                    <a:p>
                      <a:r>
                        <a:rPr lang="en-US" dirty="0"/>
                        <a:t>Plaid /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/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Seddau</a:t>
                      </a:r>
                      <a:r>
                        <a:rPr lang="en-US" dirty="0"/>
                        <a:t> /Seats 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08130"/>
                  </a:ext>
                </a:extLst>
              </a:tr>
              <a:tr h="785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56,622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128505"/>
                  </a:ext>
                </a:extLst>
              </a:tr>
              <a:tr h="785308">
                <a:tc>
                  <a:txBody>
                    <a:bodyPr/>
                    <a:lstStyle/>
                    <a:p>
                      <a:r>
                        <a:rPr lang="en-US" dirty="0"/>
                        <a:t>Plaid </a:t>
                      </a:r>
                      <a:r>
                        <a:rPr lang="en-US" dirty="0" err="1"/>
                        <a:t>Cymru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46,478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42770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5B9E35-298C-CD40-BD41-21FE41139394}"/>
              </a:ext>
            </a:extLst>
          </p:cNvPr>
          <p:cNvSpPr/>
          <p:nvPr/>
        </p:nvSpPr>
        <p:spPr>
          <a:xfrm>
            <a:off x="6731000" y="807964"/>
            <a:ext cx="373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GB" sz="32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GB" sz="32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GB" sz="3200" dirty="0">
              <a:solidFill>
                <a:srgbClr val="EC1955"/>
              </a:solidFill>
              <a:latin typeface="+mj-lt"/>
            </a:endParaRPr>
          </a:p>
          <a:p>
            <a:r>
              <a:rPr lang="en-GB" sz="3200" dirty="0">
                <a:solidFill>
                  <a:srgbClr val="EC1955"/>
                </a:solidFill>
                <a:latin typeface="+mj-lt"/>
              </a:rPr>
              <a:t>Real election </a:t>
            </a:r>
            <a:endParaRPr lang="en-US" sz="3200" dirty="0">
              <a:solidFill>
                <a:srgbClr val="EC195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46413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0" y="651700"/>
            <a:ext cx="4724400" cy="694873"/>
          </a:xfrm>
        </p:spPr>
        <p:txBody>
          <a:bodyPr>
            <a:normAutofit fontScale="90000"/>
          </a:bodyPr>
          <a:lstStyle/>
          <a:p>
            <a:r>
              <a:rPr lang="en-GB" sz="4800" dirty="0" err="1"/>
              <a:t>Prosiect</a:t>
            </a:r>
            <a:r>
              <a:rPr lang="en-GB" sz="4800" dirty="0"/>
              <a:t> </a:t>
            </a:r>
            <a:r>
              <a:rPr lang="en-GB" sz="4800" dirty="0" err="1"/>
              <a:t>Pleidlais</a:t>
            </a:r>
            <a:br>
              <a:rPr lang="en-GB" sz="4800" dirty="0"/>
            </a:br>
            <a:r>
              <a:rPr lang="en-GB" sz="4800" dirty="0"/>
              <a:t>Project Vote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5B9E35-298C-CD40-BD41-21FE41139394}"/>
              </a:ext>
            </a:extLst>
          </p:cNvPr>
          <p:cNvSpPr/>
          <p:nvPr/>
        </p:nvSpPr>
        <p:spPr>
          <a:xfrm>
            <a:off x="6692900" y="461200"/>
            <a:ext cx="479425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3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GB" sz="43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GB" sz="43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GB" sz="4300" dirty="0">
              <a:solidFill>
                <a:srgbClr val="EC1955"/>
              </a:solidFill>
              <a:latin typeface="+mj-lt"/>
            </a:endParaRPr>
          </a:p>
          <a:p>
            <a:r>
              <a:rPr lang="en-GB" sz="4300" dirty="0">
                <a:solidFill>
                  <a:srgbClr val="EC1955"/>
                </a:solidFill>
                <a:latin typeface="+mj-lt"/>
              </a:rPr>
              <a:t>Real election </a:t>
            </a:r>
            <a:endParaRPr lang="en-US" sz="4300" dirty="0">
              <a:solidFill>
                <a:srgbClr val="EC1955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7" r="16765" b="45175"/>
          <a:stretch/>
        </p:blipFill>
        <p:spPr>
          <a:xfrm>
            <a:off x="1368747" y="1790388"/>
            <a:ext cx="1315414" cy="16500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1834979"/>
            <a:ext cx="1257300" cy="16973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16" y="1868291"/>
            <a:ext cx="1324939" cy="17886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16" y="3440423"/>
            <a:ext cx="1735620" cy="17356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7" t="57778" r="24986" b="4166"/>
          <a:stretch/>
        </p:blipFill>
        <p:spPr>
          <a:xfrm>
            <a:off x="1257300" y="3440423"/>
            <a:ext cx="1538308" cy="16594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9000" r="24500" b="36000"/>
          <a:stretch/>
        </p:blipFill>
        <p:spPr>
          <a:xfrm>
            <a:off x="8930105" y="1834979"/>
            <a:ext cx="1720361" cy="1855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t="5001" r="17501" b="39999"/>
          <a:stretch/>
        </p:blipFill>
        <p:spPr>
          <a:xfrm>
            <a:off x="9068557" y="3846413"/>
            <a:ext cx="1443455" cy="18250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9" y="3846413"/>
            <a:ext cx="1784350" cy="17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4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/>
              <a:t>Results – Project vote parallel 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1268963"/>
            <a:ext cx="11607282" cy="53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1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8382" y="589474"/>
            <a:ext cx="9379526" cy="830997"/>
          </a:xfrm>
        </p:spPr>
        <p:txBody>
          <a:bodyPr>
            <a:normAutofit fontScale="90000"/>
          </a:bodyPr>
          <a:lstStyle/>
          <a:p>
            <a:r>
              <a:rPr lang="en-GB" sz="4000" dirty="0" err="1"/>
              <a:t>Canlyniadau</a:t>
            </a:r>
            <a:r>
              <a:rPr lang="en-GB" sz="4000" dirty="0"/>
              <a:t> </a:t>
            </a:r>
            <a:r>
              <a:rPr lang="en-GB" sz="4000" dirty="0" err="1"/>
              <a:t>swyddogol</a:t>
            </a:r>
            <a:r>
              <a:rPr lang="en-GB" sz="4000" dirty="0"/>
              <a:t> – Official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7261" y="1255609"/>
          <a:ext cx="10935479" cy="36592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89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2253490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692129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etholaethol</a:t>
                      </a:r>
                      <a:r>
                        <a:rPr lang="en-US" b="0" dirty="0"/>
                        <a:t> |</a:t>
                      </a:r>
                    </a:p>
                    <a:p>
                      <a:r>
                        <a:rPr lang="en-US" b="0" dirty="0"/>
                        <a:t> Constituency</a:t>
                      </a:r>
                      <a:r>
                        <a:rPr lang="en-US" b="0" baseline="0" dirty="0"/>
                        <a:t> seats</a:t>
                      </a:r>
                      <a:endParaRPr lang="en-US" b="0" dirty="0"/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Nifer</a:t>
                      </a:r>
                      <a:r>
                        <a:rPr lang="en-US" b="0" dirty="0"/>
                        <a:t> o </a:t>
                      </a:r>
                      <a:r>
                        <a:rPr lang="en-US" b="0" dirty="0" err="1"/>
                        <a:t>bleidleisiau</a:t>
                      </a:r>
                      <a:r>
                        <a:rPr lang="en-US" b="0" dirty="0"/>
                        <a:t> |</a:t>
                      </a:r>
                      <a:r>
                        <a:rPr lang="en-US" b="0" baseline="0" dirty="0"/>
                        <a:t> Number of votes</a:t>
                      </a:r>
                      <a:endParaRPr lang="en-US" b="0" dirty="0"/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Canran</a:t>
                      </a:r>
                      <a:r>
                        <a:rPr lang="en-US" b="0" dirty="0"/>
                        <a:t> % |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Vote share 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28461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443,047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39.9%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28461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289,802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26.1%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28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Plaid </a:t>
                      </a:r>
                      <a:r>
                        <a:rPr lang="en-US" sz="2000" b="0" dirty="0" err="1"/>
                        <a:t>Cymru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225,376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758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54,202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82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18,149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653280"/>
                  </a:ext>
                </a:extLst>
              </a:tr>
              <a:tr h="440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Werdd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17,817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7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730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954D8175A7B47907E68B00892AAD3" ma:contentTypeVersion="" ma:contentTypeDescription="Create a new document." ma:contentTypeScope="" ma:versionID="b1006104815dd375148bb7387db864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83D0BF-EC37-445A-920C-A6D78D4670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F37160-8102-4564-AF1F-5B6DB1CD0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9EA76F9-30FE-46EE-BF70-756A945C8FF8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2773</TotalTime>
  <Words>8337</Words>
  <Application>Microsoft Macintosh PowerPoint</Application>
  <PresentationFormat>Widescreen</PresentationFormat>
  <Paragraphs>1509</Paragraphs>
  <Slides>78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Calibri</vt:lpstr>
      <vt:lpstr>wf_segoe-ui_normal</vt:lpstr>
      <vt:lpstr>Arial</vt:lpstr>
      <vt:lpstr>VAG Rounded Std Thin</vt:lpstr>
      <vt:lpstr>VAG Rounded Std Light</vt:lpstr>
      <vt:lpstr>VAG Rounded</vt:lpstr>
      <vt:lpstr>Times New Roman</vt:lpstr>
      <vt:lpstr>Office Theme</vt:lpstr>
      <vt:lpstr>PowerPoint Presentation</vt:lpstr>
      <vt:lpstr>Prosiect Pleidlais | Project Vote </vt:lpstr>
      <vt:lpstr>Canlyniadau llawn – Etholiad Paralel </vt:lpstr>
      <vt:lpstr>Full Results – Parallel election</vt:lpstr>
      <vt:lpstr>Official election Results / Canlyniadau etholiad swyddogol</vt:lpstr>
      <vt:lpstr>Etholaethau Constituencies   </vt:lpstr>
      <vt:lpstr>Canlyniadau – Etholiad Paralel </vt:lpstr>
      <vt:lpstr>Results – Project vote parallel election</vt:lpstr>
      <vt:lpstr>Canlyniadau swyddogol – Official results</vt:lpstr>
      <vt:lpstr>Canol Caerdydd Cardiff Central </vt:lpstr>
      <vt:lpstr>Canlyniadau Prosiect Pleidlais | Project Vote Results (1 / 2) </vt:lpstr>
      <vt:lpstr>Canlyniadau | Results (2 / 2) </vt:lpstr>
      <vt:lpstr>Canlyniad Senedd go iawn | Real Senedd result (1/2)</vt:lpstr>
      <vt:lpstr>Canlyniad Senedd go iawn | Real Senedd result (2/2)</vt:lpstr>
      <vt:lpstr>Prosiect Pleidlais Project Vote</vt:lpstr>
      <vt:lpstr>Trafodaeth | Discussion</vt:lpstr>
      <vt:lpstr>Camau nesaf | Next steps </vt:lpstr>
      <vt:lpstr>Camau nesaf | Next steps </vt:lpstr>
      <vt:lpstr>Gogledd Caerdydd Cardiff North</vt:lpstr>
      <vt:lpstr>Canlyniadau Etholiad Paralel | Parallel election Results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De Caerdydd a Phenarth Cardiff South and Penarth</vt:lpstr>
      <vt:lpstr>Canlyniadau etholiad paralel | Parallel election results (1 / 2)</vt:lpstr>
      <vt:lpstr>Canlyniadau etholiad paralel | Parallel election results (2 / 2)</vt:lpstr>
      <vt:lpstr>Canlyniad Senedd go iawn | Real Senedd result (1/2)</vt:lpstr>
      <vt:lpstr>Canlyniad Senedd go iawn | Real Senedd result (2/2)</vt:lpstr>
      <vt:lpstr>Prosiect Pleidlais Project Vote</vt:lpstr>
      <vt:lpstr>Trafodaeth | Discussion</vt:lpstr>
      <vt:lpstr>Camau nesaf | Next steps </vt:lpstr>
      <vt:lpstr>Camau nesaf | Next steps </vt:lpstr>
      <vt:lpstr>Gorllewin Caerdydd Cardiff West</vt:lpstr>
      <vt:lpstr>Canlyniadau Etholiad paralel | Parallel election Results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Cwm Cynon Cynon Valley</vt:lpstr>
      <vt:lpstr>Canlyniadau | Results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 Pontypridd</vt:lpstr>
      <vt:lpstr>Canlyniadau Etholiad Paralel | Parallel election Results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Rhondda</vt:lpstr>
      <vt:lpstr>Canlyniadau Etholiad Paralel | Parallel election Results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Bro Morgannwg Vale of Glamorgan</vt:lpstr>
      <vt:lpstr>Canlyniadau Etholiad Paralel | Parallel election Results (1/2)</vt:lpstr>
      <vt:lpstr>Canlyniadau Etholiad Paralel | Parallel election Results (2/2)</vt:lpstr>
      <vt:lpstr>Canlyniad Senedd go iawn | Real Senedd result (1/2) </vt:lpstr>
      <vt:lpstr>Canlyniad Senedd go iawn | Real Senedd result (2/2)</vt:lpstr>
      <vt:lpstr>Prosiect Pleidlais Project Vote</vt:lpstr>
      <vt:lpstr>Trafodaeth | Discussion</vt:lpstr>
      <vt:lpstr>Camau nesaf | Next steps </vt:lpstr>
      <vt:lpstr>Camau nesaf | Next steps </vt:lpstr>
      <vt:lpstr>Rhanbarth Region</vt:lpstr>
      <vt:lpstr>Canlyniadau – etholiad paralel </vt:lpstr>
      <vt:lpstr>Results – Project vote parallel election</vt:lpstr>
      <vt:lpstr>Canlynidau swyddogol – Official results</vt:lpstr>
      <vt:lpstr>Canol De Cymru South Wales Central</vt:lpstr>
      <vt:lpstr>Prosiect Pleidlais Project Vote</vt:lpstr>
      <vt:lpstr>Prosiect Pleidlais Project Vote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Microsoft Office User</cp:lastModifiedBy>
  <cp:revision>131</cp:revision>
  <cp:lastPrinted>2019-06-18T13:52:04Z</cp:lastPrinted>
  <dcterms:created xsi:type="dcterms:W3CDTF">2019-03-26T15:18:01Z</dcterms:created>
  <dcterms:modified xsi:type="dcterms:W3CDTF">2021-05-12T09:27:38Z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0x010100269954D8175A7B47907E68B00892AAD3</vt:lpwstr>
  </property>
</Properties>
</file>