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73"/>
  </p:notesMasterIdLst>
  <p:handoutMasterIdLst>
    <p:handoutMasterId r:id="rId74"/>
  </p:handoutMasterIdLst>
  <p:sldIdLst>
    <p:sldId id="385" r:id="rId5"/>
    <p:sldId id="303" r:id="rId6"/>
    <p:sldId id="375" r:id="rId7"/>
    <p:sldId id="376" r:id="rId8"/>
    <p:sldId id="377" r:id="rId9"/>
    <p:sldId id="279" r:id="rId10"/>
    <p:sldId id="378" r:id="rId11"/>
    <p:sldId id="379" r:id="rId12"/>
    <p:sldId id="380" r:id="rId13"/>
    <p:sldId id="296" r:id="rId14"/>
    <p:sldId id="282" r:id="rId15"/>
    <p:sldId id="302" r:id="rId16"/>
    <p:sldId id="301" r:id="rId17"/>
    <p:sldId id="386" r:id="rId18"/>
    <p:sldId id="407" r:id="rId19"/>
    <p:sldId id="408" r:id="rId20"/>
    <p:sldId id="297" r:id="rId21"/>
    <p:sldId id="322" r:id="rId22"/>
    <p:sldId id="308" r:id="rId23"/>
    <p:sldId id="309" r:id="rId24"/>
    <p:sldId id="409" r:id="rId25"/>
    <p:sldId id="410" r:id="rId26"/>
    <p:sldId id="411" r:id="rId27"/>
    <p:sldId id="325" r:id="rId28"/>
    <p:sldId id="323" r:id="rId29"/>
    <p:sldId id="313" r:id="rId30"/>
    <p:sldId id="314" r:id="rId31"/>
    <p:sldId id="412" r:id="rId32"/>
    <p:sldId id="413" r:id="rId33"/>
    <p:sldId id="414" r:id="rId34"/>
    <p:sldId id="326" r:id="rId35"/>
    <p:sldId id="317" r:id="rId36"/>
    <p:sldId id="318" r:id="rId37"/>
    <p:sldId id="319" r:id="rId38"/>
    <p:sldId id="415" r:id="rId39"/>
    <p:sldId id="416" r:id="rId40"/>
    <p:sldId id="417" r:id="rId41"/>
    <p:sldId id="363" r:id="rId42"/>
    <p:sldId id="364" r:id="rId43"/>
    <p:sldId id="365" r:id="rId44"/>
    <p:sldId id="366" r:id="rId45"/>
    <p:sldId id="418" r:id="rId46"/>
    <p:sldId id="419" r:id="rId47"/>
    <p:sldId id="420" r:id="rId48"/>
    <p:sldId id="327" r:id="rId49"/>
    <p:sldId id="328" r:id="rId50"/>
    <p:sldId id="329" r:id="rId51"/>
    <p:sldId id="330" r:id="rId52"/>
    <p:sldId id="421" r:id="rId53"/>
    <p:sldId id="422" r:id="rId54"/>
    <p:sldId id="423" r:id="rId55"/>
    <p:sldId id="333" r:id="rId56"/>
    <p:sldId id="334" r:id="rId57"/>
    <p:sldId id="335" r:id="rId58"/>
    <p:sldId id="336" r:id="rId59"/>
    <p:sldId id="424" r:id="rId60"/>
    <p:sldId id="425" r:id="rId61"/>
    <p:sldId id="426" r:id="rId62"/>
    <p:sldId id="339" r:id="rId63"/>
    <p:sldId id="341" r:id="rId64"/>
    <p:sldId id="342" r:id="rId65"/>
    <p:sldId id="281" r:id="rId66"/>
    <p:sldId id="381" r:id="rId67"/>
    <p:sldId id="382" r:id="rId68"/>
    <p:sldId id="383" r:id="rId69"/>
    <p:sldId id="298" r:id="rId70"/>
    <p:sldId id="306" r:id="rId71"/>
    <p:sldId id="384" r:id="rId72"/>
  </p:sldIdLst>
  <p:sldSz cx="12192000" cy="6858000"/>
  <p:notesSz cx="6797675" cy="9926638"/>
  <p:embeddedFontLs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VAG Rounded" pitchFamily="2" charset="77"/>
      <p:bold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955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40" autoAdjust="0"/>
    <p:restoredTop sz="83434" autoAdjust="0"/>
  </p:normalViewPr>
  <p:slideViewPr>
    <p:cSldViewPr snapToGrid="0" showGuides="1">
      <p:cViewPr varScale="1">
        <p:scale>
          <a:sx n="94" d="100"/>
          <a:sy n="94" d="100"/>
        </p:scale>
        <p:origin x="5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handoutMaster" Target="handoutMasters/handoutMaster1.xml"/><Relationship Id="rId79" Type="http://schemas.openxmlformats.org/officeDocument/2006/relationships/font" Target="fonts/font5.fntdata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font" Target="fonts/font3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font" Target="fonts/font1.fntdata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4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2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571-BEFA-4D18-B6DE-5F2EE60013A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F004-05F9-484D-8D5C-F3454BF09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9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47BB-1B5D-462A-81CB-037A19661BFB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C3637-F9C0-444F-9B68-AA0501329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7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Lliwiau’r</a:t>
            </a:r>
            <a:r>
              <a:rPr lang="en-US" b="1" dirty="0"/>
              <a:t> </a:t>
            </a:r>
            <a:r>
              <a:rPr lang="en-US" b="1" dirty="0" err="1"/>
              <a:t>pleidiau</a:t>
            </a:r>
            <a:r>
              <a:rPr lang="en-US" b="1" dirty="0"/>
              <a:t> / Party </a:t>
            </a:r>
            <a:r>
              <a:rPr lang="en-US" b="1" dirty="0" err="1"/>
              <a:t>colours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dirty="0" err="1"/>
              <a:t>Ceidwadwyr</a:t>
            </a:r>
            <a:r>
              <a:rPr lang="en-US" dirty="0"/>
              <a:t> / Conservatives – </a:t>
            </a:r>
            <a:r>
              <a:rPr lang="en-US" dirty="0" err="1"/>
              <a:t>Glas</a:t>
            </a:r>
            <a:r>
              <a:rPr lang="en-US" dirty="0"/>
              <a:t> / Blue </a:t>
            </a:r>
          </a:p>
          <a:p>
            <a:r>
              <a:rPr lang="en-US" dirty="0" err="1"/>
              <a:t>Llafur</a:t>
            </a:r>
            <a:r>
              <a:rPr lang="en-US" dirty="0"/>
              <a:t> / </a:t>
            </a:r>
            <a:r>
              <a:rPr lang="en-US" dirty="0" err="1"/>
              <a:t>Labour</a:t>
            </a:r>
            <a:r>
              <a:rPr lang="en-US" dirty="0"/>
              <a:t> – Red / </a:t>
            </a:r>
            <a:r>
              <a:rPr lang="en-US" dirty="0" err="1"/>
              <a:t>Coch</a:t>
            </a:r>
            <a:endParaRPr lang="en-US" dirty="0"/>
          </a:p>
          <a:p>
            <a:r>
              <a:rPr lang="en-US" dirty="0"/>
              <a:t>Plaid </a:t>
            </a:r>
            <a:r>
              <a:rPr lang="en-US" dirty="0" err="1"/>
              <a:t>Cymru</a:t>
            </a:r>
            <a:r>
              <a:rPr lang="en-US" dirty="0"/>
              <a:t> – Light Green</a:t>
            </a:r>
          </a:p>
          <a:p>
            <a:r>
              <a:rPr lang="en-US" dirty="0"/>
              <a:t>Plaid </a:t>
            </a:r>
            <a:r>
              <a:rPr lang="en-US" dirty="0" err="1"/>
              <a:t>Werdd</a:t>
            </a:r>
            <a:r>
              <a:rPr lang="en-US" dirty="0"/>
              <a:t> / Green Party – Dark Green</a:t>
            </a:r>
          </a:p>
          <a:p>
            <a:r>
              <a:rPr lang="en-US" dirty="0"/>
              <a:t>No results – </a:t>
            </a:r>
            <a:r>
              <a:rPr lang="en-US" dirty="0" err="1"/>
              <a:t>Llwyd</a:t>
            </a:r>
            <a:r>
              <a:rPr lang="en-US" dirty="0"/>
              <a:t> / Grey</a:t>
            </a:r>
          </a:p>
          <a:p>
            <a:endParaRPr lang="en-US" dirty="0"/>
          </a:p>
          <a:p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6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66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</a:t>
            </a:r>
            <a:r>
              <a:rPr lang="en-US" dirty="0" err="1"/>
              <a:t>Alun</a:t>
            </a:r>
            <a:r>
              <a:rPr lang="en-US" dirty="0"/>
              <a:t> Davies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</a:t>
            </a:r>
            <a:r>
              <a:rPr lang="en-US" dirty="0" err="1"/>
              <a:t>Alun</a:t>
            </a:r>
            <a:r>
              <a:rPr lang="en-US" dirty="0"/>
              <a:t> Davies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78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97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63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</a:t>
            </a:r>
            <a:r>
              <a:rPr lang="en-US" dirty="0" err="1"/>
              <a:t>Hefin</a:t>
            </a:r>
            <a:r>
              <a:rPr lang="en-US" dirty="0"/>
              <a:t> David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</a:t>
            </a:r>
            <a:r>
              <a:rPr lang="en-US" dirty="0" err="1"/>
              <a:t>Hefin</a:t>
            </a:r>
            <a:r>
              <a:rPr lang="en-US" dirty="0"/>
              <a:t> 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84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67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013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</a:t>
            </a:r>
            <a:r>
              <a:rPr lang="en-US" b="0" dirty="0"/>
              <a:t>Rhys Mills</a:t>
            </a:r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</a:t>
            </a:r>
            <a:r>
              <a:rPr lang="en-US" dirty="0" err="1"/>
              <a:t>Rhianon</a:t>
            </a:r>
            <a:r>
              <a:rPr lang="en-US" baseline="0" dirty="0"/>
              <a:t> </a:t>
            </a:r>
            <a:r>
              <a:rPr lang="en-US" baseline="0" dirty="0" err="1"/>
              <a:t>Passmore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80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21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6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Dawn Bowden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Dawn Bowden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189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870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8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Ian Chandler 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Peter Fox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321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08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79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John Griffiths</a:t>
            </a:r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John Griffiths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05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81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Jayne Bryant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Jayne</a:t>
            </a:r>
            <a:r>
              <a:rPr lang="en-US" baseline="0" dirty="0"/>
              <a:t> Bryant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6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1621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85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Dim </a:t>
            </a:r>
            <a:r>
              <a:rPr lang="en-US" dirty="0" err="1"/>
              <a:t>pleidleisiau</a:t>
            </a:r>
            <a:r>
              <a:rPr lang="en-US" dirty="0"/>
              <a:t> / No votes </a:t>
            </a:r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Lynne </a:t>
            </a:r>
            <a:r>
              <a:rPr lang="en-US" dirty="0" err="1"/>
              <a:t>Neagle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81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90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29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594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the</a:t>
            </a:r>
            <a:r>
              <a:rPr lang="en-GB" baseline="0" dirty="0"/>
              <a:t> number and share of votes are for </a:t>
            </a:r>
            <a:r>
              <a:rPr lang="en-GB" b="1" baseline="0" dirty="0"/>
              <a:t>regional votes only.</a:t>
            </a:r>
          </a:p>
          <a:p>
            <a:endParaRPr lang="en-GB" baseline="0" dirty="0"/>
          </a:p>
          <a:p>
            <a:r>
              <a:rPr lang="en-GB" dirty="0"/>
              <a:t>We have included the top 6 parties only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23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43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23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Prosiect</a:t>
            </a:r>
            <a:r>
              <a:rPr lang="en-GB" b="1" dirty="0"/>
              <a:t> </a:t>
            </a:r>
            <a:r>
              <a:rPr lang="en-GB" b="1" dirty="0" err="1"/>
              <a:t>Pleidlais</a:t>
            </a:r>
            <a:r>
              <a:rPr lang="en-GB" b="1" baseline="0" dirty="0"/>
              <a:t> / </a:t>
            </a:r>
            <a:r>
              <a:rPr lang="en-GB" b="1" dirty="0"/>
              <a:t>Project Vote (clockwise)</a:t>
            </a:r>
          </a:p>
          <a:p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1.</a:t>
            </a:r>
            <a:r>
              <a:rPr lang="en-GB" b="0" baseline="0" dirty="0"/>
              <a:t> Laura Anne Jones - </a:t>
            </a:r>
            <a:r>
              <a:rPr lang="en-US" b="0" dirty="0" err="1"/>
              <a:t>Ceidwadwyr</a:t>
            </a:r>
            <a:r>
              <a:rPr lang="en-US" b="0" dirty="0"/>
              <a:t> / Conservatives </a:t>
            </a:r>
          </a:p>
          <a:p>
            <a:r>
              <a:rPr lang="en-GB" b="0" dirty="0"/>
              <a:t>2. Rob Griffiths - Communist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3. Jo Watkins - </a:t>
            </a:r>
            <a:r>
              <a:rPr lang="en-GB" sz="1200" b="0" i="0" u="none" strike="noStrike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Democratiaid</a:t>
            </a:r>
            <a:r>
              <a:rPr lang="en-GB" sz="12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Rhyddfrydol</a:t>
            </a:r>
            <a:r>
              <a:rPr lang="en-GB" sz="12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/ Liberal Democrats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4. Amelia Womack - Plaid </a:t>
            </a:r>
            <a:r>
              <a:rPr lang="en-GB" sz="1200" b="0" i="0" u="none" strike="noStrike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Werdd</a:t>
            </a:r>
            <a:r>
              <a:rPr lang="en-GB" sz="12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/ Green Party</a:t>
            </a:r>
            <a:endParaRPr lang="en-GB" b="0" dirty="0"/>
          </a:p>
          <a:p>
            <a:endParaRPr lang="en-GB" b="1" dirty="0"/>
          </a:p>
          <a:p>
            <a:r>
              <a:rPr lang="en-GB" b="1" dirty="0" err="1"/>
              <a:t>Etholiad</a:t>
            </a:r>
            <a:r>
              <a:rPr lang="en-GB" b="1" dirty="0"/>
              <a:t> go</a:t>
            </a:r>
            <a:r>
              <a:rPr lang="en-GB" b="1" baseline="0" dirty="0"/>
              <a:t> </a:t>
            </a:r>
            <a:r>
              <a:rPr lang="en-GB" b="1" baseline="0" dirty="0" err="1"/>
              <a:t>iawn</a:t>
            </a:r>
            <a:r>
              <a:rPr lang="en-GB" b="1" baseline="0" dirty="0"/>
              <a:t> / </a:t>
            </a:r>
            <a:r>
              <a:rPr lang="en-GB" b="1" dirty="0"/>
              <a:t>Real</a:t>
            </a:r>
            <a:r>
              <a:rPr lang="en-GB" b="1" baseline="0" dirty="0"/>
              <a:t> election (clockwise)</a:t>
            </a:r>
          </a:p>
          <a:p>
            <a:endParaRPr lang="en-GB" b="1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Laura Anne Jones - </a:t>
            </a:r>
            <a:r>
              <a:rPr lang="en-US" b="0" dirty="0" err="1"/>
              <a:t>Ceidwadwyr</a:t>
            </a:r>
            <a:r>
              <a:rPr lang="en-US" b="0" dirty="0"/>
              <a:t> / Conservatives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 err="1"/>
              <a:t>Delyth</a:t>
            </a:r>
            <a:r>
              <a:rPr lang="en-US" b="0" dirty="0"/>
              <a:t> Jewell</a:t>
            </a:r>
            <a:r>
              <a:rPr lang="en-US" b="0" baseline="0" dirty="0"/>
              <a:t> - </a:t>
            </a:r>
            <a:r>
              <a:rPr lang="en-US" b="0" dirty="0"/>
              <a:t>Plaid </a:t>
            </a:r>
            <a:r>
              <a:rPr lang="en-US" b="0" dirty="0" err="1"/>
              <a:t>Cymru</a:t>
            </a:r>
            <a:endParaRPr lang="en-US" b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Natasha </a:t>
            </a:r>
            <a:r>
              <a:rPr lang="en-US" b="0" dirty="0" err="1"/>
              <a:t>Ashgar</a:t>
            </a:r>
            <a:r>
              <a:rPr lang="en-US" b="0" dirty="0"/>
              <a:t> - </a:t>
            </a:r>
            <a:r>
              <a:rPr lang="en-US" b="0" dirty="0" err="1"/>
              <a:t>Ceidwadwyr</a:t>
            </a:r>
            <a:r>
              <a:rPr lang="en-US" b="0" dirty="0"/>
              <a:t> / Conservatives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 err="1"/>
              <a:t>Peredur</a:t>
            </a:r>
            <a:r>
              <a:rPr lang="en-US" b="0" dirty="0"/>
              <a:t> Owen Griffiths - Plaid </a:t>
            </a:r>
            <a:r>
              <a:rPr lang="en-US" b="0" dirty="0" err="1"/>
              <a:t>Cymru</a:t>
            </a:r>
            <a:r>
              <a:rPr lang="en-US" b="0" dirty="0"/>
              <a:t> 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76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2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0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90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the</a:t>
            </a:r>
            <a:r>
              <a:rPr lang="en-GB" baseline="0" dirty="0"/>
              <a:t> number and share of votes are for </a:t>
            </a:r>
            <a:r>
              <a:rPr lang="en-GB" b="1" baseline="0" dirty="0"/>
              <a:t>constituency votes only.</a:t>
            </a:r>
          </a:p>
          <a:p>
            <a:endParaRPr lang="en-GB" baseline="0" dirty="0"/>
          </a:p>
          <a:p>
            <a:r>
              <a:rPr lang="en-GB" dirty="0"/>
              <a:t>We have included the top 6 parties only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15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Relationship Id="rId9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91A198-C66D-844B-BEA0-9421EBE4C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33" y="1996951"/>
            <a:ext cx="3740872" cy="995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32A47B-9B4B-4F42-80A2-3F82A57FB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80" y="1842447"/>
            <a:ext cx="4960203" cy="14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697290"/>
            <a:ext cx="10304835" cy="830997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Blaenau Gwent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59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410" y="647530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Prosiect</a:t>
            </a:r>
            <a:r>
              <a:rPr lang="en-GB" sz="2400" dirty="0"/>
              <a:t> </a:t>
            </a:r>
            <a:r>
              <a:rPr lang="en-GB" sz="2400" dirty="0" err="1"/>
              <a:t>Pleidlais</a:t>
            </a:r>
            <a:r>
              <a:rPr lang="en-GB" sz="2400" dirty="0"/>
              <a:t> | Project Vote Results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69949"/>
              </p:ext>
            </p:extLst>
          </p:nvPr>
        </p:nvGraphicFramePr>
        <p:xfrm>
          <a:off x="559835" y="1219573"/>
          <a:ext cx="10935479" cy="38244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8254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2981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202025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821093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307918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Ymgeiswyr</a:t>
                      </a:r>
                      <a:r>
                        <a:rPr lang="en-US" b="0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Pleidleisiau</a:t>
                      </a:r>
                      <a:r>
                        <a:rPr lang="en-US" b="0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74095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Robert Beavis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54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Alun</a:t>
                      </a:r>
                      <a:r>
                        <a:rPr lang="en-GB" b="1" baseline="0" dirty="0"/>
                        <a:t> Davies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73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Edwards Dawson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07918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Peredur</a:t>
                      </a:r>
                      <a:r>
                        <a:rPr lang="en-GB" dirty="0"/>
                        <a:t> Griffiths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262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Gwlad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Calen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237714">
                <a:tc>
                  <a:txBody>
                    <a:bodyPr/>
                    <a:lstStyle/>
                    <a:p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Mandy Moore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33795"/>
                  </a:ext>
                </a:extLst>
              </a:tr>
              <a:tr h="357506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Stephen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Priestnall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58116"/>
                  </a:ext>
                </a:extLst>
              </a:tr>
              <a:tr h="307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Richard 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15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Paula Yates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07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566" y="6232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087"/>
              </p:ext>
            </p:extLst>
          </p:nvPr>
        </p:nvGraphicFramePr>
        <p:xfrm>
          <a:off x="559835" y="1219573"/>
          <a:ext cx="11003514" cy="36762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13548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4804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08477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33449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34750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Ymgeiswyr</a:t>
                      </a:r>
                      <a:r>
                        <a:rPr lang="en-US" b="0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Pleidleisiau</a:t>
                      </a:r>
                      <a:r>
                        <a:rPr lang="en-US" b="0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44658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Robert Beavis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34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Alun</a:t>
                      </a:r>
                      <a:r>
                        <a:rPr lang="en-GB" b="1" baseline="0" dirty="0"/>
                        <a:t> Davies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10,226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49.1%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63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Edwards Dawson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3,611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34750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Peredur</a:t>
                      </a:r>
                      <a:r>
                        <a:rPr lang="en-GB" dirty="0"/>
                        <a:t> Griffiths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3,588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34750">
                <a:tc>
                  <a:txBody>
                    <a:bodyPr/>
                    <a:lstStyle/>
                    <a:p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Mandy Moore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2,376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33795"/>
                  </a:ext>
                </a:extLst>
              </a:tr>
              <a:tr h="434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Richard 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944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Paula Yates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3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24" y="1609737"/>
            <a:ext cx="2477333" cy="334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74" y="1691274"/>
            <a:ext cx="2477333" cy="33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8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58662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606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22256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Caerffili</a:t>
            </a:r>
            <a:br>
              <a:rPr lang="en-GB" dirty="0"/>
            </a:br>
            <a:r>
              <a:rPr lang="en-GB" dirty="0"/>
              <a:t>Caerphilly</a:t>
            </a:r>
          </a:p>
        </p:txBody>
      </p:sp>
    </p:spTree>
    <p:extLst>
      <p:ext uri="{BB962C8B-B14F-4D97-AF65-F5344CB8AC3E}">
        <p14:creationId xmlns:p14="http://schemas.microsoft.com/office/powerpoint/2010/main" val="412509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644" y="686327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Prosiect</a:t>
            </a:r>
            <a:r>
              <a:rPr lang="en-GB" sz="2400" dirty="0"/>
              <a:t> </a:t>
            </a:r>
            <a:r>
              <a:rPr lang="en-GB" sz="2400" dirty="0" err="1"/>
              <a:t>Pleidlais</a:t>
            </a:r>
            <a:r>
              <a:rPr lang="en-GB" sz="2400" dirty="0"/>
              <a:t> | Project Vote Results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32462"/>
              </p:ext>
            </p:extLst>
          </p:nvPr>
        </p:nvGraphicFramePr>
        <p:xfrm>
          <a:off x="373224" y="1381200"/>
          <a:ext cx="11308704" cy="35267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602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894667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02279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751469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58180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5818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Stephen </a:t>
                      </a:r>
                      <a:r>
                        <a:rPr lang="en-GB" dirty="0" err="1"/>
                        <a:t>Aicheler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18780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Hefin</a:t>
                      </a:r>
                      <a:r>
                        <a:rPr lang="en-GB" b="1" dirty="0"/>
                        <a:t> 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58180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Delyth</a:t>
                      </a:r>
                      <a:r>
                        <a:rPr lang="en-GB" dirty="0"/>
                        <a:t> Jewell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34200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Stephen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98550"/>
                  </a:ext>
                </a:extLst>
              </a:tr>
              <a:tr h="458180">
                <a:tc>
                  <a:txBody>
                    <a:bodyPr/>
                    <a:lstStyle/>
                    <a:p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Steven Mayfield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641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958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558" y="6613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18242"/>
              </p:ext>
            </p:extLst>
          </p:nvPr>
        </p:nvGraphicFramePr>
        <p:xfrm>
          <a:off x="373224" y="1381200"/>
          <a:ext cx="11308704" cy="36099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75076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18678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68989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68989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Stephen </a:t>
                      </a:r>
                      <a:r>
                        <a:rPr lang="en-GB" dirty="0" err="1"/>
                        <a:t>Aicheler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31019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Hefin</a:t>
                      </a:r>
                      <a:r>
                        <a:rPr lang="en-GB" b="1" dirty="0"/>
                        <a:t> 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13,289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68989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Delyth</a:t>
                      </a:r>
                      <a:r>
                        <a:rPr lang="en-GB" dirty="0"/>
                        <a:t> Jewell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8,211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46802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Stephen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98550"/>
                  </a:ext>
                </a:extLst>
              </a:tr>
              <a:tr h="468989">
                <a:tc>
                  <a:txBody>
                    <a:bodyPr/>
                    <a:lstStyle/>
                    <a:p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Steven Mayfield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5,013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656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53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3531-4FAD-4D42-8852-D0E454687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105" y="76327"/>
            <a:ext cx="3927708" cy="237572"/>
          </a:xfrm>
        </p:spPr>
        <p:txBody>
          <a:bodyPr/>
          <a:lstStyle/>
          <a:p>
            <a:r>
              <a:rPr lang="en-US" sz="2000" dirty="0" err="1"/>
              <a:t>Prosiect</a:t>
            </a:r>
            <a:r>
              <a:rPr lang="en-US" sz="2000" dirty="0"/>
              <a:t> </a:t>
            </a:r>
            <a:r>
              <a:rPr lang="en-US" sz="2000" dirty="0" err="1"/>
              <a:t>Pleidlais</a:t>
            </a:r>
            <a:r>
              <a:rPr lang="en-US" sz="2000" dirty="0"/>
              <a:t> | Project Vote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A0902-5E5D-E249-B898-FC30904BF445}"/>
              </a:ext>
            </a:extLst>
          </p:cNvPr>
          <p:cNvSpPr txBox="1"/>
          <p:nvPr/>
        </p:nvSpPr>
        <p:spPr>
          <a:xfrm>
            <a:off x="7301552" y="0"/>
            <a:ext cx="412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0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000" dirty="0" err="1">
                <a:solidFill>
                  <a:srgbClr val="EC1955"/>
                </a:solidFill>
                <a:latin typeface="+mj-lt"/>
              </a:rPr>
              <a:t>iawn</a:t>
            </a:r>
            <a:r>
              <a:rPr lang="en-US" sz="2000" dirty="0">
                <a:solidFill>
                  <a:srgbClr val="EC1955"/>
                </a:solidFill>
                <a:latin typeface="+mj-lt"/>
              </a:rPr>
              <a:t> | Real election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2" y="446332"/>
            <a:ext cx="4999877" cy="6266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37" y="693731"/>
            <a:ext cx="5160579" cy="56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98" y="1765526"/>
            <a:ext cx="2272059" cy="303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48" y="1765526"/>
            <a:ext cx="2272059" cy="30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2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766109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4037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761437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2612" y="1641306"/>
            <a:ext cx="10304835" cy="830997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Islwyn</a:t>
            </a:r>
          </a:p>
        </p:txBody>
      </p:sp>
    </p:spTree>
    <p:extLst>
      <p:ext uri="{BB962C8B-B14F-4D97-AF65-F5344CB8AC3E}">
        <p14:creationId xmlns:p14="http://schemas.microsoft.com/office/powerpoint/2010/main" val="3516582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8940" y="647530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Prosiect</a:t>
            </a:r>
            <a:r>
              <a:rPr lang="en-GB" sz="2400" dirty="0"/>
              <a:t> </a:t>
            </a:r>
            <a:r>
              <a:rPr lang="en-GB" sz="2400" dirty="0" err="1"/>
              <a:t>Pleidlais</a:t>
            </a:r>
            <a:r>
              <a:rPr lang="en-GB" sz="2400" dirty="0"/>
              <a:t> | Project Vote Results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8489"/>
              </p:ext>
            </p:extLst>
          </p:nvPr>
        </p:nvGraphicFramePr>
        <p:xfrm>
          <a:off x="783773" y="1219573"/>
          <a:ext cx="10338318" cy="38002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97731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19273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80044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4127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377480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97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Gavin Chambers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77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Kevin Etheridge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77480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Michael</a:t>
                      </a:r>
                      <a:r>
                        <a:rPr lang="en-US" b="0" baseline="0" dirty="0"/>
                        <a:t> Ford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7748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UKIP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Neil Hamilton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77480">
                <a:tc>
                  <a:txBody>
                    <a:bodyPr/>
                    <a:lstStyle/>
                    <a:p>
                      <a:r>
                        <a:rPr lang="en-US" b="1" dirty="0"/>
                        <a:t>Plaid </a:t>
                      </a:r>
                      <a:r>
                        <a:rPr lang="en-US" b="1" dirty="0" err="1"/>
                        <a:t>Cymru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Rhys Mills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77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Rhiannon </a:t>
                      </a:r>
                      <a:r>
                        <a:rPr lang="en-US" b="0" dirty="0" err="1"/>
                        <a:t>Passmore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660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Oliver Townsend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472963"/>
                  </a:ext>
                </a:extLst>
              </a:tr>
              <a:tr h="377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</a:t>
                      </a:r>
                      <a:r>
                        <a:rPr lang="en-US" b="0" baseline="0" dirty="0"/>
                        <a:t>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James 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54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15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3" y="60419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3520"/>
              </p:ext>
            </p:extLst>
          </p:nvPr>
        </p:nvGraphicFramePr>
        <p:xfrm>
          <a:off x="783773" y="1219573"/>
          <a:ext cx="10338318" cy="38380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97731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19273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80044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4127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377480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97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Gavin Chambers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3,894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77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Kevin Etheridge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4,723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19.3%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77480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Michael</a:t>
                      </a:r>
                      <a:r>
                        <a:rPr lang="en-US" b="0" baseline="0" dirty="0"/>
                        <a:t> Ford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7748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UKIP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Neil Hamilton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77480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Rhys Mills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3,930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1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Rhianon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Passmore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9,962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660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Oliver Townsend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472963"/>
                  </a:ext>
                </a:extLst>
              </a:tr>
              <a:tr h="377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</a:t>
                      </a:r>
                      <a:r>
                        <a:rPr lang="en-US" b="0" baseline="0" dirty="0"/>
                        <a:t>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James 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54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92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51" y="1642519"/>
            <a:ext cx="3350094" cy="2930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81" y="1833018"/>
            <a:ext cx="2170847" cy="29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32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439846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350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</a:t>
            </a:r>
            <a:r>
              <a:rPr lang="en-GB" sz="4000" dirty="0" err="1"/>
              <a:t>llawn</a:t>
            </a:r>
            <a:r>
              <a:rPr lang="en-GB" sz="4000" dirty="0"/>
              <a:t> –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3" y="1274221"/>
            <a:ext cx="11663267" cy="55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04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716403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Merthyr </a:t>
            </a:r>
            <a:r>
              <a:rPr lang="en-GB" dirty="0" err="1"/>
              <a:t>Tudful</a:t>
            </a:r>
            <a:r>
              <a:rPr lang="en-GB" dirty="0"/>
              <a:t> a </a:t>
            </a:r>
            <a:r>
              <a:rPr lang="en-GB" dirty="0" err="1"/>
              <a:t>Rhymni</a:t>
            </a:r>
            <a:br>
              <a:rPr lang="en-GB" dirty="0"/>
            </a:br>
            <a:r>
              <a:rPr lang="en-GB" dirty="0"/>
              <a:t>Merthyr Tydfil and Rhymney</a:t>
            </a:r>
          </a:p>
        </p:txBody>
      </p:sp>
    </p:spTree>
    <p:extLst>
      <p:ext uri="{BB962C8B-B14F-4D97-AF65-F5344CB8AC3E}">
        <p14:creationId xmlns:p14="http://schemas.microsoft.com/office/powerpoint/2010/main" val="2861780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7053" y="565644"/>
            <a:ext cx="8600328" cy="694873"/>
          </a:xfrm>
        </p:spPr>
        <p:txBody>
          <a:bodyPr>
            <a:noAutofit/>
          </a:bodyPr>
          <a:lstStyle/>
          <a:p>
            <a:r>
              <a:rPr lang="en-GB" sz="2800" dirty="0" err="1"/>
              <a:t>Canlyniadau</a:t>
            </a:r>
            <a:r>
              <a:rPr lang="en-GB" sz="2800" dirty="0"/>
              <a:t> </a:t>
            </a:r>
            <a:r>
              <a:rPr lang="en-GB" sz="2800" dirty="0" err="1"/>
              <a:t>Prosiect</a:t>
            </a:r>
            <a:r>
              <a:rPr lang="en-GB" sz="2800" dirty="0"/>
              <a:t> </a:t>
            </a:r>
            <a:r>
              <a:rPr lang="en-GB" sz="2800" dirty="0" err="1"/>
              <a:t>Pleidlais</a:t>
            </a:r>
            <a:r>
              <a:rPr lang="en-GB" sz="2800" dirty="0"/>
              <a:t> | Project Vote Results 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73775"/>
              </p:ext>
            </p:extLst>
          </p:nvPr>
        </p:nvGraphicFramePr>
        <p:xfrm>
          <a:off x="746450" y="1376329"/>
          <a:ext cx="10562252" cy="38782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068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116424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678054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875429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Jez Becker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87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Dawn Bowden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87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Donna Gavin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87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Ian Gwynne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87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Hugh</a:t>
                      </a:r>
                      <a:r>
                        <a:rPr lang="en-GB" b="0" baseline="0" dirty="0"/>
                        <a:t> </a:t>
                      </a:r>
                      <a:r>
                        <a:rPr lang="en-GB" b="0" baseline="0" dirty="0" err="1"/>
                        <a:t>Moelwyn</a:t>
                      </a:r>
                      <a:r>
                        <a:rPr lang="en-GB" b="0" baseline="0" dirty="0"/>
                        <a:t> Hughes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168634"/>
                  </a:ext>
                </a:extLst>
              </a:tr>
              <a:tr h="387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Colin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87459">
                <a:tc>
                  <a:txBody>
                    <a:bodyPr/>
                    <a:lstStyle/>
                    <a:p>
                      <a:r>
                        <a:rPr lang="en-US" b="0" dirty="0"/>
                        <a:t>UKIP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George </a:t>
                      </a:r>
                      <a:r>
                        <a:rPr lang="en-GB" b="0" dirty="0" err="1"/>
                        <a:t>Pykov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134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716" y="6613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7107"/>
              </p:ext>
            </p:extLst>
          </p:nvPr>
        </p:nvGraphicFramePr>
        <p:xfrm>
          <a:off x="746450" y="1262029"/>
          <a:ext cx="10562252" cy="36916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068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116424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678054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688817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Jez Becker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87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Dawn Bowden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13,009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61.5%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87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Donna Gavin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2,665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87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Ian Gwynne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3,698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87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Hugh</a:t>
                      </a:r>
                      <a:r>
                        <a:rPr lang="en-GB" b="0" baseline="0" dirty="0"/>
                        <a:t> </a:t>
                      </a:r>
                      <a:r>
                        <a:rPr lang="en-GB" b="0" baseline="0" dirty="0" err="1"/>
                        <a:t>Moelwyn</a:t>
                      </a:r>
                      <a:r>
                        <a:rPr lang="en-GB" b="0" baseline="0" dirty="0"/>
                        <a:t> Hughes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168634"/>
                  </a:ext>
                </a:extLst>
              </a:tr>
              <a:tr h="387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Colin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87459">
                <a:tc>
                  <a:txBody>
                    <a:bodyPr/>
                    <a:lstStyle/>
                    <a:p>
                      <a:r>
                        <a:rPr lang="en-US" b="0" dirty="0"/>
                        <a:t>UKIP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George </a:t>
                      </a:r>
                      <a:r>
                        <a:rPr lang="en-GB" b="0" dirty="0" err="1"/>
                        <a:t>Pykov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644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74" y="1897439"/>
            <a:ext cx="2264221" cy="3056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70" y="1837077"/>
            <a:ext cx="2264221" cy="30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1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629239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6406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039267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339" y="1921224"/>
            <a:ext cx="10304835" cy="83099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Mynwy</a:t>
            </a:r>
            <a:br>
              <a:rPr lang="en-GB" dirty="0"/>
            </a:br>
            <a:r>
              <a:rPr lang="en-GB" dirty="0"/>
              <a:t>Monmouth</a:t>
            </a:r>
          </a:p>
        </p:txBody>
      </p:sp>
    </p:spTree>
    <p:extLst>
      <p:ext uri="{BB962C8B-B14F-4D97-AF65-F5344CB8AC3E}">
        <p14:creationId xmlns:p14="http://schemas.microsoft.com/office/powerpoint/2010/main" val="3053011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726" y="647529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Prosiect</a:t>
            </a:r>
            <a:r>
              <a:rPr lang="en-GB" sz="2400" dirty="0"/>
              <a:t> </a:t>
            </a:r>
            <a:r>
              <a:rPr lang="en-GB" sz="2400" dirty="0" err="1"/>
              <a:t>Pleidlais</a:t>
            </a:r>
            <a:r>
              <a:rPr lang="en-GB" sz="2400" dirty="0"/>
              <a:t> | Project Vote Results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28537"/>
              </p:ext>
            </p:extLst>
          </p:nvPr>
        </p:nvGraphicFramePr>
        <p:xfrm>
          <a:off x="335903" y="1226166"/>
          <a:ext cx="11513975" cy="40487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31224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38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Susan Boucher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296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Ian Chandler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3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Peter Fox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37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Freedom Alliance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Elspeth Hill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46459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Hugh </a:t>
                      </a:r>
                      <a:r>
                        <a:rPr lang="en-GB" dirty="0" err="1"/>
                        <a:t>Kocan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91136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Catrin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Maby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296305">
                <a:tc>
                  <a:txBody>
                    <a:bodyPr/>
                    <a:lstStyle/>
                    <a:p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Nick Ramsey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331224">
                <a:tc>
                  <a:txBody>
                    <a:bodyPr/>
                    <a:lstStyle/>
                    <a:p>
                      <a:r>
                        <a:rPr lang="en-GB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Mark Reckless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67557"/>
                  </a:ext>
                </a:extLst>
              </a:tr>
              <a:tr h="331224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 Watkins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11631"/>
                  </a:ext>
                </a:extLst>
              </a:tr>
              <a:tr h="331224">
                <a:tc>
                  <a:txBody>
                    <a:bodyPr/>
                    <a:lstStyle/>
                    <a:p>
                      <a:r>
                        <a:rPr lang="en-GB" b="0" dirty="0" err="1"/>
                        <a:t>Gwlad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Laurence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33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97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Results – Project vote parallel election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1271662"/>
            <a:ext cx="11478777" cy="55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84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816" y="6613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16679"/>
              </p:ext>
            </p:extLst>
          </p:nvPr>
        </p:nvGraphicFramePr>
        <p:xfrm>
          <a:off x="335903" y="1226167"/>
          <a:ext cx="11513975" cy="41640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47206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47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Susan Boucher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47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Ian Chandler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47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Ceidwadwyr</a:t>
                      </a:r>
                      <a:r>
                        <a:rPr lang="en-US" b="1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Peter Fox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15,332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47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Freedom Alliance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Elspeth Hill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47206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Hugh </a:t>
                      </a:r>
                      <a:r>
                        <a:rPr lang="en-GB" dirty="0" err="1"/>
                        <a:t>Kocan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2,085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62264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Catrin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Maby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11,487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47206">
                <a:tc>
                  <a:txBody>
                    <a:bodyPr/>
                    <a:lstStyle/>
                    <a:p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Nick Ramsey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506418">
                <a:tc>
                  <a:txBody>
                    <a:bodyPr/>
                    <a:lstStyle/>
                    <a:p>
                      <a:r>
                        <a:rPr lang="en-GB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Mark Reckless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67557"/>
                  </a:ext>
                </a:extLst>
              </a:tr>
              <a:tr h="347206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 Watkins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11631"/>
                  </a:ext>
                </a:extLst>
              </a:tr>
              <a:tr h="347206">
                <a:tc>
                  <a:txBody>
                    <a:bodyPr/>
                    <a:lstStyle/>
                    <a:p>
                      <a:r>
                        <a:rPr lang="en-GB" b="0" dirty="0" err="1"/>
                        <a:t>Gwlad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Laurence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33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923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51" y="1601392"/>
            <a:ext cx="3352745" cy="3352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81" y="1601392"/>
            <a:ext cx="2312238" cy="33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01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559488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654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206509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Dwyrain</a:t>
            </a:r>
            <a:r>
              <a:rPr lang="en-GB" dirty="0"/>
              <a:t> </a:t>
            </a:r>
            <a:r>
              <a:rPr lang="en-GB" dirty="0" err="1"/>
              <a:t>Casnewydd</a:t>
            </a:r>
            <a:br>
              <a:rPr lang="en-GB" dirty="0"/>
            </a:br>
            <a:r>
              <a:rPr lang="en-GB" dirty="0"/>
              <a:t>Newport East</a:t>
            </a:r>
          </a:p>
        </p:txBody>
      </p:sp>
    </p:spTree>
    <p:extLst>
      <p:ext uri="{BB962C8B-B14F-4D97-AF65-F5344CB8AC3E}">
        <p14:creationId xmlns:p14="http://schemas.microsoft.com/office/powerpoint/2010/main" val="1249709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081" y="661178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Prosiect</a:t>
            </a:r>
            <a:r>
              <a:rPr lang="en-GB" sz="2400" dirty="0"/>
              <a:t> </a:t>
            </a:r>
            <a:r>
              <a:rPr lang="en-GB" sz="2400" dirty="0" err="1"/>
              <a:t>Pleidlais</a:t>
            </a:r>
            <a:r>
              <a:rPr lang="en-GB" sz="2400" dirty="0"/>
              <a:t> | Project Vote Results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03630"/>
              </p:ext>
            </p:extLst>
          </p:nvPr>
        </p:nvGraphicFramePr>
        <p:xfrm>
          <a:off x="261258" y="1219573"/>
          <a:ext cx="11513975" cy="39426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09322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415004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668555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821094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27254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36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Freedom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Sonya Cary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27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Llafur</a:t>
                      </a:r>
                      <a:r>
                        <a:rPr lang="en-GB" b="1" dirty="0"/>
                        <a:t> / Labour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John Griffiths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72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Gwlad</a:t>
                      </a:r>
                      <a:r>
                        <a:rPr lang="en-US" b="0" dirty="0"/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Mike Hamilton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76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Gareth Hughes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27254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Lauren 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27254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Daniel Llewelyn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27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David Rowlands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327254">
                <a:tc>
                  <a:txBody>
                    <a:bodyPr/>
                    <a:lstStyle/>
                    <a:p>
                      <a:r>
                        <a:rPr lang="en-GB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Robert Steed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6222"/>
                  </a:ext>
                </a:extLst>
              </a:tr>
              <a:tr h="327254">
                <a:tc>
                  <a:txBody>
                    <a:bodyPr/>
                    <a:lstStyle/>
                    <a:p>
                      <a:r>
                        <a:rPr lang="en-GB" b="0" dirty="0"/>
                        <a:t>UKIP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Benjamin Walker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56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580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268" y="56609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69712"/>
              </p:ext>
            </p:extLst>
          </p:nvPr>
        </p:nvGraphicFramePr>
        <p:xfrm>
          <a:off x="364313" y="1149293"/>
          <a:ext cx="11513975" cy="35768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09322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415004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88911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0738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27254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36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Freedom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Sonya Cary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27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Llafur</a:t>
                      </a:r>
                      <a:r>
                        <a:rPr lang="en-GB" b="1" dirty="0"/>
                        <a:t> / Labour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John Griffiths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10,899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47.1%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72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Gwlad</a:t>
                      </a:r>
                      <a:r>
                        <a:rPr lang="en-US" b="0" dirty="0"/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Mike Hamilton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1,574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76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Gareth Hughes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27254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Daniel Llewelyn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27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David Rowlands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327254">
                <a:tc>
                  <a:txBody>
                    <a:bodyPr/>
                    <a:lstStyle/>
                    <a:p>
                      <a:r>
                        <a:rPr lang="en-GB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Robert Steed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6222"/>
                  </a:ext>
                </a:extLst>
              </a:tr>
              <a:tr h="327254">
                <a:tc>
                  <a:txBody>
                    <a:bodyPr/>
                    <a:lstStyle/>
                    <a:p>
                      <a:r>
                        <a:rPr lang="en-GB" b="0" dirty="0"/>
                        <a:t>UKIP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Benjamin Walker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56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183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33" y="1863207"/>
            <a:ext cx="2289578" cy="3090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66" y="1863207"/>
            <a:ext cx="2289578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71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56513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1212" y="630417"/>
            <a:ext cx="9379526" cy="830997"/>
          </a:xfrm>
        </p:spPr>
        <p:txBody>
          <a:bodyPr>
            <a:noAutofit/>
          </a:bodyPr>
          <a:lstStyle/>
          <a:p>
            <a:r>
              <a:rPr lang="en-GB" sz="2400" dirty="0"/>
              <a:t>Official election Results / </a:t>
            </a:r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swyddogol</a:t>
            </a:r>
            <a:endParaRPr lang="en-GB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261" y="1255609"/>
          <a:ext cx="10935479" cy="3697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1082818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etholaethol</a:t>
                      </a:r>
                      <a:r>
                        <a:rPr lang="en-US" b="0" dirty="0"/>
                        <a:t> |</a:t>
                      </a:r>
                    </a:p>
                    <a:p>
                      <a:r>
                        <a:rPr lang="en-US" b="0" dirty="0"/>
                        <a:t> Constituency</a:t>
                      </a:r>
                      <a:r>
                        <a:rPr lang="en-US" b="0" baseline="0" dirty="0"/>
                        <a:t> seats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rhanbarthau</a:t>
                      </a:r>
                      <a:r>
                        <a:rPr lang="en-US" b="0" dirty="0"/>
                        <a:t> | Regional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Cyfanswn</a:t>
                      </a:r>
                      <a:r>
                        <a:rPr lang="en-US" b="0" dirty="0"/>
                        <a:t> y </a:t>
                      </a: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Total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68740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84600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84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757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878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59709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3267600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Gorllewin</a:t>
            </a:r>
            <a:r>
              <a:rPr lang="en-GB" dirty="0"/>
              <a:t> </a:t>
            </a:r>
            <a:r>
              <a:rPr lang="en-GB" dirty="0" err="1"/>
              <a:t>Casnewydd</a:t>
            </a:r>
            <a:br>
              <a:rPr lang="en-GB" dirty="0"/>
            </a:br>
            <a:r>
              <a:rPr lang="en-GB" dirty="0"/>
              <a:t>Newport West</a:t>
            </a:r>
          </a:p>
        </p:txBody>
      </p:sp>
    </p:spTree>
    <p:extLst>
      <p:ext uri="{BB962C8B-B14F-4D97-AF65-F5344CB8AC3E}">
        <p14:creationId xmlns:p14="http://schemas.microsoft.com/office/powerpoint/2010/main" val="220579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063" y="661177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Prosiect</a:t>
            </a:r>
            <a:r>
              <a:rPr lang="en-GB" sz="2400" dirty="0"/>
              <a:t> </a:t>
            </a:r>
            <a:r>
              <a:rPr lang="en-GB" sz="2400" dirty="0" err="1"/>
              <a:t>Pleidlais</a:t>
            </a:r>
            <a:r>
              <a:rPr lang="en-GB" sz="2400" dirty="0"/>
              <a:t> | Project Vote Results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21757"/>
              </p:ext>
            </p:extLst>
          </p:nvPr>
        </p:nvGraphicFramePr>
        <p:xfrm>
          <a:off x="429207" y="1219573"/>
          <a:ext cx="11290041" cy="39278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0032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415005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404791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65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Kevin Boucher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77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Jayne Bryant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/>
                        <a:t>Plaid </a:t>
                      </a:r>
                      <a:r>
                        <a:rPr lang="en-US" b="0" baseline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Jonathan Clark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7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Michael </a:t>
                      </a:r>
                      <a:r>
                        <a:rPr lang="en-GB" b="0" dirty="0" err="1"/>
                        <a:t>Enea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2341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Freedom Alliance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Steve Marsh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656996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John 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804179"/>
                  </a:ext>
                </a:extLst>
              </a:tr>
              <a:tr h="543393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Amelia Womack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7193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66" y="9280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4F3A34-0513-E74C-9F51-30F137DEC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257404"/>
              </p:ext>
            </p:extLst>
          </p:nvPr>
        </p:nvGraphicFramePr>
        <p:xfrm>
          <a:off x="790053" y="1559858"/>
          <a:ext cx="10878783" cy="36425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97568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90608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23482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67125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71570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27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Kevin Boucher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38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Jayne Bryant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14,259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48.2%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44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/>
                        <a:t>Plaid </a:t>
                      </a:r>
                      <a:r>
                        <a:rPr lang="en-US" b="0" baseline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Jonathan Clark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2,076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33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Michael </a:t>
                      </a:r>
                      <a:r>
                        <a:rPr lang="en-GB" b="0" dirty="0" err="1"/>
                        <a:t>Enea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10,353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8866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Freedom Alliance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Steve Marsh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603077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John 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804179"/>
                  </a:ext>
                </a:extLst>
              </a:tr>
              <a:tr h="498798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Amelia Womack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1,314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404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14" y="1811279"/>
            <a:ext cx="2328043" cy="3142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33" y="1811279"/>
            <a:ext cx="2328043" cy="31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736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524092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59046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7428987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Torfaen</a:t>
            </a:r>
          </a:p>
        </p:txBody>
      </p:sp>
    </p:spTree>
    <p:extLst>
      <p:ext uri="{BB962C8B-B14F-4D97-AF65-F5344CB8AC3E}">
        <p14:creationId xmlns:p14="http://schemas.microsoft.com/office/powerpoint/2010/main" val="418340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168094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Etholaethau</a:t>
            </a:r>
            <a:br>
              <a:rPr lang="en-GB" dirty="0"/>
            </a:br>
            <a:r>
              <a:rPr lang="en-GB" dirty="0"/>
              <a:t>Constituencies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335917-DA9C-D949-87F8-278FB1329451}"/>
              </a:ext>
            </a:extLst>
          </p:cNvPr>
          <p:cNvSpPr txBox="1">
            <a:spLocks/>
          </p:cNvSpPr>
          <p:nvPr/>
        </p:nvSpPr>
        <p:spPr>
          <a:xfrm>
            <a:off x="936000" y="3228949"/>
            <a:ext cx="10304835" cy="8309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6668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896" y="551257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167137"/>
              </p:ext>
            </p:extLst>
          </p:nvPr>
        </p:nvGraphicFramePr>
        <p:xfrm>
          <a:off x="485192" y="1127803"/>
          <a:ext cx="11178074" cy="38251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63108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899589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40972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74405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469895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89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Llafur</a:t>
                      </a:r>
                      <a:r>
                        <a:rPr lang="en-GB" b="1" baseline="0" dirty="0"/>
                        <a:t> / Labour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Lynne Neagle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11,572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48.3%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09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Gruff</a:t>
                      </a:r>
                      <a:r>
                        <a:rPr lang="en-GB" b="0" baseline="0" dirty="0"/>
                        <a:t> Parry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6,251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09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Lyn Ackerman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2,564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0938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Veronica</a:t>
                      </a:r>
                      <a:r>
                        <a:rPr lang="en-GB" b="0" baseline="0" dirty="0"/>
                        <a:t> German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1,180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09380">
                <a:tc>
                  <a:txBody>
                    <a:bodyPr/>
                    <a:lstStyle/>
                    <a:p>
                      <a:r>
                        <a:rPr lang="en-US" b="0" dirty="0"/>
                        <a:t>UKIP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Thomas</a:t>
                      </a:r>
                      <a:r>
                        <a:rPr lang="en-GB" b="0" baseline="0" dirty="0"/>
                        <a:t> Harrison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09380">
                <a:tc>
                  <a:txBody>
                    <a:bodyPr/>
                    <a:lstStyle/>
                    <a:p>
                      <a:r>
                        <a:rPr lang="en-US" b="0" dirty="0"/>
                        <a:t>Reform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Ian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139758"/>
                  </a:ext>
                </a:extLst>
              </a:tr>
              <a:tr h="409380">
                <a:tc>
                  <a:txBody>
                    <a:bodyPr/>
                    <a:lstStyle/>
                    <a:p>
                      <a:r>
                        <a:rPr lang="en-US" b="0" dirty="0"/>
                        <a:t>Freedom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Matthew Ross-Francombe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96007"/>
                  </a:ext>
                </a:extLst>
              </a:tr>
              <a:tr h="409380">
                <a:tc>
                  <a:txBody>
                    <a:bodyPr/>
                    <a:lstStyle/>
                    <a:p>
                      <a:r>
                        <a:rPr lang="en-US" b="0" dirty="0" err="1"/>
                        <a:t>Gwlad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Ryan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35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8658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A245301-F0C7-5E44-9219-EE3730DE3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278" y="1700680"/>
            <a:ext cx="2218520" cy="299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00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Rhanbarth</a:t>
            </a:r>
            <a:br>
              <a:rPr lang="en-GB" dirty="0"/>
            </a:br>
            <a:r>
              <a:rPr lang="en-GB" dirty="0"/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7277784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640" y="644065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1" y="1202868"/>
            <a:ext cx="11832614" cy="54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212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Results – Project vote parallel 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" y="1261431"/>
            <a:ext cx="11590944" cy="53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25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237" y="671361"/>
            <a:ext cx="9379526" cy="830997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swyddogol</a:t>
            </a:r>
            <a:r>
              <a:rPr lang="en-GB" sz="2400" dirty="0"/>
              <a:t> – Official election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261" y="1255609"/>
          <a:ext cx="10935479" cy="3710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598197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rhanbarthau</a:t>
                      </a:r>
                      <a:r>
                        <a:rPr lang="en-US" b="0" dirty="0"/>
                        <a:t> | Regional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Nifer</a:t>
                      </a:r>
                      <a:r>
                        <a:rPr lang="en-US" b="0" dirty="0"/>
                        <a:t> o </a:t>
                      </a:r>
                      <a:r>
                        <a:rPr lang="en-US" b="0" dirty="0" err="1"/>
                        <a:t>bleidleisiau</a:t>
                      </a:r>
                      <a:r>
                        <a:rPr lang="en-US" b="0" dirty="0"/>
                        <a:t> |</a:t>
                      </a:r>
                      <a:r>
                        <a:rPr lang="en-US" b="0" baseline="0" dirty="0"/>
                        <a:t> Number of votes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Canran</a:t>
                      </a:r>
                      <a:r>
                        <a:rPr lang="en-US" b="0" dirty="0"/>
                        <a:t> %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Vote share 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401,770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278,560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230,161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9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48,714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62382"/>
                  </a:ext>
                </a:extLst>
              </a:tr>
              <a:tr h="655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48,217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737264"/>
                  </a:ext>
                </a:extLst>
              </a:tr>
              <a:tr h="59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41,399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53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6619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984" y="1846580"/>
            <a:ext cx="10304835" cy="83099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Dwyrain</a:t>
            </a:r>
            <a:r>
              <a:rPr lang="en-GB" dirty="0"/>
              <a:t> De </a:t>
            </a:r>
            <a:r>
              <a:rPr lang="en-GB" dirty="0" err="1"/>
              <a:t>Cymru</a:t>
            </a:r>
            <a:br>
              <a:rPr lang="en-GB" dirty="0"/>
            </a:br>
            <a:r>
              <a:rPr lang="en-GB" dirty="0"/>
              <a:t>South Wales East</a:t>
            </a:r>
          </a:p>
        </p:txBody>
      </p:sp>
    </p:spTree>
    <p:extLst>
      <p:ext uri="{BB962C8B-B14F-4D97-AF65-F5344CB8AC3E}">
        <p14:creationId xmlns:p14="http://schemas.microsoft.com/office/powerpoint/2010/main" val="4141005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651700"/>
            <a:ext cx="4724400" cy="694873"/>
          </a:xfrm>
        </p:spPr>
        <p:txBody>
          <a:bodyPr>
            <a:normAutofit fontScale="90000"/>
          </a:bodyPr>
          <a:lstStyle/>
          <a:p>
            <a:r>
              <a:rPr lang="en-GB" sz="4800" dirty="0" err="1"/>
              <a:t>Prosiect</a:t>
            </a:r>
            <a:r>
              <a:rPr lang="en-GB" sz="4800" dirty="0"/>
              <a:t> </a:t>
            </a:r>
            <a:r>
              <a:rPr lang="en-GB" sz="4800" dirty="0" err="1"/>
              <a:t>Pleidlais</a:t>
            </a:r>
            <a:br>
              <a:rPr lang="en-GB" sz="4800" dirty="0"/>
            </a:br>
            <a:r>
              <a:rPr lang="en-GB" sz="4800" dirty="0"/>
              <a:t>Project Vote</a:t>
            </a:r>
            <a:endParaRPr lang="en-GB" sz="48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AFF13F-BCD4-2543-B69E-2AFA8938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342576"/>
              </p:ext>
            </p:extLst>
          </p:nvPr>
        </p:nvGraphicFramePr>
        <p:xfrm>
          <a:off x="877077" y="1885182"/>
          <a:ext cx="5390373" cy="322621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604883">
                  <a:extLst>
                    <a:ext uri="{9D8B030D-6E8A-4147-A177-3AD203B41FA5}">
                      <a16:colId xmlns:a16="http://schemas.microsoft.com/office/drawing/2014/main" val="540261932"/>
                    </a:ext>
                  </a:extLst>
                </a:gridCol>
                <a:gridCol w="1404133">
                  <a:extLst>
                    <a:ext uri="{9D8B030D-6E8A-4147-A177-3AD203B41FA5}">
                      <a16:colId xmlns:a16="http://schemas.microsoft.com/office/drawing/2014/main" val="3045424918"/>
                    </a:ext>
                  </a:extLst>
                </a:gridCol>
                <a:gridCol w="1381357">
                  <a:extLst>
                    <a:ext uri="{9D8B030D-6E8A-4147-A177-3AD203B41FA5}">
                      <a16:colId xmlns:a16="http://schemas.microsoft.com/office/drawing/2014/main" val="742872171"/>
                    </a:ext>
                  </a:extLst>
                </a:gridCol>
              </a:tblGrid>
              <a:tr h="665898">
                <a:tc>
                  <a:txBody>
                    <a:bodyPr/>
                    <a:lstStyle/>
                    <a:p>
                      <a:r>
                        <a:rPr lang="en-US" dirty="0"/>
                        <a:t>Plaid /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/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Seddau</a:t>
                      </a:r>
                      <a:r>
                        <a:rPr lang="en-US" dirty="0"/>
                        <a:t> /Seats 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08130"/>
                  </a:ext>
                </a:extLst>
              </a:tr>
              <a:tr h="583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28505"/>
                  </a:ext>
                </a:extLst>
              </a:tr>
              <a:tr h="331225">
                <a:tc>
                  <a:txBody>
                    <a:bodyPr/>
                    <a:lstStyle/>
                    <a:p>
                      <a:r>
                        <a:rPr lang="en-US" dirty="0"/>
                        <a:t>Communist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27702"/>
                  </a:ext>
                </a:extLst>
              </a:tr>
              <a:tr h="828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61914"/>
                  </a:ext>
                </a:extLst>
              </a:tr>
              <a:tr h="579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Plaid </a:t>
                      </a:r>
                      <a:r>
                        <a:rPr lang="en-US" dirty="0" err="1"/>
                        <a:t>Werdd</a:t>
                      </a:r>
                      <a:r>
                        <a:rPr lang="en-US" dirty="0"/>
                        <a:t> / Green Party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3228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CF036F-AA87-D248-AD89-7F76E92ED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542728"/>
              </p:ext>
            </p:extLst>
          </p:nvPr>
        </p:nvGraphicFramePr>
        <p:xfrm>
          <a:off x="6629400" y="1942202"/>
          <a:ext cx="5086350" cy="222540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56240">
                  <a:extLst>
                    <a:ext uri="{9D8B030D-6E8A-4147-A177-3AD203B41FA5}">
                      <a16:colId xmlns:a16="http://schemas.microsoft.com/office/drawing/2014/main" val="540261932"/>
                    </a:ext>
                  </a:extLst>
                </a:gridCol>
                <a:gridCol w="1534660">
                  <a:extLst>
                    <a:ext uri="{9D8B030D-6E8A-4147-A177-3AD203B41FA5}">
                      <a16:colId xmlns:a16="http://schemas.microsoft.com/office/drawing/2014/main" val="3045424918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742872171"/>
                    </a:ext>
                  </a:extLst>
                </a:gridCol>
              </a:tblGrid>
              <a:tr h="591448">
                <a:tc>
                  <a:txBody>
                    <a:bodyPr/>
                    <a:lstStyle/>
                    <a:p>
                      <a:r>
                        <a:rPr lang="en-US" dirty="0"/>
                        <a:t>Plaid /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/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Seddau</a:t>
                      </a:r>
                      <a:r>
                        <a:rPr lang="en-US" dirty="0"/>
                        <a:t> /Seats 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08130"/>
                  </a:ext>
                </a:extLst>
              </a:tr>
              <a:tr h="880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52,323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28505"/>
                  </a:ext>
                </a:extLst>
              </a:tr>
              <a:tr h="704464">
                <a:tc>
                  <a:txBody>
                    <a:bodyPr/>
                    <a:lstStyle/>
                    <a:p>
                      <a:r>
                        <a:rPr lang="en-US" dirty="0"/>
                        <a:t>Plaid </a:t>
                      </a:r>
                      <a:r>
                        <a:rPr lang="en-US" dirty="0" err="1"/>
                        <a:t>Cymru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30,530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2770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5B9E35-298C-CD40-BD41-21FE41139394}"/>
              </a:ext>
            </a:extLst>
          </p:cNvPr>
          <p:cNvSpPr/>
          <p:nvPr/>
        </p:nvSpPr>
        <p:spPr>
          <a:xfrm>
            <a:off x="6731000" y="807964"/>
            <a:ext cx="373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GB" sz="32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GB" sz="32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GB" sz="3200" dirty="0">
              <a:solidFill>
                <a:srgbClr val="EC1955"/>
              </a:solidFill>
              <a:latin typeface="+mj-lt"/>
            </a:endParaRPr>
          </a:p>
          <a:p>
            <a:r>
              <a:rPr lang="en-GB" sz="3200" dirty="0">
                <a:solidFill>
                  <a:srgbClr val="EC1955"/>
                </a:solidFill>
                <a:latin typeface="+mj-lt"/>
              </a:rPr>
              <a:t>Real election </a:t>
            </a:r>
            <a:endParaRPr lang="en-US" sz="3200" dirty="0">
              <a:solidFill>
                <a:srgbClr val="EC19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46413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651700"/>
            <a:ext cx="4724400" cy="694873"/>
          </a:xfrm>
        </p:spPr>
        <p:txBody>
          <a:bodyPr>
            <a:normAutofit fontScale="90000"/>
          </a:bodyPr>
          <a:lstStyle/>
          <a:p>
            <a:r>
              <a:rPr lang="en-GB" sz="4800" dirty="0" err="1"/>
              <a:t>Prosiect</a:t>
            </a:r>
            <a:r>
              <a:rPr lang="en-GB" sz="4800" dirty="0"/>
              <a:t> </a:t>
            </a:r>
            <a:r>
              <a:rPr lang="en-GB" sz="4800" dirty="0" err="1"/>
              <a:t>Pleidlais</a:t>
            </a:r>
            <a:br>
              <a:rPr lang="en-GB" sz="4800" dirty="0"/>
            </a:br>
            <a:r>
              <a:rPr lang="en-GB" sz="4800" dirty="0"/>
              <a:t>Project Vote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5B9E35-298C-CD40-BD41-21FE41139394}"/>
              </a:ext>
            </a:extLst>
          </p:cNvPr>
          <p:cNvSpPr/>
          <p:nvPr/>
        </p:nvSpPr>
        <p:spPr>
          <a:xfrm>
            <a:off x="6692900" y="461200"/>
            <a:ext cx="47942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3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GB" sz="43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GB" sz="43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GB" sz="4300" dirty="0">
              <a:solidFill>
                <a:srgbClr val="EC1955"/>
              </a:solidFill>
              <a:latin typeface="+mj-lt"/>
            </a:endParaRPr>
          </a:p>
          <a:p>
            <a:r>
              <a:rPr lang="en-GB" sz="4300" dirty="0">
                <a:solidFill>
                  <a:srgbClr val="EC1955"/>
                </a:solidFill>
                <a:latin typeface="+mj-lt"/>
              </a:rPr>
              <a:t>Real election </a:t>
            </a:r>
            <a:endParaRPr lang="en-US" sz="4300" dirty="0">
              <a:solidFill>
                <a:srgbClr val="EC1955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2" y="1750503"/>
            <a:ext cx="1184628" cy="1599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16" y="1847993"/>
            <a:ext cx="1155431" cy="1465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894" y="3494113"/>
            <a:ext cx="1492674" cy="1499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9" r="26042"/>
          <a:stretch/>
        </p:blipFill>
        <p:spPr>
          <a:xfrm>
            <a:off x="717126" y="3494113"/>
            <a:ext cx="1485900" cy="1576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97" y="1867114"/>
            <a:ext cx="1184628" cy="1599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1847993"/>
            <a:ext cx="1238250" cy="1671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r="10569"/>
          <a:stretch/>
        </p:blipFill>
        <p:spPr>
          <a:xfrm>
            <a:off x="9143999" y="3620287"/>
            <a:ext cx="1508125" cy="1450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14" y="3519630"/>
            <a:ext cx="1162111" cy="15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7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061" y="548530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–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4" y="1194319"/>
            <a:ext cx="11669051" cy="55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Results – Project vote parallel 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1268963"/>
            <a:ext cx="11607282" cy="5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9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074" y="589474"/>
            <a:ext cx="9379526" cy="830997"/>
          </a:xfrm>
        </p:spPr>
        <p:txBody>
          <a:bodyPr>
            <a:normAutofit fontScale="90000"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</a:t>
            </a:r>
            <a:r>
              <a:rPr lang="en-GB" sz="4000" dirty="0" err="1"/>
              <a:t>swyddogol</a:t>
            </a:r>
            <a:r>
              <a:rPr lang="en-GB" sz="4000" dirty="0"/>
              <a:t> – Official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261" y="1255609"/>
          <a:ext cx="10935479" cy="36592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692129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etholaethol</a:t>
                      </a:r>
                      <a:r>
                        <a:rPr lang="en-US" b="0" dirty="0"/>
                        <a:t> |</a:t>
                      </a:r>
                    </a:p>
                    <a:p>
                      <a:r>
                        <a:rPr lang="en-US" b="0" dirty="0"/>
                        <a:t> Constituency</a:t>
                      </a:r>
                      <a:r>
                        <a:rPr lang="en-US" b="0" baseline="0" dirty="0"/>
                        <a:t> seats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Nifer</a:t>
                      </a:r>
                      <a:r>
                        <a:rPr lang="en-US" b="0" dirty="0"/>
                        <a:t> o </a:t>
                      </a:r>
                      <a:r>
                        <a:rPr lang="en-US" b="0" dirty="0" err="1"/>
                        <a:t>bleidleisiau</a:t>
                      </a:r>
                      <a:r>
                        <a:rPr lang="en-US" b="0" dirty="0"/>
                        <a:t> |</a:t>
                      </a:r>
                      <a:r>
                        <a:rPr lang="en-US" b="0" baseline="0" dirty="0"/>
                        <a:t> Number of votes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Canran</a:t>
                      </a:r>
                      <a:r>
                        <a:rPr lang="en-US" b="0" dirty="0"/>
                        <a:t> %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Vote share 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443,047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289,802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225,376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758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54,202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82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18,149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53280"/>
                  </a:ext>
                </a:extLst>
              </a:tr>
              <a:tr h="440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17,817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526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954D8175A7B47907E68B00892AAD3" ma:contentTypeVersion="" ma:contentTypeDescription="Create a new document." ma:contentTypeScope="" ma:versionID="b1006104815dd375148bb7387db864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83D0BF-EC37-445A-920C-A6D78D4670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F37160-8102-4564-AF1F-5B6DB1CD0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EA76F9-30FE-46EE-BF70-756A945C8FF8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3250</TotalTime>
  <Words>7218</Words>
  <Application>Microsoft Macintosh PowerPoint</Application>
  <PresentationFormat>Widescreen</PresentationFormat>
  <Paragraphs>1267</Paragraphs>
  <Slides>68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Calibri</vt:lpstr>
      <vt:lpstr>wf_segoe-ui_normal</vt:lpstr>
      <vt:lpstr>Arial</vt:lpstr>
      <vt:lpstr>VAG Rounded Std Thin</vt:lpstr>
      <vt:lpstr>VAG Rounded Std Light</vt:lpstr>
      <vt:lpstr>VAG Rounded</vt:lpstr>
      <vt:lpstr>Times New Roman</vt:lpstr>
      <vt:lpstr>Office Theme</vt:lpstr>
      <vt:lpstr>PowerPoint Presentation</vt:lpstr>
      <vt:lpstr>Prosiect Pleidlais | Project Vote </vt:lpstr>
      <vt:lpstr>Canlyniadau llawn – Etholiad Paralel </vt:lpstr>
      <vt:lpstr>Results – Project vote parallel election</vt:lpstr>
      <vt:lpstr>Official election Results / Canlyniadau etholiad swyddogol</vt:lpstr>
      <vt:lpstr>Etholaethau Constituencies   </vt:lpstr>
      <vt:lpstr>Canlyniadau – Etholiad Paralel </vt:lpstr>
      <vt:lpstr>Results – Project vote parallel election</vt:lpstr>
      <vt:lpstr>Canlyniadau swyddogol – Official results</vt:lpstr>
      <vt:lpstr> Blaenau Gwent  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Caerffili Caerphilly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 Islwyn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Merthyr Tudful a Rhymni Merthyr Tydfil and Rhymney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Mynwy Monmouth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Dwyrain Casnewydd Newport East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Gorllewin Casnewydd Newport West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Torfaen</vt:lpstr>
      <vt:lpstr>Canlyniad Senedd go iawn | Real Senedd result </vt:lpstr>
      <vt:lpstr>Prosiect Pleidlais Project Vote</vt:lpstr>
      <vt:lpstr>Rhanbarth Region</vt:lpstr>
      <vt:lpstr>Canlyniadau etholiad paralel </vt:lpstr>
      <vt:lpstr>Results – Project vote parallel election</vt:lpstr>
      <vt:lpstr>Canlyniadau etholiad swyddogol – Official election results</vt:lpstr>
      <vt:lpstr>Dwyrain De Cymru South Wales East</vt:lpstr>
      <vt:lpstr>Prosiect Pleidlais Project Vote</vt:lpstr>
      <vt:lpstr>Prosiect Pleidlais Project Vote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Microsoft Office User</cp:lastModifiedBy>
  <cp:revision>139</cp:revision>
  <cp:lastPrinted>2019-06-18T13:52:04Z</cp:lastPrinted>
  <dcterms:created xsi:type="dcterms:W3CDTF">2019-03-26T15:18:01Z</dcterms:created>
  <dcterms:modified xsi:type="dcterms:W3CDTF">2021-05-12T09:30:40Z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0x010100269954D8175A7B47907E68B00892AAD3</vt:lpwstr>
  </property>
</Properties>
</file>