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377" r:id="rId5"/>
    <p:sldId id="303" r:id="rId6"/>
    <p:sldId id="345" r:id="rId7"/>
    <p:sldId id="346" r:id="rId8"/>
    <p:sldId id="351" r:id="rId9"/>
    <p:sldId id="279" r:id="rId10"/>
    <p:sldId id="347" r:id="rId11"/>
    <p:sldId id="348" r:id="rId12"/>
    <p:sldId id="352" r:id="rId13"/>
    <p:sldId id="296" r:id="rId14"/>
    <p:sldId id="302" r:id="rId15"/>
    <p:sldId id="301" r:id="rId16"/>
    <p:sldId id="297" r:id="rId17"/>
    <p:sldId id="322" r:id="rId18"/>
    <p:sldId id="308" r:id="rId19"/>
    <p:sldId id="309" r:id="rId20"/>
    <p:sldId id="378" r:id="rId21"/>
    <p:sldId id="401" r:id="rId22"/>
    <p:sldId id="385" r:id="rId23"/>
    <p:sldId id="325" r:id="rId24"/>
    <p:sldId id="313" r:id="rId25"/>
    <p:sldId id="314" r:id="rId26"/>
    <p:sldId id="326" r:id="rId27"/>
    <p:sldId id="317" r:id="rId28"/>
    <p:sldId id="318" r:id="rId29"/>
    <p:sldId id="319" r:id="rId30"/>
    <p:sldId id="389" r:id="rId31"/>
    <p:sldId id="402" r:id="rId32"/>
    <p:sldId id="391" r:id="rId33"/>
    <p:sldId id="327" r:id="rId34"/>
    <p:sldId id="328" r:id="rId35"/>
    <p:sldId id="329" r:id="rId36"/>
    <p:sldId id="330" r:id="rId37"/>
    <p:sldId id="392" r:id="rId38"/>
    <p:sldId id="390" r:id="rId39"/>
    <p:sldId id="394" r:id="rId40"/>
    <p:sldId id="333" r:id="rId41"/>
    <p:sldId id="334" r:id="rId42"/>
    <p:sldId id="335" r:id="rId43"/>
    <p:sldId id="336" r:id="rId44"/>
    <p:sldId id="395" r:id="rId45"/>
    <p:sldId id="403" r:id="rId46"/>
    <p:sldId id="397" r:id="rId47"/>
    <p:sldId id="339" r:id="rId48"/>
    <p:sldId id="340" r:id="rId49"/>
    <p:sldId id="341" r:id="rId50"/>
    <p:sldId id="342" r:id="rId51"/>
    <p:sldId id="398" r:id="rId52"/>
    <p:sldId id="404" r:id="rId53"/>
    <p:sldId id="400" r:id="rId54"/>
    <p:sldId id="281" r:id="rId55"/>
    <p:sldId id="349" r:id="rId56"/>
    <p:sldId id="350" r:id="rId57"/>
    <p:sldId id="353" r:id="rId58"/>
    <p:sldId id="298" r:id="rId59"/>
    <p:sldId id="306" r:id="rId60"/>
    <p:sldId id="354" r:id="rId61"/>
  </p:sldIdLst>
  <p:sldSz cx="12192000" cy="6858000"/>
  <p:notesSz cx="6797675" cy="9926638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VAG Rounded" pitchFamily="2" charset="77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5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75" autoAdjust="0"/>
    <p:restoredTop sz="83434" autoAdjust="0"/>
  </p:normalViewPr>
  <p:slideViewPr>
    <p:cSldViewPr snapToGrid="0" showGuides="1">
      <p:cViewPr varScale="1">
        <p:scale>
          <a:sx n="94" d="100"/>
          <a:sy n="94" d="100"/>
        </p:scale>
        <p:origin x="5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3.fntdata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2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Lliwiau’r</a:t>
            </a:r>
            <a:r>
              <a:rPr lang="en-US" b="1" dirty="0"/>
              <a:t> </a:t>
            </a:r>
            <a:r>
              <a:rPr lang="en-US" b="1" dirty="0" err="1"/>
              <a:t>pleidiau</a:t>
            </a:r>
            <a:r>
              <a:rPr lang="en-US" b="1" dirty="0"/>
              <a:t> / Party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 err="1"/>
              <a:t>Ceidwadwyr</a:t>
            </a:r>
            <a:r>
              <a:rPr lang="en-US" dirty="0"/>
              <a:t> / Conservatives – </a:t>
            </a:r>
            <a:r>
              <a:rPr lang="en-US" dirty="0" err="1"/>
              <a:t>Glas</a:t>
            </a:r>
            <a:r>
              <a:rPr lang="en-US" dirty="0"/>
              <a:t> / Blue </a:t>
            </a:r>
          </a:p>
          <a:p>
            <a:r>
              <a:rPr lang="en-US" dirty="0" err="1"/>
              <a:t>Llafur</a:t>
            </a:r>
            <a:r>
              <a:rPr lang="en-US" dirty="0"/>
              <a:t> / </a:t>
            </a:r>
            <a:r>
              <a:rPr lang="en-US" dirty="0" err="1"/>
              <a:t>Labour</a:t>
            </a:r>
            <a:r>
              <a:rPr lang="en-US" dirty="0"/>
              <a:t> –  </a:t>
            </a:r>
            <a:r>
              <a:rPr lang="en-US" dirty="0" err="1"/>
              <a:t>Coch</a:t>
            </a:r>
            <a:r>
              <a:rPr lang="en-US" dirty="0"/>
              <a:t> / Red</a:t>
            </a:r>
          </a:p>
          <a:p>
            <a:r>
              <a:rPr lang="en-US" dirty="0"/>
              <a:t>Plaid </a:t>
            </a:r>
            <a:r>
              <a:rPr lang="en-US" dirty="0" err="1"/>
              <a:t>Cymru</a:t>
            </a:r>
            <a:r>
              <a:rPr lang="en-US" dirty="0"/>
              <a:t>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Golau</a:t>
            </a:r>
            <a:r>
              <a:rPr lang="en-US" dirty="0"/>
              <a:t> / Light Green</a:t>
            </a:r>
          </a:p>
          <a:p>
            <a:r>
              <a:rPr lang="en-US" dirty="0"/>
              <a:t>Plaid </a:t>
            </a:r>
            <a:r>
              <a:rPr lang="en-US" dirty="0" err="1"/>
              <a:t>Werdd</a:t>
            </a:r>
            <a:r>
              <a:rPr lang="en-US" dirty="0"/>
              <a:t> / Green Party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Tywyll</a:t>
            </a:r>
            <a:r>
              <a:rPr lang="en-US" dirty="0"/>
              <a:t> / Dark Green</a:t>
            </a:r>
          </a:p>
          <a:p>
            <a:r>
              <a:rPr lang="en-US" dirty="0"/>
              <a:t>No results – </a:t>
            </a:r>
            <a:r>
              <a:rPr lang="en-US" dirty="0" err="1"/>
              <a:t>Llwyd</a:t>
            </a:r>
            <a:r>
              <a:rPr lang="en-US" dirty="0"/>
              <a:t> / Grey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No result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David 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Sarah Murphy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Sarah Murphy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7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No result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Rebecca Evans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8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1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7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Jeremy Miles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Jeremy Miles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9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49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79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Luke Fletcher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Huw </a:t>
            </a:r>
            <a:r>
              <a:rPr lang="en-US" dirty="0" err="1"/>
              <a:t>Irranca</a:t>
            </a:r>
            <a:r>
              <a:rPr lang="en-US" dirty="0"/>
              <a:t>-Davies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05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8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Mike Hedges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Mike Hedges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3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85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71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Julie James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Julie</a:t>
            </a:r>
            <a:r>
              <a:rPr lang="en-US" baseline="0" dirty="0"/>
              <a:t> James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81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90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50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7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regional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324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43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2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Prosiect</a:t>
            </a:r>
            <a:r>
              <a:rPr lang="en-GB" b="1" dirty="0"/>
              <a:t> </a:t>
            </a:r>
            <a:r>
              <a:rPr lang="en-GB" b="1" dirty="0" err="1"/>
              <a:t>Pleidlais</a:t>
            </a:r>
            <a:r>
              <a:rPr lang="en-GB" b="1" baseline="0" dirty="0"/>
              <a:t> / </a:t>
            </a:r>
            <a:r>
              <a:rPr lang="en-GB" b="1" dirty="0"/>
              <a:t>Project Vote (clockwise)</a:t>
            </a:r>
          </a:p>
          <a:p>
            <a:endParaRPr lang="en-GB" b="1" dirty="0"/>
          </a:p>
          <a:p>
            <a:pPr marL="228600" indent="-228600">
              <a:buAutoNum type="arabicPeriod"/>
            </a:pPr>
            <a:r>
              <a:rPr lang="en-GB" b="0" baseline="0" dirty="0"/>
              <a:t>Megan Poppy Lloyd - Plaid </a:t>
            </a:r>
            <a:r>
              <a:rPr lang="en-GB" b="0" baseline="0" dirty="0" err="1"/>
              <a:t>Werdd</a:t>
            </a:r>
            <a:r>
              <a:rPr lang="en-GB" b="0" baseline="0" dirty="0"/>
              <a:t> / Green Party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Tom </a:t>
            </a:r>
            <a:r>
              <a:rPr lang="en-GB" b="0" baseline="0" dirty="0" err="1"/>
              <a:t>Giffard</a:t>
            </a:r>
            <a:r>
              <a:rPr lang="en-GB" b="0" baseline="0" dirty="0"/>
              <a:t> -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Ceidwadwyr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Conservatives </a:t>
            </a:r>
            <a:endParaRPr lang="en-US" sz="1200" b="0" dirty="0"/>
          </a:p>
          <a:p>
            <a:pPr marL="228600" indent="-228600">
              <a:buAutoNum type="arabicPeriod"/>
            </a:pPr>
            <a:r>
              <a:rPr lang="en-GB" b="0" baseline="0" dirty="0"/>
              <a:t>Laura </a:t>
            </a:r>
            <a:r>
              <a:rPr lang="en-GB" b="0" baseline="0" dirty="0" err="1"/>
              <a:t>Picand</a:t>
            </a:r>
            <a:r>
              <a:rPr lang="en-GB" b="0" baseline="0" dirty="0"/>
              <a:t> - Communist </a:t>
            </a:r>
          </a:p>
          <a:p>
            <a:pPr marL="228600" indent="-228600">
              <a:buAutoNum type="arabicPeriod"/>
            </a:pPr>
            <a:r>
              <a:rPr lang="en-GB" b="0" baseline="0" dirty="0" err="1"/>
              <a:t>Sioned</a:t>
            </a:r>
            <a:r>
              <a:rPr lang="en-GB" b="0" baseline="0" dirty="0"/>
              <a:t> Williams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indent="-228600">
              <a:buAutoNum type="arabicPeriod"/>
            </a:pPr>
            <a:endParaRPr lang="en-GB" b="0" dirty="0"/>
          </a:p>
          <a:p>
            <a:endParaRPr lang="en-GB" b="1" dirty="0"/>
          </a:p>
          <a:p>
            <a:r>
              <a:rPr lang="en-GB" b="1" dirty="0" err="1"/>
              <a:t>Etholiad</a:t>
            </a:r>
            <a:r>
              <a:rPr lang="en-GB" b="1" dirty="0"/>
              <a:t> go</a:t>
            </a:r>
            <a:r>
              <a:rPr lang="en-GB" b="1" baseline="0" dirty="0"/>
              <a:t> </a:t>
            </a:r>
            <a:r>
              <a:rPr lang="en-GB" b="1" baseline="0" dirty="0" err="1"/>
              <a:t>iawn</a:t>
            </a:r>
            <a:r>
              <a:rPr lang="en-GB" b="1" baseline="0" dirty="0"/>
              <a:t> / </a:t>
            </a:r>
            <a:r>
              <a:rPr lang="en-GB" b="1" dirty="0"/>
              <a:t>Real</a:t>
            </a:r>
            <a:r>
              <a:rPr lang="en-GB" b="1" baseline="0" dirty="0"/>
              <a:t> election (clockwise)</a:t>
            </a:r>
          </a:p>
          <a:p>
            <a:endParaRPr lang="en-GB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Tom </a:t>
            </a:r>
            <a:r>
              <a:rPr lang="en-GB" b="0" baseline="0" dirty="0" err="1"/>
              <a:t>Giffard</a:t>
            </a:r>
            <a:r>
              <a:rPr lang="en-GB" b="0" baseline="0" dirty="0"/>
              <a:t> -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Ceidwadwyr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Conservatives </a:t>
            </a:r>
            <a:endParaRPr lang="en-US" sz="1200" b="0" dirty="0"/>
          </a:p>
          <a:p>
            <a:pPr marL="228600" indent="-228600">
              <a:buAutoNum type="arabicPeriod"/>
            </a:pPr>
            <a:r>
              <a:rPr lang="en-GB" b="0" baseline="0" dirty="0"/>
              <a:t>Luke Fletcher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 err="1"/>
              <a:t>Altaf</a:t>
            </a:r>
            <a:r>
              <a:rPr lang="en-GB" b="0" baseline="0" dirty="0"/>
              <a:t> Hussain- </a:t>
            </a:r>
            <a:r>
              <a:rPr lang="en-GB" sz="1200" b="0" i="0" u="none" strike="noStrike" kern="1200" baseline="0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Ceidwadwyr</a:t>
            </a:r>
            <a:r>
              <a:rPr lang="en-GB" sz="12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/ Conservatives </a:t>
            </a:r>
            <a:endParaRPr lang="en-US" sz="1200" b="0" dirty="0"/>
          </a:p>
          <a:p>
            <a:pPr marL="228600" indent="-228600">
              <a:buAutoNum type="arabicPeriod"/>
            </a:pPr>
            <a:r>
              <a:rPr lang="en-GB" b="0" dirty="0" err="1"/>
              <a:t>Sioned</a:t>
            </a:r>
            <a:r>
              <a:rPr lang="en-GB" b="0" dirty="0"/>
              <a:t> Williams- Plaid</a:t>
            </a:r>
            <a:r>
              <a:rPr lang="en-GB" b="0" baseline="0" dirty="0"/>
              <a:t> </a:t>
            </a:r>
            <a:r>
              <a:rPr lang="en-GB" b="0" baseline="0" dirty="0" err="1"/>
              <a:t>Cymru</a:t>
            </a:r>
            <a:endParaRPr lang="en-GB" b="0" dirty="0"/>
          </a:p>
          <a:p>
            <a:pPr marL="0" indent="0">
              <a:buNone/>
            </a:pP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9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84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5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constituency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1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91A198-C66D-844B-BEA0-9421EBE4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1996951"/>
            <a:ext cx="3740872" cy="99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2A47B-9B4B-4F42-80A2-3F82A57F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80" y="1842447"/>
            <a:ext cx="4960203" cy="1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Aberafan</a:t>
            </a:r>
            <a:br>
              <a:rPr lang="en-GB" dirty="0"/>
            </a:br>
            <a:r>
              <a:rPr lang="en-GB" dirty="0"/>
              <a:t>Aberavon</a:t>
            </a:r>
          </a:p>
        </p:txBody>
      </p:sp>
    </p:spTree>
    <p:extLst>
      <p:ext uri="{BB962C8B-B14F-4D97-AF65-F5344CB8AC3E}">
        <p14:creationId xmlns:p14="http://schemas.microsoft.com/office/powerpoint/2010/main" val="7795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93569"/>
              </p:ext>
            </p:extLst>
          </p:nvPr>
        </p:nvGraphicFramePr>
        <p:xfrm>
          <a:off x="492368" y="1564072"/>
          <a:ext cx="11176469" cy="36705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696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39653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8751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74221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6531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Plaid | Party%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Ymgeiswyr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Pleidleisiau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Llafur</a:t>
                      </a:r>
                      <a:r>
                        <a:rPr lang="en-GB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Labour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Rees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10,505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47.4%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Plaid Cymru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Victoria Griffiths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509287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Conservatives 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Liz Hill O’Shea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890115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Annibynnol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Independent </a:t>
                      </a:r>
                      <a:endParaRPr lang="en-US" sz="20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 Jones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Liberal Democrats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Helen Clarke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Abolish the Welsh Assembly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Sarah Allen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 Jenkins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Gwlad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Ceri Golding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07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Reform UK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Dennis Walter May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1814879"/>
            <a:ext cx="2325376" cy="31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Pen-y-</a:t>
            </a:r>
            <a:r>
              <a:rPr lang="en-GB" dirty="0" err="1"/>
              <a:t>bont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Ogwr</a:t>
            </a:r>
            <a:br>
              <a:rPr lang="en-GB" dirty="0"/>
            </a:br>
            <a:r>
              <a:rPr lang="en-GB" dirty="0"/>
              <a:t>Bridgend</a:t>
            </a:r>
          </a:p>
        </p:txBody>
      </p:sp>
    </p:spTree>
    <p:extLst>
      <p:ext uri="{BB962C8B-B14F-4D97-AF65-F5344CB8AC3E}">
        <p14:creationId xmlns:p14="http://schemas.microsoft.com/office/powerpoint/2010/main" val="412509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Prosiect</a:t>
            </a:r>
            <a:r>
              <a:rPr lang="en-GB" sz="2800" dirty="0"/>
              <a:t> </a:t>
            </a:r>
            <a:r>
              <a:rPr lang="en-GB" sz="2800" dirty="0" err="1"/>
              <a:t>Pleidlais</a:t>
            </a:r>
            <a:r>
              <a:rPr lang="en-GB" sz="2800" dirty="0"/>
              <a:t> | Project Vote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26906"/>
              </p:ext>
            </p:extLst>
          </p:nvPr>
        </p:nvGraphicFramePr>
        <p:xfrm>
          <a:off x="373224" y="1219573"/>
          <a:ext cx="11308704" cy="38827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227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75146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9726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Steven </a:t>
                      </a:r>
                      <a:r>
                        <a:rPr lang="en-US" dirty="0" err="1"/>
                        <a:t>Bletsoe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Caroline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Geraint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43982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Harvey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Leanne Lewis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Sarah</a:t>
                      </a:r>
                      <a:r>
                        <a:rPr lang="en-US" b="1" baseline="0" dirty="0"/>
                        <a:t> Murphy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Rachel</a:t>
                      </a:r>
                      <a:r>
                        <a:rPr lang="en-US" baseline="0" dirty="0"/>
                        <a:t> Nugent-Finn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Christine 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0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5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58" y="529464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49152"/>
              </p:ext>
            </p:extLst>
          </p:nvPr>
        </p:nvGraphicFramePr>
        <p:xfrm>
          <a:off x="373224" y="1219573"/>
          <a:ext cx="11308704" cy="38827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5585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13321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8801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2177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9726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Steven </a:t>
                      </a:r>
                      <a:r>
                        <a:rPr lang="en-US" dirty="0" err="1"/>
                        <a:t>Bletsoe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Caroline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Geraint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43982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Harvey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Leanne Lewis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Sarah</a:t>
                      </a:r>
                      <a:r>
                        <a:rPr lang="en-US" b="1" baseline="0" dirty="0"/>
                        <a:t> Murphy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Rachel</a:t>
                      </a:r>
                      <a:r>
                        <a:rPr lang="en-US" baseline="0" dirty="0"/>
                        <a:t> Nugent-Finn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Christine 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0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9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1" y="1690973"/>
            <a:ext cx="3263164" cy="326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6" y="1690973"/>
            <a:ext cx="3263164" cy="32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2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88211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883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2271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531-4FAD-4D42-8852-D0E45468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5" y="76327"/>
            <a:ext cx="3927708" cy="237572"/>
          </a:xfrm>
        </p:spPr>
        <p:txBody>
          <a:bodyPr/>
          <a:lstStyle/>
          <a:p>
            <a:r>
              <a:rPr lang="en-US" sz="2000" dirty="0" err="1"/>
              <a:t>Prosiect</a:t>
            </a:r>
            <a:r>
              <a:rPr lang="en-US" sz="2000" dirty="0"/>
              <a:t> </a:t>
            </a:r>
            <a:r>
              <a:rPr lang="en-US" sz="2000" dirty="0" err="1"/>
              <a:t>Pleidlais</a:t>
            </a:r>
            <a:r>
              <a:rPr lang="en-US" sz="2000" dirty="0"/>
              <a:t> | Project Vote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A0902-5E5D-E249-B898-FC30904BF445}"/>
              </a:ext>
            </a:extLst>
          </p:cNvPr>
          <p:cNvSpPr txBox="1"/>
          <p:nvPr/>
        </p:nvSpPr>
        <p:spPr>
          <a:xfrm>
            <a:off x="7301552" y="0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000" dirty="0" err="1">
                <a:solidFill>
                  <a:srgbClr val="EC1955"/>
                </a:solidFill>
                <a:latin typeface="+mj-lt"/>
              </a:rPr>
              <a:t>iawn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| Real election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1" y="400110"/>
            <a:ext cx="4999877" cy="626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693731"/>
            <a:ext cx="5160579" cy="56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latin typeface="VAG Rounded" charset="0"/>
              </a:rPr>
              <a:t>G</a:t>
            </a:r>
            <a:r>
              <a:rPr lang="en-GB" dirty="0" err="1">
                <a:latin typeface="+mj-lt"/>
              </a:rPr>
              <a:t>w</a:t>
            </a:r>
            <a:r>
              <a:rPr lang="en-GB" dirty="0" err="1">
                <a:latin typeface="VAG Rounded" charset="0"/>
              </a:rPr>
              <a:t>yr</a:t>
            </a:r>
            <a:br>
              <a:rPr lang="en-GB" dirty="0"/>
            </a:br>
            <a:r>
              <a:rPr lang="en-GB" dirty="0"/>
              <a:t>Gower</a:t>
            </a:r>
          </a:p>
        </p:txBody>
      </p:sp>
    </p:spTree>
    <p:extLst>
      <p:ext uri="{BB962C8B-B14F-4D97-AF65-F5344CB8AC3E}">
        <p14:creationId xmlns:p14="http://schemas.microsoft.com/office/powerpoint/2010/main" val="351658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46" y="694131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50500"/>
              </p:ext>
            </p:extLst>
          </p:nvPr>
        </p:nvGraphicFramePr>
        <p:xfrm>
          <a:off x="510363" y="1340369"/>
          <a:ext cx="11057859" cy="3728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8922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5356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4548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6958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35496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Ymgeiswyr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Pleidleisiau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Llafur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Labour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Rebecca Evans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15,631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47.1%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Ceidwadwyr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Conservatives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Myles Langstone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10,836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Plaid 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Cymru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Davies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Plaid 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Werdd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Green Party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Anna Pigott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/ 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Liberal Democrats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Michael Sheehan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Reform UK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Byron John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35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Gwlad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Erasmus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12" y="1551432"/>
            <a:ext cx="2399821" cy="32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Castell-</a:t>
            </a:r>
            <a:r>
              <a:rPr lang="en-GB" dirty="0" err="1"/>
              <a:t>nedd</a:t>
            </a:r>
            <a:br>
              <a:rPr lang="en-GB" dirty="0"/>
            </a:br>
            <a:r>
              <a:rPr lang="en-GB" dirty="0"/>
              <a:t>Neath </a:t>
            </a:r>
          </a:p>
        </p:txBody>
      </p:sp>
    </p:spTree>
    <p:extLst>
      <p:ext uri="{BB962C8B-B14F-4D97-AF65-F5344CB8AC3E}">
        <p14:creationId xmlns:p14="http://schemas.microsoft.com/office/powerpoint/2010/main" val="2861780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6475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05437"/>
              </p:ext>
            </p:extLst>
          </p:nvPr>
        </p:nvGraphicFramePr>
        <p:xfrm>
          <a:off x="447869" y="1219573"/>
          <a:ext cx="11346024" cy="38135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7820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07910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7667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4285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739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Iain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</a:t>
                      </a:r>
                      <a:r>
                        <a:rPr lang="en-US" dirty="0" err="1"/>
                        <a:t>Henton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Megan Poppy Lloyd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Jeremy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Sean Prior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Simon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Mathew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5179"/>
                  </a:ext>
                </a:extLst>
              </a:tr>
              <a:tr h="420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Sioned</a:t>
                      </a:r>
                      <a:r>
                        <a:rPr lang="en-US" dirty="0"/>
                        <a:t>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4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630" y="566541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33146"/>
              </p:ext>
            </p:extLst>
          </p:nvPr>
        </p:nvGraphicFramePr>
        <p:xfrm>
          <a:off x="447869" y="1219573"/>
          <a:ext cx="11346024" cy="38135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7820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490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6042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48684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4285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739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Iain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</a:t>
                      </a:r>
                      <a:r>
                        <a:rPr lang="en-US" dirty="0" err="1"/>
                        <a:t>Henton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Megan Poppy Lloyd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Jeremy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Sean Prior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42858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Simon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03444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Mathew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5179"/>
                  </a:ext>
                </a:extLst>
              </a:tr>
              <a:tr h="420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Sioned</a:t>
                      </a:r>
                      <a:r>
                        <a:rPr lang="en-US" dirty="0"/>
                        <a:t>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60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4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0" y="1738044"/>
            <a:ext cx="2246345" cy="2998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82" y="1738043"/>
            <a:ext cx="2246345" cy="29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017862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162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116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llawn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1274221"/>
            <a:ext cx="11663267" cy="55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Ogwr</a:t>
            </a:r>
            <a:br>
              <a:rPr lang="en-GB" dirty="0"/>
            </a:br>
            <a:r>
              <a:rPr lang="en-GB" dirty="0" err="1"/>
              <a:t>Ogmore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709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57462"/>
              </p:ext>
            </p:extLst>
          </p:nvPr>
        </p:nvGraphicFramePr>
        <p:xfrm>
          <a:off x="335903" y="1536817"/>
          <a:ext cx="11513975" cy="32889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8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Nathan 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Glenda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Luke Fletcher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1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Robin</a:t>
                      </a:r>
                      <a:r>
                        <a:rPr lang="en-US" baseline="0" dirty="0"/>
                        <a:t> Hunter-Clarke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0"/>
                        <a:t>Llafur / 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Huw </a:t>
                      </a:r>
                      <a:r>
                        <a:rPr lang="en-US" b="0" dirty="0" err="1"/>
                        <a:t>Irranca</a:t>
                      </a:r>
                      <a:r>
                        <a:rPr lang="en-US" b="0" dirty="0"/>
                        <a:t>-Davies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5443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Cameron </a:t>
                      </a:r>
                      <a:r>
                        <a:rPr lang="en-US" dirty="0" err="1"/>
                        <a:t>Shippam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8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3177"/>
              </p:ext>
            </p:extLst>
          </p:nvPr>
        </p:nvGraphicFramePr>
        <p:xfrm>
          <a:off x="335903" y="1536817"/>
          <a:ext cx="11513975" cy="32876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044383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595327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8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Nathan Adams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Glenda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Luke Fletcher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1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Robin</a:t>
                      </a:r>
                      <a:r>
                        <a:rPr lang="en-US" baseline="0" dirty="0"/>
                        <a:t> Hunter-Clarke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1"/>
                        <a:t>Llafur / 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Huw </a:t>
                      </a:r>
                      <a:r>
                        <a:rPr lang="en-US" b="1" dirty="0" err="1"/>
                        <a:t>Irranca</a:t>
                      </a:r>
                      <a:r>
                        <a:rPr lang="en-US" b="1" dirty="0"/>
                        <a:t>-Davies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12,868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5443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Cameron </a:t>
                      </a:r>
                      <a:r>
                        <a:rPr lang="en-US" dirty="0" err="1"/>
                        <a:t>Shippam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1" y="1660433"/>
            <a:ext cx="3293704" cy="3293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17" y="1660433"/>
            <a:ext cx="2357291" cy="31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1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777930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950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107004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Dwyrain</a:t>
            </a:r>
            <a:r>
              <a:rPr lang="en-GB" dirty="0"/>
              <a:t> </a:t>
            </a:r>
            <a:r>
              <a:rPr lang="en-GB" dirty="0" err="1"/>
              <a:t>Abertawe</a:t>
            </a:r>
            <a:br>
              <a:rPr lang="en-GB" dirty="0"/>
            </a:br>
            <a:r>
              <a:rPr lang="en-GB" dirty="0"/>
              <a:t>Swansea East </a:t>
            </a:r>
          </a:p>
        </p:txBody>
      </p:sp>
    </p:spTree>
    <p:extLst>
      <p:ext uri="{BB962C8B-B14F-4D97-AF65-F5344CB8AC3E}">
        <p14:creationId xmlns:p14="http://schemas.microsoft.com/office/powerpoint/2010/main" val="220579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Prosiect</a:t>
            </a:r>
            <a:r>
              <a:rPr lang="en-GB" sz="2800" dirty="0"/>
              <a:t> </a:t>
            </a:r>
            <a:r>
              <a:rPr lang="en-GB" sz="2800" dirty="0" err="1"/>
              <a:t>Pleidlais</a:t>
            </a:r>
            <a:r>
              <a:rPr lang="en-GB" sz="2800" dirty="0"/>
              <a:t> | Project Vote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25454"/>
              </p:ext>
            </p:extLst>
          </p:nvPr>
        </p:nvGraphicFramePr>
        <p:xfrm>
          <a:off x="429207" y="1219573"/>
          <a:ext cx="11290041" cy="37069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436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Rhiannon </a:t>
                      </a:r>
                      <a:r>
                        <a:rPr lang="en-US" b="0" dirty="0" err="1"/>
                        <a:t>Barrar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9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Sam Bennett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Cameron Brennan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5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Cameron Edwards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Mike Hedges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Dan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Darren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19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82" y="587806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7914"/>
              </p:ext>
            </p:extLst>
          </p:nvPr>
        </p:nvGraphicFramePr>
        <p:xfrm>
          <a:off x="429207" y="1219573"/>
          <a:ext cx="11290041" cy="37796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436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83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Rhiannon </a:t>
                      </a:r>
                      <a:r>
                        <a:rPr lang="en-US" b="0" dirty="0" err="1"/>
                        <a:t>Barrar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9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Sam Bennett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Cameron Brennan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5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Cameron Edwards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85172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Mike Hedges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Dan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Darren 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0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526" y="589473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Full Results – Parallel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1271662"/>
            <a:ext cx="11478777" cy="55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2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16" y="1713918"/>
            <a:ext cx="2302329" cy="3108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90" y="1713918"/>
            <a:ext cx="2302329" cy="31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3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87440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7725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05476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Gorllewin</a:t>
            </a:r>
            <a:r>
              <a:rPr lang="en-GB" dirty="0"/>
              <a:t> </a:t>
            </a:r>
            <a:r>
              <a:rPr lang="en-GB" dirty="0" err="1"/>
              <a:t>Abertawe</a:t>
            </a:r>
            <a:br>
              <a:rPr lang="en-GB" dirty="0"/>
            </a:br>
            <a:r>
              <a:rPr lang="en-GB" dirty="0"/>
              <a:t>Swansea West</a:t>
            </a:r>
          </a:p>
        </p:txBody>
      </p:sp>
    </p:spTree>
    <p:extLst>
      <p:ext uri="{BB962C8B-B14F-4D97-AF65-F5344CB8AC3E}">
        <p14:creationId xmlns:p14="http://schemas.microsoft.com/office/powerpoint/2010/main" val="4183408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Prosiect</a:t>
            </a:r>
            <a:r>
              <a:rPr lang="en-GB" sz="2800" dirty="0"/>
              <a:t> </a:t>
            </a:r>
            <a:r>
              <a:rPr lang="en-GB" sz="2800" dirty="0" err="1"/>
              <a:t>Pleidlais</a:t>
            </a:r>
            <a:r>
              <a:rPr lang="en-GB" sz="2800" dirty="0"/>
              <a:t> | Project Vote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08043"/>
              </p:ext>
            </p:extLst>
          </p:nvPr>
        </p:nvGraphicFramePr>
        <p:xfrm>
          <a:off x="335903" y="1226166"/>
          <a:ext cx="11513975" cy="37929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4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Kalon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Bouzalakos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Samantha </a:t>
                      </a:r>
                      <a:r>
                        <a:rPr lang="en-US" dirty="0" err="1"/>
                        <a:t>Chohan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James 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Bernard Holton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3192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Chloe Hutchinson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Julie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dirty="0"/>
                        <a:t>Plaid </a:t>
                      </a:r>
                      <a:r>
                        <a:rPr lang="en-GB" dirty="0" err="1"/>
                        <a:t>Cymru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 Lloyd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Michelle Valerio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2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67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508" y="524011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30372"/>
              </p:ext>
            </p:extLst>
          </p:nvPr>
        </p:nvGraphicFramePr>
        <p:xfrm>
          <a:off x="335903" y="1226166"/>
          <a:ext cx="11513975" cy="37845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130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Kalon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Bouzalakos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2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Samantha </a:t>
                      </a:r>
                      <a:r>
                        <a:rPr lang="en-US" dirty="0" err="1"/>
                        <a:t>Chohan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37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James 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Chris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Bernard Holton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3192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Chloe Hutchinson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Julie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dirty="0"/>
                        <a:t>Plaid </a:t>
                      </a:r>
                      <a:r>
                        <a:rPr lang="en-GB" dirty="0" err="1"/>
                        <a:t>Cymru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 Lloyd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dirty="0"/>
                        <a:t>Freedom Alliance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Michelle Valerio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2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658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72" y="1551432"/>
            <a:ext cx="2451618" cy="3272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37" y="1551432"/>
            <a:ext cx="2451618" cy="32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0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298923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961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506" y="657713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/>
              <a:t>Official election Results / </a:t>
            </a:r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97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10828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Cyfanswn</a:t>
                      </a:r>
                      <a:r>
                        <a:rPr lang="en-US" b="0" dirty="0"/>
                        <a:t> y </a:t>
                      </a: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Total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740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3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57346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Rhanbarth</a:t>
            </a:r>
            <a:br>
              <a:rPr lang="en-GB" dirty="0"/>
            </a:br>
            <a:r>
              <a:rPr lang="en-GB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27778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02868"/>
            <a:ext cx="11832614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7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261431"/>
            <a:ext cx="11590944" cy="53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6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8" y="685008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r>
              <a:rPr lang="en-GB" sz="2400" dirty="0"/>
              <a:t> – official election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71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9819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401,770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230,161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2382"/>
                  </a:ext>
                </a:extLst>
              </a:tr>
              <a:tr h="65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3726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41,399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97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Gorllewin</a:t>
            </a:r>
            <a:r>
              <a:rPr lang="en-GB" dirty="0"/>
              <a:t> De </a:t>
            </a:r>
            <a:r>
              <a:rPr lang="en-GB" dirty="0" err="1"/>
              <a:t>Cymru</a:t>
            </a:r>
            <a:br>
              <a:rPr lang="en-GB" dirty="0"/>
            </a:br>
            <a:r>
              <a:rPr lang="en-GB" dirty="0"/>
              <a:t>South Wales West</a:t>
            </a:r>
          </a:p>
        </p:txBody>
      </p:sp>
    </p:spTree>
    <p:extLst>
      <p:ext uri="{BB962C8B-B14F-4D97-AF65-F5344CB8AC3E}">
        <p14:creationId xmlns:p14="http://schemas.microsoft.com/office/powerpoint/2010/main" val="414100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FF13F-BCD4-2543-B69E-2AFA893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11965"/>
              </p:ext>
            </p:extLst>
          </p:nvPr>
        </p:nvGraphicFramePr>
        <p:xfrm>
          <a:off x="914399" y="1942202"/>
          <a:ext cx="5281128" cy="307584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73439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630539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177150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991481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Werdd</a:t>
                      </a:r>
                      <a:r>
                        <a:rPr lang="en-US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402101">
                <a:tc>
                  <a:txBody>
                    <a:bodyPr/>
                    <a:lstStyle/>
                    <a:p>
                      <a:r>
                        <a:rPr lang="en-US" dirty="0"/>
                        <a:t>Communist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  <a:tr h="402101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728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CF036F-AA87-D248-AD89-7F76E92E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76010"/>
              </p:ext>
            </p:extLst>
          </p:nvPr>
        </p:nvGraphicFramePr>
        <p:xfrm>
          <a:off x="6629400" y="1942202"/>
          <a:ext cx="4697964" cy="230985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17431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414545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565988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883555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511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38,244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511901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731000" y="807964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32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32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3200" dirty="0">
              <a:solidFill>
                <a:srgbClr val="EC1955"/>
              </a:solidFill>
              <a:latin typeface="+mj-lt"/>
            </a:endParaRPr>
          </a:p>
          <a:p>
            <a:r>
              <a:rPr lang="en-GB" sz="32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3200" dirty="0">
              <a:solidFill>
                <a:srgbClr val="EC19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641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692900" y="461200"/>
            <a:ext cx="47942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23" y="1864411"/>
            <a:ext cx="1792069" cy="1792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76972"/>
            <a:ext cx="1779508" cy="17795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1633" r="11571"/>
          <a:stretch/>
        </p:blipFill>
        <p:spPr>
          <a:xfrm>
            <a:off x="3078156" y="1876972"/>
            <a:ext cx="1516065" cy="1779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1633" r="11571"/>
          <a:stretch/>
        </p:blipFill>
        <p:spPr>
          <a:xfrm>
            <a:off x="6912048" y="1876972"/>
            <a:ext cx="1516065" cy="17795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4651" b="35194"/>
          <a:stretch/>
        </p:blipFill>
        <p:spPr>
          <a:xfrm>
            <a:off x="2909850" y="3656480"/>
            <a:ext cx="1852676" cy="1972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6" y="3656480"/>
            <a:ext cx="1945374" cy="19453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49" y="3683622"/>
            <a:ext cx="1945374" cy="19453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58" y="3656480"/>
            <a:ext cx="1493798" cy="20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4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16809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Etholaethau</a:t>
            </a:r>
            <a:br>
              <a:rPr lang="en-GB" dirty="0"/>
            </a:br>
            <a:r>
              <a:rPr lang="en-GB" dirty="0"/>
              <a:t>Constituencies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35917-DA9C-D949-87F8-278FB1329451}"/>
              </a:ext>
            </a:extLst>
          </p:cNvPr>
          <p:cNvSpPr txBox="1">
            <a:spLocks/>
          </p:cNvSpPr>
          <p:nvPr/>
        </p:nvSpPr>
        <p:spPr>
          <a:xfrm>
            <a:off x="936000" y="32289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867" y="562178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1194319"/>
            <a:ext cx="11669051" cy="55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268963"/>
            <a:ext cx="11607282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495" y="589474"/>
            <a:ext cx="9379526" cy="830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swyddogol</a:t>
            </a:r>
            <a:r>
              <a:rPr lang="en-GB" sz="40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5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92129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443,047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289,802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225,376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54,202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18,149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5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37160-8102-4564-AF1F-5B6DB1CD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EA76F9-30FE-46EE-BF70-756A945C8FF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183D0BF-EC37-445A-920C-A6D78D467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2817</TotalTime>
  <Words>5577</Words>
  <Application>Microsoft Macintosh PowerPoint</Application>
  <PresentationFormat>Widescreen</PresentationFormat>
  <Paragraphs>1034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Calibri</vt:lpstr>
      <vt:lpstr>wf_segoe-ui_normal</vt:lpstr>
      <vt:lpstr>Arial</vt:lpstr>
      <vt:lpstr>VAG Rounded Std Thin</vt:lpstr>
      <vt:lpstr>VAG Rounded Std Light</vt:lpstr>
      <vt:lpstr>VAG Rounded</vt:lpstr>
      <vt:lpstr>Times New Roman</vt:lpstr>
      <vt:lpstr>Office Theme</vt:lpstr>
      <vt:lpstr>PowerPoint Presentation</vt:lpstr>
      <vt:lpstr>Prosiect Pleidlais | Project Vote </vt:lpstr>
      <vt:lpstr>Canlyniadau llawn – Etholiad Paralel </vt:lpstr>
      <vt:lpstr>Full Results – Parallel election</vt:lpstr>
      <vt:lpstr>Official election Results / Canlyniadau etholiad swyddogol</vt:lpstr>
      <vt:lpstr>Etholaethau Constituencies   </vt:lpstr>
      <vt:lpstr>Canlyniadau – Etholiad Paralel </vt:lpstr>
      <vt:lpstr>Results – Project vote parallel election</vt:lpstr>
      <vt:lpstr>Canlyniadau swyddogol – Official results</vt:lpstr>
      <vt:lpstr>Aberafan Aberavon</vt:lpstr>
      <vt:lpstr>Canlyniad Senedd go iawn | Real Senedd result </vt:lpstr>
      <vt:lpstr>Prosiect Pleidlais Project Vote</vt:lpstr>
      <vt:lpstr>Pen-y-bont ar Ogwr Bridgend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Gwyr Gower</vt:lpstr>
      <vt:lpstr>Canlyniad Senedd go iawn | Real Senedd result </vt:lpstr>
      <vt:lpstr>Prosiect Pleidlais Project Vote</vt:lpstr>
      <vt:lpstr>Castell-nedd Neath 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Ogwr Ogmore 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Dwyrain Abertawe Swansea East 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Gorllewin Abertawe Swansea West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Rhanbarth Region</vt:lpstr>
      <vt:lpstr>Canlyniadau – etholiad paralel </vt:lpstr>
      <vt:lpstr>Results – Project vote parallel election</vt:lpstr>
      <vt:lpstr>Canlyniadau etholiad swyddogol – official election results</vt:lpstr>
      <vt:lpstr>Gorllewin De Cymru South Wales West</vt:lpstr>
      <vt:lpstr>Prosiect Pleidlais Project Vote</vt:lpstr>
      <vt:lpstr>Prosiect Pleidlais Project Vote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89</cp:revision>
  <cp:lastPrinted>2019-06-18T13:52:04Z</cp:lastPrinted>
  <dcterms:created xsi:type="dcterms:W3CDTF">2019-03-26T15:18:01Z</dcterms:created>
  <dcterms:modified xsi:type="dcterms:W3CDTF">2021-05-12T09:43:40Z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