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4"/>
  </p:sldMasterIdLst>
  <p:notesMasterIdLst>
    <p:notesMasterId r:id="rId15"/>
  </p:notesMasterIdLst>
  <p:sldIdLst>
    <p:sldId id="256" r:id="rId5"/>
    <p:sldId id="263" r:id="rId6"/>
    <p:sldId id="258" r:id="rId7"/>
    <p:sldId id="257" r:id="rId8"/>
    <p:sldId id="259" r:id="rId9"/>
    <p:sldId id="260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AG Rounded" pitchFamily="2" charset="77"/>
      <p:bold r:id="rId20"/>
    </p:embeddedFont>
    <p:embeddedFont>
      <p:font typeface="VAGRounded Lt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36" autoAdjust="0"/>
    <p:restoredTop sz="59347" autoAdjust="0"/>
  </p:normalViewPr>
  <p:slideViewPr>
    <p:cSldViewPr snapToGrid="0" showGuides="1">
      <p:cViewPr varScale="1">
        <p:scale>
          <a:sx n="56" d="100"/>
          <a:sy n="56" d="100"/>
        </p:scale>
        <p:origin x="192" y="9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80469-1D64-43B4-9457-942805F88AEA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4B93D-092F-41CE-A8E2-69935FD90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04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5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Esboniwch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cynghorwyr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cynnal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trafodaethau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ddadleuon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cynghorwyr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dadlau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sail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meddwl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fyddai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Atgoffwch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myfyrwyr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byddwch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gynghorau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cynghorwyr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ymgeiswyr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sefyll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etholiad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gwersi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3-5 Mai 2022,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myfyrwyr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gymryd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pleidlais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baralel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ddangos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ymgeisydd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pleidleisio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Chwaraewch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fideo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myfyrwyr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dirty="0"/>
              <a:t>Atgoffwch eich</a:t>
            </a:r>
            <a:r>
              <a:rPr lang="cy-GB" baseline="0" dirty="0"/>
              <a:t> </a:t>
            </a:r>
            <a:r>
              <a:rPr lang="cy-GB" dirty="0"/>
              <a:t>disgyblion y gallant gofrestru i gymryd rhan mewn etholiad go iawn pan fyddant yn 14 oed. I gymryd rhan mewn etholiad go iawn, mae'n rhaid iddynt gofrestru. Gallant wneud hyn wrth</a:t>
            </a:r>
            <a:r>
              <a:rPr lang="cy-GB" baseline="0" dirty="0"/>
              <a:t> ymweld a’r wefan hon: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https://www.gov.uk/register-to-vote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Atgyfnerthu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dysgu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trwy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ofyn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fyfyrwyr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Ydyc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chi’n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cofio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enw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Ydych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chi’n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enwi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rhywbeth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reolaeth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Gweithgaredd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estynedig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err="1"/>
              <a:t>Rhannwch</a:t>
            </a:r>
            <a:r>
              <a:rPr lang="en-GB" dirty="0"/>
              <a:t> y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baseline="0" dirty="0"/>
              <a:t> </a:t>
            </a:r>
            <a:r>
              <a:rPr lang="en-GB" baseline="0" dirty="0" err="1"/>
              <a:t>i</a:t>
            </a:r>
            <a:r>
              <a:rPr lang="en-GB" dirty="0"/>
              <a:t> </a:t>
            </a:r>
            <a:r>
              <a:rPr lang="en-GB" dirty="0" err="1"/>
              <a:t>grwpiau</a:t>
            </a:r>
            <a:r>
              <a:rPr lang="en-GB" dirty="0"/>
              <a:t> o 2-4 o </a:t>
            </a:r>
            <a:r>
              <a:rPr lang="en-GB" dirty="0" err="1"/>
              <a:t>bobl</a:t>
            </a:r>
            <a:r>
              <a:rPr lang="en-GB" dirty="0"/>
              <a:t>. </a:t>
            </a:r>
            <a:r>
              <a:rPr lang="en-GB" dirty="0" err="1"/>
              <a:t>Rhowch</a:t>
            </a:r>
            <a:r>
              <a:rPr lang="en-GB" dirty="0"/>
              <a:t> set </a:t>
            </a:r>
            <a:r>
              <a:rPr lang="en-GB" dirty="0" err="1"/>
              <a:t>o'r</a:t>
            </a:r>
            <a:r>
              <a:rPr lang="en-GB" dirty="0"/>
              <a:t> </a:t>
            </a:r>
            <a:r>
              <a:rPr lang="en-GB" dirty="0" err="1"/>
              <a:t>cardiau</a:t>
            </a:r>
            <a:r>
              <a:rPr lang="en-GB" dirty="0"/>
              <a:t> domino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u="none" dirty="0" err="1">
                <a:solidFill>
                  <a:srgbClr val="00B0F0"/>
                </a:solidFill>
              </a:rPr>
              <a:t>Atodiad</a:t>
            </a:r>
            <a:r>
              <a:rPr lang="en-GB" u="none" dirty="0">
                <a:solidFill>
                  <a:srgbClr val="00B0F0"/>
                </a:solidFill>
              </a:rPr>
              <a:t> 1 </a:t>
            </a:r>
            <a:r>
              <a:rPr lang="en-GB" dirty="0"/>
              <a:t>(</a:t>
            </a:r>
            <a:r>
              <a:rPr lang="en-GB" dirty="0" err="1"/>
              <a:t>o'r</a:t>
            </a:r>
            <a:r>
              <a:rPr lang="en-GB" dirty="0"/>
              <a:t> </a:t>
            </a:r>
            <a:r>
              <a:rPr lang="en-GB" dirty="0" err="1"/>
              <a:t>cynllun</a:t>
            </a:r>
            <a:r>
              <a:rPr lang="en-GB" dirty="0"/>
              <a:t> </a:t>
            </a:r>
            <a:r>
              <a:rPr lang="en-GB" dirty="0" err="1"/>
              <a:t>gwers</a:t>
            </a:r>
            <a:r>
              <a:rPr lang="en-GB" dirty="0"/>
              <a:t>) </a:t>
            </a:r>
            <a:r>
              <a:rPr lang="en-GB" dirty="0" err="1"/>
              <a:t>i</a:t>
            </a:r>
            <a:r>
              <a:rPr lang="en-GB" dirty="0"/>
              <a:t> bob </a:t>
            </a:r>
            <a:r>
              <a:rPr lang="en-GB" dirty="0" err="1"/>
              <a:t>grŵp</a:t>
            </a:r>
            <a:r>
              <a:rPr lang="en-GB" dirty="0"/>
              <a:t> a </a:t>
            </a:r>
            <a:r>
              <a:rPr lang="en-GB" dirty="0" err="1"/>
              <a:t>gofynnwch</a:t>
            </a:r>
            <a:r>
              <a:rPr lang="en-GB" dirty="0"/>
              <a:t> </a:t>
            </a:r>
            <a:r>
              <a:rPr lang="en-GB" dirty="0" err="1"/>
              <a:t>iddyn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gymysgu’r</a:t>
            </a:r>
            <a:r>
              <a:rPr lang="en-GB" dirty="0"/>
              <a:t> </a:t>
            </a:r>
            <a:r>
              <a:rPr lang="en-GB" dirty="0" err="1"/>
              <a:t>cardiau</a:t>
            </a:r>
            <a:r>
              <a:rPr lang="en-GB" dirty="0"/>
              <a:t> </a:t>
            </a:r>
            <a:r>
              <a:rPr lang="en-GB" dirty="0" err="1"/>
              <a:t>a’u</a:t>
            </a:r>
            <a:r>
              <a:rPr lang="en-GB" dirty="0"/>
              <a:t> </a:t>
            </a:r>
            <a:r>
              <a:rPr lang="en-GB" dirty="0" err="1"/>
              <a:t>rhannu</a:t>
            </a:r>
            <a:r>
              <a:rPr lang="en-GB" baseline="0" dirty="0"/>
              <a:t> </a:t>
            </a:r>
            <a:r>
              <a:rPr lang="en-GB" baseline="0" dirty="0" err="1"/>
              <a:t>gyda</a:t>
            </a:r>
            <a:r>
              <a:rPr lang="en-GB" dirty="0"/>
              <a:t> </a:t>
            </a:r>
            <a:r>
              <a:rPr lang="en-GB" dirty="0" err="1"/>
              <a:t>aelodau</a:t>
            </a:r>
            <a:r>
              <a:rPr lang="en-GB" baseline="0" dirty="0"/>
              <a:t> </a:t>
            </a:r>
            <a:r>
              <a:rPr lang="en-GB" baseline="0" dirty="0" err="1"/>
              <a:t>o’r</a:t>
            </a:r>
            <a:r>
              <a:rPr lang="en-GB" dirty="0"/>
              <a:t> </a:t>
            </a:r>
            <a:r>
              <a:rPr lang="en-GB" dirty="0" err="1"/>
              <a:t>grŵp</a:t>
            </a:r>
            <a:r>
              <a:rPr lang="en-GB" dirty="0"/>
              <a:t>.</a:t>
            </a:r>
          </a:p>
          <a:p>
            <a:r>
              <a:rPr lang="en-GB" dirty="0" err="1"/>
              <a:t>Dywedwch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y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bydd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iddyn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ddechrau</a:t>
            </a:r>
            <a:r>
              <a:rPr lang="en-GB" dirty="0"/>
              <a:t> </a:t>
            </a:r>
            <a:r>
              <a:rPr lang="en-GB" dirty="0" err="1"/>
              <a:t>trwy</a:t>
            </a:r>
            <a:r>
              <a:rPr lang="en-GB" dirty="0"/>
              <a:t> </a:t>
            </a:r>
            <a:r>
              <a:rPr lang="en-GB" dirty="0" err="1"/>
              <a:t>osod</a:t>
            </a:r>
            <a:r>
              <a:rPr lang="en-GB" dirty="0"/>
              <a:t> y</a:t>
            </a:r>
            <a:r>
              <a:rPr lang="en-GB" baseline="0" dirty="0"/>
              <a:t> domino</a:t>
            </a:r>
            <a:r>
              <a:rPr lang="en-GB" dirty="0"/>
              <a:t> ‘ETHOLIAD’</a:t>
            </a:r>
            <a:r>
              <a:rPr lang="en-GB" baseline="0" dirty="0"/>
              <a:t> </a:t>
            </a:r>
            <a:r>
              <a:rPr lang="en-GB" baseline="0" dirty="0" err="1"/>
              <a:t>ar</a:t>
            </a:r>
            <a:r>
              <a:rPr lang="en-GB" baseline="0" dirty="0"/>
              <a:t> </a:t>
            </a:r>
            <a:r>
              <a:rPr lang="en-GB" dirty="0"/>
              <a:t>y </a:t>
            </a:r>
            <a:r>
              <a:rPr lang="en-GB" dirty="0" err="1"/>
              <a:t>bwrdd</a:t>
            </a:r>
            <a:r>
              <a:rPr lang="en-GB" dirty="0"/>
              <a:t>. </a:t>
            </a:r>
            <a:r>
              <a:rPr lang="en-GB" dirty="0" err="1"/>
              <a:t>Wedyn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angen</a:t>
            </a:r>
            <a:r>
              <a:rPr lang="en-GB" dirty="0"/>
              <a:t> </a:t>
            </a:r>
            <a:r>
              <a:rPr lang="en-GB" dirty="0" err="1"/>
              <a:t>iddyn</a:t>
            </a:r>
            <a:r>
              <a:rPr lang="en-GB" dirty="0"/>
              <a:t> </a:t>
            </a:r>
            <a:r>
              <a:rPr lang="en-GB" dirty="0" err="1"/>
              <a:t>nhw</a:t>
            </a:r>
            <a:r>
              <a:rPr lang="en-GB" dirty="0"/>
              <a:t> </a:t>
            </a:r>
            <a:r>
              <a:rPr lang="en-GB" dirty="0" err="1"/>
              <a:t>osod</a:t>
            </a:r>
            <a:r>
              <a:rPr lang="en-GB" dirty="0"/>
              <a:t> y domino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ymyl</a:t>
            </a:r>
            <a:r>
              <a:rPr lang="en-GB" baseline="0" dirty="0"/>
              <a:t> </a:t>
            </a:r>
            <a:r>
              <a:rPr lang="en-GB" dirty="0" err="1"/>
              <a:t>gyda’r</a:t>
            </a:r>
            <a:r>
              <a:rPr lang="en-GB" dirty="0"/>
              <a:t> </a:t>
            </a:r>
            <a:r>
              <a:rPr lang="en-GB" dirty="0" err="1"/>
              <a:t>diffiniad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‘ETHOLIAD’. </a:t>
            </a:r>
            <a:r>
              <a:rPr lang="en-GB" dirty="0" err="1"/>
              <a:t>Ailadroddwch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nes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bod</a:t>
            </a:r>
            <a:r>
              <a:rPr lang="en-GB" baseline="0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gosod</a:t>
            </a:r>
            <a:r>
              <a:rPr lang="en-GB" dirty="0"/>
              <a:t> </a:t>
            </a:r>
            <a:r>
              <a:rPr lang="en-GB" dirty="0" err="1"/>
              <a:t>pob</a:t>
            </a:r>
            <a:r>
              <a:rPr lang="en-GB" dirty="0"/>
              <a:t> un </a:t>
            </a:r>
            <a:r>
              <a:rPr lang="en-GB" dirty="0" err="1"/>
              <a:t>o’u</a:t>
            </a:r>
            <a:r>
              <a:rPr lang="en-GB" dirty="0"/>
              <a:t> dominos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lawr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3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Dechreuwch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trwy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archwilio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gwahanol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bleidleisiau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gyda’r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myfyrwyr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Gofynnwch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i'ch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myfyrwyr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pleidlais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Gallwch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feddwl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unrhyw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enghreifftiau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pleidlais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pwrpas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pleidlais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Gallwch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awgrymu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enghreifftiau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myfyrwyr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Strictly Come Dancing, Eurovision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neb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dweud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etholiadau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gofalwch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chi’n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cynnwys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hynny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gwrando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ymatebion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Etholiadau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pryd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rydyn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ni’n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dewis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penderfyniadau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effeithio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fywydau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pawb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ohonon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/>
            <a:br>
              <a:rPr lang="en-GB" dirty="0"/>
            </a:b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sleidiau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nesaf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etholiadau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Nghymru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cymryd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ynddynt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GB" b="1" dirty="0" err="1"/>
              <a:t>Addasu</a:t>
            </a:r>
            <a:r>
              <a:rPr lang="en-GB" b="1" dirty="0"/>
              <a:t>: </a:t>
            </a:r>
          </a:p>
          <a:p>
            <a:r>
              <a:rPr lang="en-GB" dirty="0" err="1"/>
              <a:t>Gallech</a:t>
            </a:r>
            <a:r>
              <a:rPr lang="en-GB" dirty="0"/>
              <a:t> chi </a:t>
            </a:r>
            <a:r>
              <a:rPr lang="en-GB" dirty="0" err="1"/>
              <a:t>ddangos</a:t>
            </a:r>
            <a:r>
              <a:rPr lang="en-GB" dirty="0"/>
              <a:t> </a:t>
            </a:r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gweithio</a:t>
            </a:r>
            <a:r>
              <a:rPr lang="en-GB" dirty="0"/>
              <a:t> </a:t>
            </a:r>
            <a:r>
              <a:rPr lang="en-GB" dirty="0" err="1"/>
              <a:t>gyda</a:t>
            </a:r>
            <a:r>
              <a:rPr lang="en-GB" dirty="0"/>
              <a:t> </a:t>
            </a:r>
            <a:r>
              <a:rPr lang="en-GB" dirty="0" err="1"/>
              <a:t>myfyrwyr</a:t>
            </a:r>
            <a:r>
              <a:rPr lang="en-GB" dirty="0"/>
              <a:t>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bleidleisio</a:t>
            </a:r>
            <a:r>
              <a:rPr lang="en-GB" dirty="0"/>
              <a:t> </a:t>
            </a:r>
            <a:r>
              <a:rPr lang="en-GB" dirty="0" err="1"/>
              <a:t>gyda'ch</a:t>
            </a:r>
            <a:r>
              <a:rPr lang="en-GB" dirty="0"/>
              <a:t> </a:t>
            </a:r>
            <a:r>
              <a:rPr lang="en-GB" dirty="0" err="1"/>
              <a:t>gilydd</a:t>
            </a:r>
            <a:r>
              <a:rPr lang="en-GB" dirty="0"/>
              <a:t> 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cynnal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– pa un </a:t>
            </a:r>
            <a:r>
              <a:rPr lang="en-GB" dirty="0" err="1"/>
              <a:t>sy’n</a:t>
            </a:r>
            <a:r>
              <a:rPr lang="en-GB" dirty="0"/>
              <a:t> well,</a:t>
            </a:r>
            <a:r>
              <a:rPr lang="en-GB" baseline="0" dirty="0"/>
              <a:t> </a:t>
            </a:r>
            <a:r>
              <a:rPr lang="en-GB" dirty="0" err="1"/>
              <a:t>cathod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gŵn</a:t>
            </a:r>
            <a:r>
              <a:rPr lang="en-GB" dirty="0"/>
              <a:t>, </a:t>
            </a:r>
            <a:r>
              <a:rPr lang="en-GB" dirty="0" err="1"/>
              <a:t>cynhaliwch</a:t>
            </a:r>
            <a:r>
              <a:rPr lang="en-GB" dirty="0"/>
              <a:t> </a:t>
            </a:r>
            <a:r>
              <a:rPr lang="en-GB" dirty="0" err="1"/>
              <a:t>bleidlais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ddewis</a:t>
            </a:r>
            <a:r>
              <a:rPr lang="en-GB" dirty="0"/>
              <a:t> </a:t>
            </a:r>
            <a:r>
              <a:rPr lang="en-GB" dirty="0" err="1"/>
              <a:t>gweithgaredd</a:t>
            </a:r>
            <a:r>
              <a:rPr lang="en-GB" dirty="0"/>
              <a:t> </a:t>
            </a:r>
            <a:r>
              <a:rPr lang="en-GB" dirty="0" err="1"/>
              <a:t>penodol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1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Atgoffwch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myfyrwyr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wahanol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etholiadau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digwydd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Nghymru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etholiadau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rydyn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ni'n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pleidleisio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person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gorau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cynrychioli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penderfyniadau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sy'n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effeithio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bob un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ohonom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etholiad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Senedd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Senedd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Nghymru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dewis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penderfyniadau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sy'n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effeithio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Gymru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Gallech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hefyd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fan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ddangos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llun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adeilad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Senedd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933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Yn etholiad y DU (UK), a elwir hefyd yn Etholiad Cyffredinol, mae pobl yng Nghymru a ledled y DU (UK) yn dewis pwy fydd yn gwneud penderfyniadau sy'n effeithio ar y DU (UK)</a:t>
            </a:r>
            <a:r>
              <a:rPr lang="cy-GB" baseline="0" dirty="0"/>
              <a:t> </a:t>
            </a:r>
            <a:r>
              <a:rPr lang="cy-GB" dirty="0"/>
              <a:t>gyfan.</a:t>
            </a:r>
          </a:p>
          <a:p>
            <a:endParaRPr lang="cy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Gallech</a:t>
            </a:r>
            <a:r>
              <a:rPr lang="cy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cy-GB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hefyd yn fan hyn ddangos </a:t>
            </a:r>
            <a:r>
              <a:rPr lang="cy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llun o </a:t>
            </a:r>
            <a:r>
              <a:rPr lang="cy-GB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 Steffan.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7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dirty="0"/>
              <a:t>Gall athrawon / arweinwyr y grŵp ychwanegu gwybodaeth a llun o arweinydd blaenorol eu cyngor, pe</a:t>
            </a:r>
            <a:r>
              <a:rPr lang="cy-GB" baseline="0" dirty="0"/>
              <a:t> byddent am </a:t>
            </a:r>
            <a:r>
              <a:rPr lang="cy-GB" dirty="0"/>
              <a:t>wneud hynny. Gallech chi hefyd ddangos llun o logo’r cyngor lleol neu adeilad</a:t>
            </a:r>
            <a:r>
              <a:rPr lang="cy-GB" baseline="0" dirty="0"/>
              <a:t> y cyngor.</a:t>
            </a:r>
            <a:endParaRPr lang="en-US" dirty="0"/>
          </a:p>
          <a:p>
            <a:br>
              <a:rPr lang="en-GB" dirty="0"/>
            </a:b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etholiadau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lleol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dewis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pwy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penderfyniadau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sy'n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effeithio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hardal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leol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Conwy,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Casnewydd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Mae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rai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llefydd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gynghorau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tref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gymuned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hefyd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/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gwersi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nesaf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sboniwch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myfyrwyr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y-GB" dirty="0"/>
              <a:t>byddwch chi'n edrych ar etholiadau cynghorau lleol.</a:t>
            </a:r>
          </a:p>
          <a:p>
            <a:br>
              <a:rPr lang="en-GB" dirty="0"/>
            </a:b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 2022,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ifanc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rhwng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 a 17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y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cyntaf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pleidleisio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etholiadau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cynghorau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lleol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Addasu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Gallech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ddefnyddio'r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wybodaeth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weithgaredd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didoli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cardiau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sleidiau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i'r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dosbarth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oeddent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gywir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3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cy-GB" dirty="0"/>
              <a:t>yfeirir at gynghorau lleol weithiau fel awdurdodau lleol.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Gofynnwch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myfyrwyr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indent="0">
              <a:buFontTx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</a:t>
            </a:r>
            <a:r>
              <a:rPr lang="cy-GB" dirty="0"/>
              <a:t>allwch chi ddyfalu</a:t>
            </a:r>
            <a:r>
              <a:rPr lang="cy-GB" baseline="0" dirty="0"/>
              <a:t> </a:t>
            </a:r>
            <a:r>
              <a:rPr lang="cy-GB" dirty="0"/>
              <a:t>ym mha gyngor y mae eich ysgol / grŵp?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Ydy'r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rydych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chi'n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cyngor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Esboniwch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pleidleisio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trwy’r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etholiad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fwyaf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penodol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cymuned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gorsaf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pleidleisio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Ddiwrnod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Etholiad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rhestr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sefyll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etholiad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pleidleisio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Bydd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preifat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ymyl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enw’r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eisiau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ennill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etholiad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pleidleisio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ac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pleidlais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mewn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blwch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chyfri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Chi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dewis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cynrychioli’r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rydych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chi’n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trwy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bleidleisio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gynghorydd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chi. </a:t>
            </a:r>
          </a:p>
          <a:p>
            <a:pPr marL="0" indent="0">
              <a:buFontTx/>
              <a:buNone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Addasu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indent="0">
              <a:buFontTx/>
              <a:buNone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Gallech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ddangos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mapiau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fyfyrwyr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Cymru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a'r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(UK)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atgyfnerthu'r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gwahaniaethau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ddangos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nhw'n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chwmpasu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4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fideo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dweud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ychydig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wrthych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y-GB" dirty="0"/>
              <a:t>am yr hyn y mae cynghorau lleol yn ei wneud:</a:t>
            </a:r>
          </a:p>
          <a:p>
            <a:endParaRPr lang="en-US" baseline="0" dirty="0"/>
          </a:p>
          <a:p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https://www.youtube.com/watch?v=Fyk1tc_Th9g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Gofynnwch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myfyrwyr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adborth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pethau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ddysgon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fideo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38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Dywedwch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myfyrwyr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wneud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cwis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feddwl</a:t>
            </a:r>
            <a:r>
              <a:rPr lang="cy-GB" dirty="0"/>
              <a:t> pwy sy'n gwneud gwahanol benderfyniadau yng Nghymru.</a:t>
            </a:r>
            <a:r>
              <a:rPr lang="cy-GB" baseline="0" dirty="0"/>
              <a:t> Byddwn ni’n dysgu mwy am beth mae’r cyngor lleol yn ei wneud. </a:t>
            </a:r>
            <a:r>
              <a:rPr lang="cy-GB" dirty="0"/>
              <a:t>Bydd y cwis yn cael ei gyflwyno fel stori am Gary, y Chihuahua.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7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Dywedwch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myfyrwyr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cynnwys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gynghorwyr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Dyma’r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hethol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cynrychioli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nifer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fwyaf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bleidleisiau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ennill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cynghorwyr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gwneud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penderfyniadau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effeithio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pawb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sir.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Gofynnwch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dosbarth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grŵp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ddychmygu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yw’r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bod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pawb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ohonyn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gynghorwyr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Esboniwch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chi’n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iddyn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pwnc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gall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cynghorwyr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wneud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gwaith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Gallwch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gynnig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pynciau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ddewis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pwnc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cyhyd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ymwneud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â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phwerau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cyngor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biniau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casglu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unwaith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orfodi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ailgylchu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mwy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lampau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stryd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diffodd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 11pm bob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cyngor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llwybrau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beicio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newydd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ifanc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feicio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gerdded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bws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ysgol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gynnwys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pwyntiau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gwefru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croesfan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sebra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bob 100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bob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ffordd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caffi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mhob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llyfrgell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sioeau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theatr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ddi-dâl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bawb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16.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ystyried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defnyddio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ffon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siarad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ddefnyddio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tocynnau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siarad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pawb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tocyn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gorfod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rhoi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bob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nhw'n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siarad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sicrhau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bod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pawb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siarad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drafodaeth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Efallai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hoffech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gyfnewid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gweithgaredd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hwn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gyda’r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gweithgaredd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pleidleisio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â’ch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traed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Ngwers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ydych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teimlo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fyddai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trafodaeth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briodol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myfyrwyr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gyntaf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B93D-092F-41CE-A8E2-69935FD902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83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20/12/2021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eioqO0Hx8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k1tc_Th9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v2/lobby?quizId=cce6633d-6879-4447-9a77-1661b0a0a14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199" y="694207"/>
            <a:ext cx="10304835" cy="3656386"/>
          </a:xfrm>
        </p:spPr>
        <p:txBody>
          <a:bodyPr/>
          <a:lstStyle/>
          <a:p>
            <a:br>
              <a:rPr lang="en-GB" sz="2400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0354" y="1137186"/>
            <a:ext cx="106245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+mj-lt"/>
            </a:endParaRPr>
          </a:p>
          <a:p>
            <a:r>
              <a:rPr lang="en-US" sz="4400" dirty="0" err="1">
                <a:latin typeface="+mj-lt"/>
              </a:rPr>
              <a:t>Prosiect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Pleidlais</a:t>
            </a:r>
            <a:r>
              <a:rPr lang="en-US" sz="4400" dirty="0">
                <a:latin typeface="+mj-lt"/>
              </a:rPr>
              <a:t>: </a:t>
            </a:r>
            <a:r>
              <a:rPr lang="en-US" sz="4400" dirty="0" err="1">
                <a:latin typeface="+mj-lt"/>
              </a:rPr>
              <a:t>Etholiadau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lleol</a:t>
            </a:r>
            <a:r>
              <a:rPr lang="en-US" sz="4400" dirty="0">
                <a:latin typeface="+mj-lt"/>
              </a:rPr>
              <a:t> 2022 </a:t>
            </a:r>
            <a:r>
              <a:rPr lang="en-US" sz="4400" dirty="0" err="1">
                <a:latin typeface="+mj-lt"/>
              </a:rPr>
              <a:t>Gwers</a:t>
            </a:r>
            <a:r>
              <a:rPr lang="en-US" sz="4400">
                <a:latin typeface="+mj-lt"/>
              </a:rPr>
              <a:t> 1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069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65149" y="1284863"/>
            <a:ext cx="11326851" cy="1802701"/>
          </a:xfrm>
        </p:spPr>
        <p:txBody>
          <a:bodyPr/>
          <a:lstStyle/>
          <a:p>
            <a:endParaRPr lang="en-US" sz="9600" dirty="0">
              <a:solidFill>
                <a:srgbClr val="FFFF00"/>
              </a:solidFill>
              <a:latin typeface="VAGRounded Lt" panose="00000400000000000000" pitchFamily="2" charset="0"/>
              <a:hlinkClick r:id="rId3"/>
            </a:endParaRPr>
          </a:p>
          <a:p>
            <a:pPr marL="0" indent="0">
              <a:buNone/>
            </a:pPr>
            <a:r>
              <a:rPr lang="en-US" sz="9600" dirty="0">
                <a:solidFill>
                  <a:srgbClr val="FFFF00"/>
                </a:solidFill>
                <a:latin typeface="VAGRounded Lt" panose="00000400000000000000" pitchFamily="2" charset="0"/>
                <a:hlinkClick r:id="rId3"/>
              </a:rPr>
              <a:t>Linc </a:t>
            </a:r>
            <a:r>
              <a:rPr lang="en-US" sz="9600" dirty="0" err="1">
                <a:solidFill>
                  <a:srgbClr val="FFFF00"/>
                </a:solidFill>
                <a:latin typeface="VAGRounded Lt" panose="00000400000000000000" pitchFamily="2" charset="0"/>
                <a:hlinkClick r:id="rId3"/>
              </a:rPr>
              <a:t>Fideo</a:t>
            </a:r>
            <a:r>
              <a:rPr lang="en-US" sz="9600" dirty="0">
                <a:solidFill>
                  <a:srgbClr val="FFFF00"/>
                </a:solidFill>
                <a:latin typeface="VAGRounded Lt" panose="00000400000000000000" pitchFamily="2" charset="0"/>
                <a:hlinkClick r:id="rId3"/>
              </a:rPr>
              <a:t> YouTube</a:t>
            </a:r>
            <a:endParaRPr lang="en-GB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571500" y="700088"/>
            <a:ext cx="4957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</a:rPr>
              <a:t>Prosiect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Pleidlais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183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3300188" y="1313605"/>
            <a:ext cx="8593200" cy="31022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latin typeface="VAG Rounded" charset="0"/>
              </a:rPr>
              <a:t>Beth </a:t>
            </a:r>
            <a:r>
              <a:rPr lang="en-US" sz="4800" dirty="0" err="1">
                <a:latin typeface="VAG Rounded" charset="0"/>
              </a:rPr>
              <a:t>yw</a:t>
            </a:r>
            <a:r>
              <a:rPr lang="en-US" sz="4800" dirty="0">
                <a:latin typeface="VAG Rounded" charset="0"/>
              </a:rPr>
              <a:t> </a:t>
            </a:r>
            <a:r>
              <a:rPr lang="en-US" sz="4800" dirty="0" err="1">
                <a:latin typeface="VAG Rounded" charset="0"/>
              </a:rPr>
              <a:t>pleidlais</a:t>
            </a:r>
            <a:r>
              <a:rPr lang="en-US" sz="4800" dirty="0">
                <a:latin typeface="VAG Rounded" charset="0"/>
              </a:rPr>
              <a:t>?</a:t>
            </a:r>
          </a:p>
          <a:p>
            <a:endParaRPr lang="en-US" sz="4800" dirty="0">
              <a:latin typeface="VAG Rounded" charset="0"/>
            </a:endParaRPr>
          </a:p>
          <a:p>
            <a:pPr marL="0" indent="0">
              <a:buNone/>
            </a:pPr>
            <a:r>
              <a:rPr lang="en-US" sz="4800" dirty="0" err="1">
                <a:latin typeface="VAG Rounded" charset="0"/>
              </a:rPr>
              <a:t>Ydych</a:t>
            </a:r>
            <a:r>
              <a:rPr lang="en-US" sz="4800" dirty="0">
                <a:latin typeface="VAG Rounded" charset="0"/>
              </a:rPr>
              <a:t> </a:t>
            </a:r>
            <a:r>
              <a:rPr lang="en-US" sz="4800" dirty="0" err="1">
                <a:latin typeface="VAG Rounded" charset="0"/>
              </a:rPr>
              <a:t>chi’n</a:t>
            </a:r>
            <a:r>
              <a:rPr lang="en-US" sz="4800" dirty="0">
                <a:latin typeface="VAG Rounded" charset="0"/>
              </a:rPr>
              <a:t> </a:t>
            </a:r>
            <a:r>
              <a:rPr lang="en-US" sz="4800" dirty="0" err="1">
                <a:latin typeface="VAG Rounded" charset="0"/>
              </a:rPr>
              <a:t>gallu</a:t>
            </a:r>
            <a:r>
              <a:rPr lang="en-US" sz="4800" dirty="0">
                <a:latin typeface="VAG Rounded" charset="0"/>
              </a:rPr>
              <a:t> </a:t>
            </a:r>
            <a:r>
              <a:rPr lang="en-US" sz="4800" dirty="0" err="1">
                <a:latin typeface="VAG Rounded" charset="0"/>
              </a:rPr>
              <a:t>rhoi</a:t>
            </a:r>
            <a:r>
              <a:rPr lang="en-US" sz="4800" dirty="0">
                <a:latin typeface="VAG Rounded" charset="0"/>
              </a:rPr>
              <a:t> </a:t>
            </a:r>
            <a:r>
              <a:rPr lang="en-US" sz="4800" dirty="0" err="1">
                <a:latin typeface="VAG Rounded" charset="0"/>
              </a:rPr>
              <a:t>unrhyw</a:t>
            </a:r>
            <a:r>
              <a:rPr lang="en-US" sz="4800" dirty="0">
                <a:latin typeface="VAG Rounded" charset="0"/>
              </a:rPr>
              <a:t> </a:t>
            </a:r>
            <a:r>
              <a:rPr lang="en-US" sz="4800" dirty="0" err="1">
                <a:latin typeface="VAG Rounded" charset="0"/>
              </a:rPr>
              <a:t>enghreifftiau</a:t>
            </a:r>
            <a:r>
              <a:rPr lang="en-US" sz="4800" dirty="0">
                <a:latin typeface="VAG Rounded" charset="0"/>
              </a:rPr>
              <a:t>? </a:t>
            </a:r>
            <a:endParaRPr lang="en-GB" sz="4800" dirty="0">
              <a:latin typeface="VAG Rounde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5" y="1313606"/>
            <a:ext cx="2304930" cy="225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07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9" y="421569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+mj-lt"/>
              </a:rPr>
              <a:t>Etholiad</a:t>
            </a:r>
            <a:r>
              <a:rPr lang="en-U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</a:rPr>
              <a:t>Senedd</a:t>
            </a:r>
            <a:r>
              <a:rPr lang="en-U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</a:rPr>
              <a:t>Cymru</a:t>
            </a:r>
            <a:endParaRPr lang="en-GB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1006344"/>
            <a:ext cx="73152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Etholiad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diwethaf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>
                <a:latin typeface="VAGRounded Lt" panose="00000400000000000000" pitchFamily="2" charset="0"/>
              </a:rPr>
              <a:t>2021</a:t>
            </a:r>
          </a:p>
          <a:p>
            <a:r>
              <a:rPr lang="en-US" sz="2800" dirty="0" err="1">
                <a:latin typeface="+mj-lt"/>
              </a:rPr>
              <a:t>Prif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Weinidog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Cymru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>
                <a:latin typeface="VAGRounded Lt" panose="00000400000000000000" pitchFamily="2" charset="0"/>
              </a:rPr>
              <a:t>Mark </a:t>
            </a:r>
            <a:r>
              <a:rPr lang="en-US" sz="2800" dirty="0" err="1">
                <a:latin typeface="VAGRounded Lt" panose="00000400000000000000" pitchFamily="2" charset="0"/>
              </a:rPr>
              <a:t>Drakeford</a:t>
            </a:r>
            <a:endParaRPr lang="en-US" sz="2800" dirty="0">
              <a:latin typeface="VAGRounded Lt" panose="00000400000000000000" pitchFamily="2" charset="0"/>
            </a:endParaRPr>
          </a:p>
          <a:p>
            <a:r>
              <a:rPr lang="en-US" sz="2800" dirty="0" err="1">
                <a:latin typeface="+mj-lt"/>
              </a:rPr>
              <a:t>Pwy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sy’n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cynrychioli</a:t>
            </a:r>
            <a:r>
              <a:rPr lang="en-US" sz="2800" dirty="0">
                <a:latin typeface="+mj-lt"/>
              </a:rPr>
              <a:t> chi: </a:t>
            </a:r>
            <a:r>
              <a:rPr lang="en-US" sz="2800" dirty="0" err="1">
                <a:latin typeface="VAGRounded Lt" panose="00000400000000000000" pitchFamily="2" charset="0"/>
              </a:rPr>
              <a:t>Aelodau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Senedd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Cymru</a:t>
            </a:r>
            <a:endParaRPr lang="en-US" sz="2800" dirty="0">
              <a:latin typeface="VAGRounded Lt" panose="00000400000000000000" pitchFamily="2" charset="0"/>
            </a:endParaRPr>
          </a:p>
          <a:p>
            <a:r>
              <a:rPr lang="en-US" sz="2800" dirty="0" err="1">
                <a:latin typeface="+mj-lt"/>
              </a:rPr>
              <a:t>Oedran</a:t>
            </a:r>
            <a:r>
              <a:rPr lang="en-US" sz="2800" dirty="0">
                <a:latin typeface="+mj-lt"/>
              </a:rPr>
              <a:t> y </a:t>
            </a:r>
            <a:r>
              <a:rPr lang="en-US" sz="2800" dirty="0" err="1">
                <a:latin typeface="+mj-lt"/>
              </a:rPr>
              <a:t>gallwch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bleidleisio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>
                <a:latin typeface="VAGRounded Lt" panose="00000400000000000000" pitchFamily="2" charset="0"/>
              </a:rPr>
              <a:t>16+ 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 err="1">
                <a:latin typeface="+mj-lt"/>
              </a:rPr>
              <a:t>Pethau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mae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nhw’n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rheoli</a:t>
            </a:r>
            <a:r>
              <a:rPr lang="en-US" sz="2800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VAGRounded Lt" panose="00000400000000000000" pitchFamily="2" charset="0"/>
              </a:rPr>
              <a:t>Iechyd</a:t>
            </a:r>
            <a:endParaRPr lang="en-US" sz="28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VAGRounded Lt" panose="00000400000000000000" pitchFamily="2" charset="0"/>
              </a:rPr>
              <a:t>Cwricwlwm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i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ysgolion</a:t>
            </a:r>
            <a:endParaRPr lang="en-US" sz="28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VAGRounded Lt" panose="00000400000000000000" pitchFamily="2" charset="0"/>
              </a:rPr>
              <a:t>O </a:t>
            </a:r>
            <a:r>
              <a:rPr lang="en-US" sz="2800" dirty="0" err="1">
                <a:latin typeface="VAGRounded Lt" panose="00000400000000000000" pitchFamily="2" charset="0"/>
              </a:rPr>
              <a:t>ble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mae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ein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hynni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yn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dod</a:t>
            </a:r>
            <a:endParaRPr lang="en-US" sz="28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VAGRounded Lt" panose="00000400000000000000" pitchFamily="2" charset="0"/>
              </a:rPr>
              <a:t>Rheoliad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Coronafeirws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yng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Nghymru</a:t>
            </a:r>
            <a:endParaRPr lang="en-GB" sz="2800" dirty="0">
              <a:latin typeface="VAGRounded Lt" panose="00000400000000000000" pitchFamily="2" charset="0"/>
            </a:endParaRPr>
          </a:p>
        </p:txBody>
      </p:sp>
      <p:pic>
        <p:nvPicPr>
          <p:cNvPr id="3076" name="Picture 4" descr="Rt Hon Mark Drakeford 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42" y="1591119"/>
            <a:ext cx="4493398" cy="300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3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397939"/>
            <a:ext cx="1118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+mj-lt"/>
              </a:rPr>
              <a:t>Etholiad</a:t>
            </a:r>
            <a:r>
              <a:rPr lang="en-U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</a:rPr>
              <a:t>Seneddol</a:t>
            </a:r>
            <a:r>
              <a:rPr lang="en-US" sz="3200" dirty="0">
                <a:solidFill>
                  <a:schemeClr val="accent1"/>
                </a:solidFill>
                <a:latin typeface="+mj-lt"/>
              </a:rPr>
              <a:t> y DU</a:t>
            </a:r>
            <a:endParaRPr lang="en-GB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94227"/>
            <a:ext cx="63784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Etholiad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diwethaf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>
                <a:latin typeface="VAGRounded Lt" panose="00000400000000000000" pitchFamily="2" charset="0"/>
              </a:rPr>
              <a:t>2019</a:t>
            </a:r>
          </a:p>
          <a:p>
            <a:r>
              <a:rPr lang="en-US" sz="2800" dirty="0" err="1">
                <a:latin typeface="+mj-lt"/>
              </a:rPr>
              <a:t>Prif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Weinidog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>
                <a:latin typeface="VAGRounded Lt" panose="00000400000000000000" pitchFamily="2" charset="0"/>
              </a:rPr>
              <a:t>Boris Johnson</a:t>
            </a:r>
          </a:p>
          <a:p>
            <a:r>
              <a:rPr lang="en-US" sz="2800" dirty="0" err="1">
                <a:latin typeface="+mj-lt"/>
              </a:rPr>
              <a:t>Pwy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sy’n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cynrychioli</a:t>
            </a:r>
            <a:r>
              <a:rPr lang="en-US" sz="2800" dirty="0">
                <a:latin typeface="+mj-lt"/>
              </a:rPr>
              <a:t> chi: </a:t>
            </a:r>
            <a:r>
              <a:rPr lang="en-US" sz="2800" dirty="0" err="1">
                <a:latin typeface="VAGRounded Lt" panose="00000400000000000000" pitchFamily="2" charset="0"/>
              </a:rPr>
              <a:t>Aelodau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Seneddol</a:t>
            </a:r>
            <a:r>
              <a:rPr lang="en-US" sz="2800" dirty="0">
                <a:latin typeface="VAGRounded Lt" panose="00000400000000000000" pitchFamily="2" charset="0"/>
              </a:rPr>
              <a:t> y DU</a:t>
            </a:r>
          </a:p>
          <a:p>
            <a:r>
              <a:rPr lang="en-US" sz="2800" dirty="0" err="1">
                <a:latin typeface="+mj-lt"/>
              </a:rPr>
              <a:t>Oedran</a:t>
            </a:r>
            <a:r>
              <a:rPr lang="en-US" sz="2800" dirty="0">
                <a:latin typeface="+mj-lt"/>
              </a:rPr>
              <a:t> y </a:t>
            </a:r>
            <a:r>
              <a:rPr lang="en-US" sz="2800" dirty="0" err="1">
                <a:latin typeface="+mj-lt"/>
              </a:rPr>
              <a:t>gallwch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bleidleisio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>
                <a:latin typeface="VAGRounded Lt" panose="00000400000000000000" pitchFamily="2" charset="0"/>
              </a:rPr>
              <a:t>18+ 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 err="1">
                <a:latin typeface="+mj-lt"/>
              </a:rPr>
              <a:t>Pethau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mae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nhw’n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rheoli</a:t>
            </a:r>
            <a:r>
              <a:rPr lang="en-US" sz="2800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VAGRounded Lt" panose="00000400000000000000" pitchFamily="2" charset="0"/>
              </a:rPr>
              <a:t>Mewnfudiad</a:t>
            </a:r>
            <a:endParaRPr lang="en-US" sz="28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VAGRounded Lt" panose="00000400000000000000" pitchFamily="2" charset="0"/>
              </a:rPr>
              <a:t>Heddluoedd</a:t>
            </a:r>
            <a:endParaRPr lang="en-US" sz="28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VAGRounded Lt" panose="00000400000000000000" pitchFamily="2" charset="0"/>
              </a:rPr>
              <a:t>Y </a:t>
            </a:r>
            <a:r>
              <a:rPr lang="en-US" sz="2800" dirty="0" err="1">
                <a:latin typeface="VAGRounded Lt" panose="00000400000000000000" pitchFamily="2" charset="0"/>
              </a:rPr>
              <a:t>rhyngrwyd</a:t>
            </a:r>
            <a:endParaRPr lang="en-US" sz="28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VAGRounded Lt" panose="00000400000000000000" pitchFamily="2" charset="0"/>
              </a:rPr>
              <a:t>Lluoedd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arfog</a:t>
            </a:r>
            <a:endParaRPr lang="en-GB" sz="2800" dirty="0">
              <a:latin typeface="VAGRounded Lt" panose="00000400000000000000" pitchFamily="2" charset="0"/>
            </a:endParaRPr>
          </a:p>
        </p:txBody>
      </p:sp>
      <p:pic>
        <p:nvPicPr>
          <p:cNvPr id="1030" name="Picture 6" descr="File:Boris Johnson official portrait (cropped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29" y="1317016"/>
            <a:ext cx="3079950" cy="433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9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9" y="467405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/>
                </a:solidFill>
                <a:latin typeface="+mj-lt"/>
              </a:rPr>
              <a:t>Etholiadau’r</a:t>
            </a:r>
            <a:r>
              <a:rPr lang="en-US" sz="32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+mj-lt"/>
              </a:rPr>
              <a:t>Cyngor</a:t>
            </a:r>
            <a:endParaRPr lang="en-GB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1052180"/>
            <a:ext cx="97461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Etholiad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nesaf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>
                <a:latin typeface="VAGRounded Lt" panose="00000400000000000000" pitchFamily="2" charset="0"/>
              </a:rPr>
              <a:t>2022</a:t>
            </a:r>
            <a:br>
              <a:rPr lang="en-US" sz="2800" dirty="0">
                <a:latin typeface="+mj-lt"/>
              </a:rPr>
            </a:br>
            <a:r>
              <a:rPr lang="en-US" sz="2800" dirty="0" err="1">
                <a:latin typeface="+mj-lt"/>
              </a:rPr>
              <a:t>Arweinydd</a:t>
            </a:r>
            <a:r>
              <a:rPr lang="en-US" sz="2800" dirty="0">
                <a:latin typeface="+mj-lt"/>
              </a:rPr>
              <a:t> y </a:t>
            </a:r>
            <a:r>
              <a:rPr lang="en-US" sz="2800" dirty="0" err="1">
                <a:latin typeface="+mj-lt"/>
              </a:rPr>
              <a:t>Cyngor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>
                <a:latin typeface="VAGRounded Lt" panose="00000400000000000000" pitchFamily="2" charset="0"/>
              </a:rPr>
              <a:t>Mae </a:t>
            </a:r>
            <a:r>
              <a:rPr lang="en-US" sz="2800" dirty="0" err="1">
                <a:latin typeface="VAGRounded Lt" panose="00000400000000000000" pitchFamily="2" charset="0"/>
              </a:rPr>
              <a:t>gan</a:t>
            </a:r>
            <a:r>
              <a:rPr lang="en-US" sz="2800" dirty="0">
                <a:latin typeface="VAGRounded Lt" panose="00000400000000000000" pitchFamily="2" charset="0"/>
              </a:rPr>
              <a:t> bob </a:t>
            </a:r>
            <a:r>
              <a:rPr lang="en-US" sz="2800" dirty="0" err="1">
                <a:latin typeface="VAGRounded Lt" panose="00000400000000000000" pitchFamily="2" charset="0"/>
              </a:rPr>
              <a:t>cyngor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arweinydd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gwahanol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endParaRPr lang="en-US" sz="2800" dirty="0">
              <a:latin typeface="+mj-lt"/>
            </a:endParaRPr>
          </a:p>
          <a:p>
            <a:r>
              <a:rPr lang="en-US" sz="2800" dirty="0" err="1">
                <a:latin typeface="+mj-lt"/>
              </a:rPr>
              <a:t>Pwy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sy’n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cynrychioli</a:t>
            </a:r>
            <a:r>
              <a:rPr lang="en-US" sz="2800" dirty="0">
                <a:latin typeface="+mj-lt"/>
              </a:rPr>
              <a:t> chi: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Cynghorion</a:t>
            </a:r>
            <a:endParaRPr lang="en-US" sz="2800" dirty="0">
              <a:latin typeface="VAGRounded Lt" panose="00000400000000000000" pitchFamily="2" charset="0"/>
            </a:endParaRPr>
          </a:p>
          <a:p>
            <a:r>
              <a:rPr lang="en-US" sz="2800" dirty="0" err="1">
                <a:latin typeface="+mj-lt"/>
              </a:rPr>
              <a:t>Oedran</a:t>
            </a:r>
            <a:r>
              <a:rPr lang="en-US" sz="2800" dirty="0">
                <a:latin typeface="+mj-lt"/>
              </a:rPr>
              <a:t> y </a:t>
            </a:r>
            <a:r>
              <a:rPr lang="en-US" sz="2800" dirty="0" err="1">
                <a:latin typeface="+mj-lt"/>
              </a:rPr>
              <a:t>gallwch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bleidleisio</a:t>
            </a:r>
            <a:r>
              <a:rPr lang="en-US" sz="2800" dirty="0">
                <a:latin typeface="+mj-lt"/>
              </a:rPr>
              <a:t>: </a:t>
            </a:r>
            <a:r>
              <a:rPr lang="en-US" sz="2800" dirty="0">
                <a:latin typeface="VAGRounded Lt" panose="00000400000000000000" pitchFamily="2" charset="0"/>
              </a:rPr>
              <a:t>16+ </a:t>
            </a:r>
            <a:r>
              <a:rPr lang="en-US" sz="2800" dirty="0" err="1">
                <a:latin typeface="VAGRounded Lt" panose="00000400000000000000" pitchFamily="2" charset="0"/>
              </a:rPr>
              <a:t>yng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Nghymru</a:t>
            </a: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r>
              <a:rPr lang="en-US" sz="2800" dirty="0" err="1">
                <a:latin typeface="+mj-lt"/>
              </a:rPr>
              <a:t>Pethau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mae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nhw’n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rheoli</a:t>
            </a:r>
            <a:r>
              <a:rPr lang="en-US" sz="2800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VAGRounded Lt" panose="00000400000000000000" pitchFamily="2" charset="0"/>
              </a:rPr>
              <a:t>Casglu</a:t>
            </a:r>
            <a:r>
              <a:rPr lang="en-US" sz="2400" dirty="0">
                <a:latin typeface="VAGRounded Lt" panose="00000400000000000000" pitchFamily="2" charset="0"/>
              </a:rPr>
              <a:t> </a:t>
            </a:r>
            <a:r>
              <a:rPr lang="en-US" sz="2400" dirty="0" err="1">
                <a:latin typeface="VAGRounded Lt" panose="00000400000000000000" pitchFamily="2" charset="0"/>
              </a:rPr>
              <a:t>ysbwriel</a:t>
            </a:r>
            <a:r>
              <a:rPr lang="en-US" sz="2400" dirty="0">
                <a:latin typeface="VAGRounded Lt" panose="00000400000000000000" pitchFamily="2" charset="0"/>
              </a:rPr>
              <a:t> ac </a:t>
            </a:r>
            <a:r>
              <a:rPr lang="en-US" sz="2400" dirty="0" err="1">
                <a:latin typeface="VAGRounded Lt" panose="00000400000000000000" pitchFamily="2" charset="0"/>
              </a:rPr>
              <a:t>ailgylchu</a:t>
            </a:r>
            <a:r>
              <a:rPr lang="en-US" sz="2400" dirty="0">
                <a:latin typeface="VAGRounded Lt" panose="000004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VAGRounded Lt" panose="00000400000000000000" pitchFamily="2" charset="0"/>
              </a:rPr>
              <a:t>Gofal</a:t>
            </a:r>
            <a:r>
              <a:rPr lang="en-US" sz="2400" dirty="0">
                <a:latin typeface="VAGRounded Lt" panose="00000400000000000000" pitchFamily="2" charset="0"/>
              </a:rPr>
              <a:t> </a:t>
            </a:r>
            <a:r>
              <a:rPr lang="en-US" sz="2400" dirty="0" err="1">
                <a:latin typeface="VAGRounded Lt" panose="00000400000000000000" pitchFamily="2" charset="0"/>
              </a:rPr>
              <a:t>cymdeithasol</a:t>
            </a:r>
            <a:endParaRPr lang="en-US" sz="24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VAGRounded Lt" panose="00000400000000000000" pitchFamily="2" charset="0"/>
              </a:rPr>
              <a:t>Ffyrdd</a:t>
            </a:r>
            <a:r>
              <a:rPr lang="en-US" sz="2400" dirty="0">
                <a:latin typeface="VAGRounded Lt" panose="00000400000000000000" pitchFamily="2" charset="0"/>
              </a:rPr>
              <a:t>, </a:t>
            </a:r>
            <a:r>
              <a:rPr lang="en-US" sz="2400" dirty="0" err="1">
                <a:latin typeface="VAGRounded Lt" panose="00000400000000000000" pitchFamily="2" charset="0"/>
              </a:rPr>
              <a:t>llwybrau</a:t>
            </a:r>
            <a:r>
              <a:rPr lang="en-US" sz="2400" dirty="0">
                <a:latin typeface="VAGRounded Lt" panose="00000400000000000000" pitchFamily="2" charset="0"/>
              </a:rPr>
              <a:t> </a:t>
            </a:r>
            <a:r>
              <a:rPr lang="en-US" sz="2400" dirty="0" err="1">
                <a:latin typeface="VAGRounded Lt" panose="00000400000000000000" pitchFamily="2" charset="0"/>
              </a:rPr>
              <a:t>troed</a:t>
            </a:r>
            <a:r>
              <a:rPr lang="en-US" sz="2400" dirty="0">
                <a:latin typeface="VAGRounded Lt" panose="00000400000000000000" pitchFamily="2" charset="0"/>
              </a:rPr>
              <a:t> a </a:t>
            </a:r>
            <a:r>
              <a:rPr lang="en-US" sz="2400" dirty="0" err="1">
                <a:latin typeface="VAGRounded Lt" panose="00000400000000000000" pitchFamily="2" charset="0"/>
              </a:rPr>
              <a:t>llwybrau</a:t>
            </a:r>
            <a:r>
              <a:rPr lang="en-US" sz="2400" dirty="0">
                <a:latin typeface="VAGRounded Lt" panose="00000400000000000000" pitchFamily="2" charset="0"/>
              </a:rPr>
              <a:t> </a:t>
            </a:r>
            <a:r>
              <a:rPr lang="en-US" sz="2400" dirty="0" err="1">
                <a:latin typeface="VAGRounded Lt" panose="00000400000000000000" pitchFamily="2" charset="0"/>
              </a:rPr>
              <a:t>beicio</a:t>
            </a:r>
            <a:endParaRPr lang="en-US" sz="24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VAGRounded Lt" panose="00000400000000000000" pitchFamily="2" charset="0"/>
              </a:rPr>
              <a:t>Parciau</a:t>
            </a:r>
            <a:endParaRPr lang="en-US" sz="24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VAGRounded Lt" panose="00000400000000000000" pitchFamily="2" charset="0"/>
              </a:rPr>
              <a:t>Cludiant</a:t>
            </a:r>
            <a:r>
              <a:rPr lang="en-US" sz="2400" dirty="0">
                <a:latin typeface="VAGRounded Lt" panose="00000400000000000000" pitchFamily="2" charset="0"/>
              </a:rPr>
              <a:t> </a:t>
            </a:r>
            <a:r>
              <a:rPr lang="en-US" sz="2400" dirty="0" err="1">
                <a:latin typeface="VAGRounded Lt" panose="00000400000000000000" pitchFamily="2" charset="0"/>
              </a:rPr>
              <a:t>ysgol</a:t>
            </a:r>
            <a:endParaRPr lang="en-GB" sz="2400" dirty="0">
              <a:latin typeface="VAGRounded L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2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ales Administrative Map 200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39"/>
          <a:stretch/>
        </p:blipFill>
        <p:spPr bwMode="auto">
          <a:xfrm>
            <a:off x="-1" y="0"/>
            <a:ext cx="6316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ales Administrative Map 200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50"/>
          <a:stretch/>
        </p:blipFill>
        <p:spPr bwMode="auto">
          <a:xfrm>
            <a:off x="5629275" y="1838086"/>
            <a:ext cx="6562725" cy="318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7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B53DB2-E819-6D40-B5D2-E84C2CDC0BCD}"/>
              </a:ext>
            </a:extLst>
          </p:cNvPr>
          <p:cNvSpPr txBox="1"/>
          <p:nvPr/>
        </p:nvSpPr>
        <p:spPr>
          <a:xfrm>
            <a:off x="2011680" y="1828800"/>
            <a:ext cx="80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hlinkClick r:id="rId3"/>
              </a:rPr>
              <a:t>Linc </a:t>
            </a:r>
            <a:r>
              <a:rPr lang="en-US" sz="7200" dirty="0" err="1">
                <a:hlinkClick r:id="rId3"/>
              </a:rPr>
              <a:t>Fideo</a:t>
            </a:r>
            <a:r>
              <a:rPr lang="en-US" sz="7200" dirty="0">
                <a:hlinkClick r:id="rId3"/>
              </a:rPr>
              <a:t> (YouTube)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8592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78932" y="834666"/>
            <a:ext cx="9959691" cy="488590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Cwis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Kahoot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VAG Rounded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Cwis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am Chihuahua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o’r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enw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Gari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VAG Rounded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Pwy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sy’n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gwneud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y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penderfyniadau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ym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mhob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un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cwestiwn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VAG Rounded" charset="0"/>
              </a:rPr>
              <a:t>Beth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yw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cyfrifoldeb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y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cyngor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VAG Rounded" charset="0"/>
              </a:rPr>
              <a:t>lleol</a:t>
            </a:r>
            <a:r>
              <a:rPr lang="en-US" dirty="0">
                <a:solidFill>
                  <a:schemeClr val="tx1"/>
                </a:solidFill>
                <a:latin typeface="VAG Rounded" charset="0"/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VAG Rounded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VAG Rounded Std Thin"/>
                <a:hlinkClick r:id="rId3"/>
              </a:rPr>
              <a:t>https://play.kahoot.it/v2/lobby?quizId=cce6633d-6879-4447-9a77-1661b0a0a146</a:t>
            </a:r>
            <a:r>
              <a:rPr lang="en-US" b="0" dirty="0">
                <a:solidFill>
                  <a:schemeClr val="tx1"/>
                </a:solidFill>
                <a:latin typeface="VAG Rounded Std Thi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604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66307" y="1557435"/>
            <a:ext cx="8593200" cy="4212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>
                <a:solidFill>
                  <a:schemeClr val="tx1"/>
                </a:solidFill>
                <a:latin typeface="VAG Rounded" charset="0"/>
              </a:rPr>
              <a:t>Amser</a:t>
            </a:r>
            <a:r>
              <a:rPr lang="en-US" sz="3200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VAG Rounded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VAG Rounded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VAG Rounded" charset="0"/>
              </a:rPr>
              <a:t>drafod</a:t>
            </a:r>
            <a:endParaRPr lang="en-GB" sz="3200" dirty="0">
              <a:solidFill>
                <a:schemeClr val="tx1"/>
              </a:solidFill>
              <a:latin typeface="VAG Rounde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10" y="1158850"/>
            <a:ext cx="2114286" cy="2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7B4E719799C43828A42C85C69C3B5" ma:contentTypeVersion="" ma:contentTypeDescription="Create a new document." ma:contentTypeScope="" ma:versionID="b02ad75a41a84cffad7d46d71e208b2a">
  <xsd:schema xmlns:xsd="http://www.w3.org/2001/XMLSchema" xmlns:xs="http://www.w3.org/2001/XMLSchema" xmlns:p="http://schemas.microsoft.com/office/2006/metadata/properties" xmlns:ns2="f4edaaa3-7766-4c66-951e-371f72d67791" targetNamespace="http://schemas.microsoft.com/office/2006/metadata/properties" ma:root="true" ma:fieldsID="7d45ee2d23bee23103d31a592fe5a823" ns2:_="">
    <xsd:import namespace="f4edaaa3-7766-4c66-951e-371f72d67791"/>
    <xsd:element name="properties">
      <xsd:complexType>
        <xsd:sequence>
          <xsd:element name="documentManagement">
            <xsd:complexType>
              <xsd:all>
                <xsd:element ref="ns2:b320d370388c44299cd10c36d6d0ab84" minOccurs="0"/>
                <xsd:element ref="ns2:TaxCatchAll" minOccurs="0"/>
                <xsd:element ref="ns2:Work_x0020_Item_x0020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daaa3-7766-4c66-951e-371f72d67791" elementFormDefault="qualified">
    <xsd:import namespace="http://schemas.microsoft.com/office/2006/documentManagement/types"/>
    <xsd:import namespace="http://schemas.microsoft.com/office/infopath/2007/PartnerControls"/>
    <xsd:element name="b320d370388c44299cd10c36d6d0ab84" ma:index="9" nillable="true" ma:taxonomy="true" ma:internalName="b320d370388c44299cd10c36d6d0ab84" ma:taxonomyFieldName="Work_x0020_Item_x0020_Category" ma:displayName="Work Item Category" ma:default="" ma:fieldId="{b320d370-388c-4429-9cd1-0c36d6d0ab84}" ma:sspId="610c4be2-fdc0-4dd3-b835-b5e999368cff" ma:termSetId="b1f5c70e-fd7a-4563-8a58-8c90b4181bd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96046bd6-6a06-4627-87fd-4da9d42fd848}" ma:internalName="TaxCatchAll" ma:showField="CatchAllData" ma:web="f4edaaa3-7766-4c66-951e-371f72d67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Work_x0020_Item_x0020_ID" ma:index="11" nillable="true" ma:displayName="Work Item ID" ma:internalName="Work_x0020_Item_x0020_ID">
      <xsd:simpleType>
        <xsd:restriction base="dms:Text">
          <xsd:maxLength value="1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edaaa3-7766-4c66-951e-371f72d67791">
      <Value>67</Value>
    </TaxCatchAll>
    <Work_x0020_Item_x0020_ID xmlns="f4edaaa3-7766-4c66-951e-371f72d67791">WI-3997</Work_x0020_Item_x0020_ID>
    <b320d370388c44299cd10c36d6d0ab84 xmlns="f4edaaa3-7766-4c66-951e-371f72d6779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Projects</TermName>
          <TermId xmlns="http://schemas.microsoft.com/office/infopath/2007/PartnerControls">7cb00f29-ae0d-401e-a63b-59da7b498a55</TermId>
        </TermInfo>
      </Terms>
    </b320d370388c44299cd10c36d6d0ab84>
  </documentManagement>
</p:properties>
</file>

<file path=customXml/itemProps1.xml><?xml version="1.0" encoding="utf-8"?>
<ds:datastoreItem xmlns:ds="http://schemas.openxmlformats.org/officeDocument/2006/customXml" ds:itemID="{86806F0F-A795-4EC7-9B89-955FD5BAB9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daaa3-7766-4c66-951e-371f72d67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6CCF13-9911-4B37-9CBD-CA61567403E0}">
  <ds:schemaRefs>
    <ds:schemaRef ds:uri="http://purl.org/dc/dcmitype/"/>
    <ds:schemaRef ds:uri="http://schemas.openxmlformats.org/package/2006/metadata/core-properties"/>
    <ds:schemaRef ds:uri="http://purl.org/dc/elements/1.1/"/>
    <ds:schemaRef ds:uri="f4edaaa3-7766-4c66-951e-371f72d677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925</TotalTime>
  <Words>1529</Words>
  <Application>Microsoft Macintosh PowerPoint</Application>
  <PresentationFormat>Widescreen</PresentationFormat>
  <Paragraphs>137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VAG Rounded</vt:lpstr>
      <vt:lpstr>Arial</vt:lpstr>
      <vt:lpstr>VAG Rounded Std Light</vt:lpstr>
      <vt:lpstr>VAG Rounded Std Thin</vt:lpstr>
      <vt:lpstr>VAGRounded Lt</vt:lpstr>
      <vt:lpstr>Times New Roman</vt:lpstr>
      <vt:lpstr>Office Theme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Microsoft Office User</cp:lastModifiedBy>
  <cp:revision>55</cp:revision>
  <dcterms:created xsi:type="dcterms:W3CDTF">2019-03-26T15:18:01Z</dcterms:created>
  <dcterms:modified xsi:type="dcterms:W3CDTF">2021-12-20T11:57:16Z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0x010100D097B4E719799C43828A42C85C69C3B5</vt:lpwstr>
  </property>
  <property fmtid="{D5CDD505-2E9C-101B-9397-08002B2CF9AE}" pid="3" name="Work Item Category">
    <vt:lpwstr>67</vt:lpwstr>
  </property>
</Properties>
</file>