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Lst>
  <p:notesMasterIdLst>
    <p:notesMasterId r:id="rId15"/>
  </p:notesMasterIdLst>
  <p:sldIdLst>
    <p:sldId id="256" r:id="rId5"/>
    <p:sldId id="263" r:id="rId6"/>
    <p:sldId id="258" r:id="rId7"/>
    <p:sldId id="257" r:id="rId8"/>
    <p:sldId id="259" r:id="rId9"/>
    <p:sldId id="260" r:id="rId10"/>
    <p:sldId id="264" r:id="rId11"/>
    <p:sldId id="265" r:id="rId12"/>
    <p:sldId id="266" r:id="rId13"/>
    <p:sldId id="26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VAG Rounded" pitchFamily="2" charset="77"/>
      <p:bold r:id="rId20"/>
    </p:embeddedFont>
    <p:embeddedFont>
      <p:font typeface="VAGRounded Lt"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39B5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36" autoAdjust="0"/>
    <p:restoredTop sz="51745" autoAdjust="0"/>
  </p:normalViewPr>
  <p:slideViewPr>
    <p:cSldViewPr snapToGrid="0" showGuides="1">
      <p:cViewPr varScale="1">
        <p:scale>
          <a:sx n="56" d="100"/>
          <a:sy n="56" d="100"/>
        </p:scale>
        <p:origin x="192" y="6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0469-1D64-43B4-9457-942805F88AEA}" type="datetimeFigureOut">
              <a:rPr lang="en-GB" smtClean="0"/>
              <a:t>20/12/2021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4B93D-092F-41CE-A8E2-69935FD9028D}" type="slidenum">
              <a:rPr lang="en-GB" smtClean="0"/>
              <a:t>‹#›</a:t>
            </a:fld>
            <a:endParaRPr lang="en-GB"/>
          </a:p>
        </p:txBody>
      </p:sp>
    </p:spTree>
    <p:extLst>
      <p:ext uri="{BB962C8B-B14F-4D97-AF65-F5344CB8AC3E}">
        <p14:creationId xmlns:p14="http://schemas.microsoft.com/office/powerpoint/2010/main" val="238304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register-to-vot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_Appendix_1"/></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Begin by exploring different types of votes with students. Ask your students: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What is a vote?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Can you think of any examples of things where people use a vote?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What’s the purpose of a vote?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could prompt students by giving them examples e.g. school council, Strictly Come Dancing, Eurovision.</a:t>
            </a:r>
          </a:p>
          <a:p>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 nobody has said elections, then make sure to include it after listening to all responses.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Elections are where we choose the people who make decisions which affect all of our lives.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next slides will show some of the elections that people</a:t>
            </a:r>
            <a:r>
              <a:rPr lang="en-US" sz="1200" b="0" i="0" kern="1200" baseline="0" dirty="0">
                <a:solidFill>
                  <a:schemeClr val="tx1"/>
                </a:solidFill>
                <a:effectLst/>
                <a:latin typeface="+mn-lt"/>
                <a:ea typeface="+mn-ea"/>
                <a:cs typeface="+mn-cs"/>
              </a:rPr>
              <a:t> in Wales take part in. </a:t>
            </a:r>
          </a:p>
          <a:p>
            <a:pPr fontAlgn="base"/>
            <a:endParaRPr lang="en-US" sz="1200" b="0" i="0" kern="1200" baseline="0" dirty="0">
              <a:solidFill>
                <a:schemeClr val="tx1"/>
              </a:solidFill>
              <a:effectLst/>
              <a:latin typeface="+mn-lt"/>
              <a:ea typeface="+mn-ea"/>
              <a:cs typeface="+mn-cs"/>
            </a:endParaRPr>
          </a:p>
          <a:p>
            <a:pPr fontAlgn="base"/>
            <a:r>
              <a:rPr lang="en-GB" sz="1200" b="1" kern="1200" dirty="0">
                <a:solidFill>
                  <a:schemeClr val="tx1"/>
                </a:solidFill>
                <a:effectLst/>
                <a:latin typeface="+mn-lt"/>
                <a:ea typeface="+mn-ea"/>
                <a:cs typeface="+mn-cs"/>
              </a:rPr>
              <a:t>Adaptation:</a:t>
            </a:r>
            <a:br>
              <a:rPr lang="en-GB"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You could demonstrate how a vote works with students by voting together e.g. hold a vote whether cats or dogs are better, hold a vote to choose a specific activity</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FB4B93D-092F-41CE-A8E2-69935FD9028D}" type="slidenum">
              <a:rPr lang="en-GB" smtClean="0"/>
              <a:t>2</a:t>
            </a:fld>
            <a:endParaRPr lang="en-GB"/>
          </a:p>
        </p:txBody>
      </p:sp>
    </p:spTree>
    <p:extLst>
      <p:ext uri="{BB962C8B-B14F-4D97-AF65-F5344CB8AC3E}">
        <p14:creationId xmlns:p14="http://schemas.microsoft.com/office/powerpoint/2010/main" val="21521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Remind students that there are different elections that happen in Wales. In these elections, we vote for who we want to represent us and make decisions which affect us all.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a:t>
            </a:r>
            <a:r>
              <a:rPr lang="en-US" sz="1200" b="0" i="0" kern="1200" dirty="0" err="1">
                <a:solidFill>
                  <a:schemeClr val="tx1"/>
                </a:solidFill>
                <a:effectLst/>
                <a:latin typeface="+mn-lt"/>
                <a:ea typeface="+mn-ea"/>
                <a:cs typeface="+mn-cs"/>
              </a:rPr>
              <a:t>Senedd</a:t>
            </a:r>
            <a:r>
              <a:rPr lang="en-US" sz="1200" b="0" i="0" kern="1200" dirty="0">
                <a:solidFill>
                  <a:schemeClr val="tx1"/>
                </a:solidFill>
                <a:effectLst/>
                <a:latin typeface="+mn-lt"/>
                <a:ea typeface="+mn-ea"/>
                <a:cs typeface="+mn-cs"/>
              </a:rPr>
              <a:t>/Welsh Parliament election, people in Wales choose who will make decisions that affect Wales alone.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could also show a picture of the </a:t>
            </a:r>
            <a:r>
              <a:rPr lang="en-US" sz="1200" b="0" i="0" kern="1200" dirty="0" err="1">
                <a:solidFill>
                  <a:schemeClr val="tx1"/>
                </a:solidFill>
                <a:effectLst/>
                <a:latin typeface="+mn-lt"/>
                <a:ea typeface="+mn-ea"/>
                <a:cs typeface="+mn-cs"/>
              </a:rPr>
              <a:t>Senedd</a:t>
            </a:r>
            <a:r>
              <a:rPr lang="en-US" sz="1200" b="0" i="0" kern="1200" dirty="0">
                <a:solidFill>
                  <a:schemeClr val="tx1"/>
                </a:solidFill>
                <a:effectLst/>
                <a:latin typeface="+mn-lt"/>
                <a:ea typeface="+mn-ea"/>
                <a:cs typeface="+mn-cs"/>
              </a:rPr>
              <a:t> building here.</a:t>
            </a:r>
          </a:p>
        </p:txBody>
      </p:sp>
      <p:sp>
        <p:nvSpPr>
          <p:cNvPr id="4" name="Slide Number Placeholder 3"/>
          <p:cNvSpPr>
            <a:spLocks noGrp="1"/>
          </p:cNvSpPr>
          <p:nvPr>
            <p:ph type="sldNum" sz="quarter" idx="10"/>
          </p:nvPr>
        </p:nvSpPr>
        <p:spPr/>
        <p:txBody>
          <a:bodyPr/>
          <a:lstStyle/>
          <a:p>
            <a:fld id="{EFB4B93D-092F-41CE-A8E2-69935FD9028D}" type="slidenum">
              <a:rPr lang="en-GB" smtClean="0"/>
              <a:t>3</a:t>
            </a:fld>
            <a:endParaRPr lang="en-GB"/>
          </a:p>
        </p:txBody>
      </p:sp>
    </p:spTree>
    <p:extLst>
      <p:ext uri="{BB962C8B-B14F-4D97-AF65-F5344CB8AC3E}">
        <p14:creationId xmlns:p14="http://schemas.microsoft.com/office/powerpoint/2010/main" val="183193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UK election, also called a General Election, people in Wales and all over the UK choose who will make decisions that affect the whole of the UK.</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could show a picture of Westminster here. </a:t>
            </a:r>
            <a:endParaRPr lang="en-GB" dirty="0"/>
          </a:p>
        </p:txBody>
      </p:sp>
      <p:sp>
        <p:nvSpPr>
          <p:cNvPr id="4" name="Slide Number Placeholder 3"/>
          <p:cNvSpPr>
            <a:spLocks noGrp="1"/>
          </p:cNvSpPr>
          <p:nvPr>
            <p:ph type="sldNum" sz="quarter" idx="10"/>
          </p:nvPr>
        </p:nvSpPr>
        <p:spPr/>
        <p:txBody>
          <a:bodyPr/>
          <a:lstStyle/>
          <a:p>
            <a:fld id="{EFB4B93D-092F-41CE-A8E2-69935FD9028D}" type="slidenum">
              <a:rPr lang="en-GB" smtClean="0"/>
              <a:t>4</a:t>
            </a:fld>
            <a:endParaRPr lang="en-GB"/>
          </a:p>
        </p:txBody>
      </p:sp>
    </p:spTree>
    <p:extLst>
      <p:ext uri="{BB962C8B-B14F-4D97-AF65-F5344CB8AC3E}">
        <p14:creationId xmlns:p14="http://schemas.microsoft.com/office/powerpoint/2010/main" val="54977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Teachers/group leaders can </a:t>
            </a:r>
            <a:r>
              <a:rPr lang="en-US" baseline="0" dirty="0"/>
              <a:t>add in information and a photo of their council’s previous leader, if they wanted to. You could also display the logo of the local council or the local council building. </a:t>
            </a:r>
          </a:p>
          <a:p>
            <a:endParaRPr lang="en-US" baseline="0" dirty="0"/>
          </a:p>
          <a:p>
            <a:r>
              <a:rPr lang="en-US" sz="1200" b="0" i="0" kern="1200" dirty="0">
                <a:solidFill>
                  <a:schemeClr val="tx1"/>
                </a:solidFill>
                <a:effectLst/>
                <a:latin typeface="+mn-lt"/>
                <a:ea typeface="+mn-ea"/>
                <a:cs typeface="+mn-cs"/>
              </a:rPr>
              <a:t>In local elections, people choose who will make decisions that affect their local area (e.g. </a:t>
            </a:r>
            <a:r>
              <a:rPr lang="en-US" sz="1200" b="0" i="0" kern="1200" dirty="0" err="1">
                <a:solidFill>
                  <a:schemeClr val="tx1"/>
                </a:solidFill>
                <a:effectLst/>
                <a:latin typeface="+mn-lt"/>
                <a:ea typeface="+mn-ea"/>
                <a:cs typeface="+mn-cs"/>
              </a:rPr>
              <a:t>Conwy</a:t>
            </a:r>
            <a:r>
              <a:rPr lang="en-US" sz="1200" b="0" i="0" kern="1200" dirty="0">
                <a:solidFill>
                  <a:schemeClr val="tx1"/>
                </a:solidFill>
                <a:effectLst/>
                <a:latin typeface="+mn-lt"/>
                <a:ea typeface="+mn-ea"/>
                <a:cs typeface="+mn-cs"/>
              </a:rPr>
              <a:t>, Newport). Some places also have town or community councils.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Explain to students that over the next few lessons you will be looking at local council elections.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May 2022, 16 and 17 year olds will be able to vote in local council elections for the first time. </a:t>
            </a:r>
          </a:p>
          <a:p>
            <a:endParaRPr lang="en-US" sz="1200" b="0" i="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Adaptation:</a:t>
            </a:r>
            <a:br>
              <a:rPr lang="en-GB"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You could use the information in the summary table to turn this into a card sort activity, then show the </a:t>
            </a:r>
            <a:r>
              <a:rPr lang="en-GB" sz="1200" kern="1200" dirty="0" err="1">
                <a:solidFill>
                  <a:schemeClr val="tx1"/>
                </a:solidFill>
                <a:effectLst/>
                <a:latin typeface="+mn-lt"/>
                <a:ea typeface="+mn-ea"/>
                <a:cs typeface="+mn-cs"/>
              </a:rPr>
              <a:t>Powerpoint</a:t>
            </a:r>
            <a:r>
              <a:rPr lang="en-GB" sz="1200" kern="1200" dirty="0">
                <a:solidFill>
                  <a:schemeClr val="tx1"/>
                </a:solidFill>
                <a:effectLst/>
                <a:latin typeface="+mn-lt"/>
                <a:ea typeface="+mn-ea"/>
                <a:cs typeface="+mn-cs"/>
              </a:rPr>
              <a:t> slides to the class to check whether they were correct</a:t>
            </a:r>
            <a:endParaRPr lang="en-GB" dirty="0"/>
          </a:p>
        </p:txBody>
      </p:sp>
      <p:sp>
        <p:nvSpPr>
          <p:cNvPr id="4" name="Slide Number Placeholder 3"/>
          <p:cNvSpPr>
            <a:spLocks noGrp="1"/>
          </p:cNvSpPr>
          <p:nvPr>
            <p:ph type="sldNum" sz="quarter" idx="10"/>
          </p:nvPr>
        </p:nvSpPr>
        <p:spPr/>
        <p:txBody>
          <a:bodyPr/>
          <a:lstStyle/>
          <a:p>
            <a:fld id="{EFB4B93D-092F-41CE-A8E2-69935FD9028D}" type="slidenum">
              <a:rPr lang="en-GB" smtClean="0"/>
              <a:t>5</a:t>
            </a:fld>
            <a:endParaRPr lang="en-GB"/>
          </a:p>
        </p:txBody>
      </p:sp>
    </p:spTree>
    <p:extLst>
      <p:ext uri="{BB962C8B-B14F-4D97-AF65-F5344CB8AC3E}">
        <p14:creationId xmlns:p14="http://schemas.microsoft.com/office/powerpoint/2010/main" val="393733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Sometimes local councils are referred to as local authorities. </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Ask students: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Can you work out which council your school/group is in?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Does the place you live come under the same council?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Explain that in an election, some people vote by post, but most people will go to a particular place (a polling station) in their community on Election Day. There, they will be given a list of people running for the election (a ballot paper). People are given private space to put an X next to the person they want to win the election on the ballot paper and then put their vote in a box to be counted. You choose the people who represent the area you live in at the council by voting to make them your local </a:t>
            </a:r>
            <a:r>
              <a:rPr lang="en-US" sz="1200" b="0" i="0" kern="1200" dirty="0" err="1">
                <a:solidFill>
                  <a:schemeClr val="tx1"/>
                </a:solidFill>
                <a:effectLst/>
                <a:latin typeface="+mn-lt"/>
                <a:ea typeface="+mn-ea"/>
                <a:cs typeface="+mn-cs"/>
              </a:rPr>
              <a:t>councillor</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Adaptation:</a:t>
            </a:r>
            <a:br>
              <a:rPr lang="en-GB"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You could show students maps of the local council area, Wales and the whole UK to reinforce the differences and to illustrate the size of the area they cover</a:t>
            </a:r>
            <a:endParaRPr lang="en-GB" dirty="0"/>
          </a:p>
        </p:txBody>
      </p:sp>
      <p:sp>
        <p:nvSpPr>
          <p:cNvPr id="4" name="Slide Number Placeholder 3"/>
          <p:cNvSpPr>
            <a:spLocks noGrp="1"/>
          </p:cNvSpPr>
          <p:nvPr>
            <p:ph type="sldNum" sz="quarter" idx="10"/>
          </p:nvPr>
        </p:nvSpPr>
        <p:spPr/>
        <p:txBody>
          <a:bodyPr/>
          <a:lstStyle/>
          <a:p>
            <a:fld id="{EFB4B93D-092F-41CE-A8E2-69935FD9028D}" type="slidenum">
              <a:rPr lang="en-GB" smtClean="0"/>
              <a:t>6</a:t>
            </a:fld>
            <a:endParaRPr lang="en-GB"/>
          </a:p>
        </p:txBody>
      </p:sp>
    </p:spTree>
    <p:extLst>
      <p:ext uri="{BB962C8B-B14F-4D97-AF65-F5344CB8AC3E}">
        <p14:creationId xmlns:p14="http://schemas.microsoft.com/office/powerpoint/2010/main" val="55184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tells you a little bit</a:t>
            </a:r>
            <a:r>
              <a:rPr lang="en-US" baseline="0" dirty="0"/>
              <a:t> more about what local councils do</a:t>
            </a:r>
          </a:p>
          <a:p>
            <a:endParaRPr lang="en-US" baseline="0" dirty="0"/>
          </a:p>
          <a:p>
            <a:r>
              <a:rPr lang="en-GB" sz="1200" b="0" i="0" u="sng" kern="1200" dirty="0">
                <a:solidFill>
                  <a:schemeClr val="tx1"/>
                </a:solidFill>
                <a:effectLst/>
                <a:latin typeface="+mn-lt"/>
                <a:ea typeface="+mn-ea"/>
                <a:cs typeface="+mn-cs"/>
              </a:rPr>
              <a:t>https://www.youtube.com/watch?v=_kUf3q-GFQ0</a:t>
            </a:r>
            <a:r>
              <a:rPr lang="en-GB"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Ask students to feed back some of the things they learned from the video. </a:t>
            </a:r>
            <a:endParaRPr lang="en-GB" dirty="0"/>
          </a:p>
        </p:txBody>
      </p:sp>
      <p:sp>
        <p:nvSpPr>
          <p:cNvPr id="4" name="Slide Number Placeholder 3"/>
          <p:cNvSpPr>
            <a:spLocks noGrp="1"/>
          </p:cNvSpPr>
          <p:nvPr>
            <p:ph type="sldNum" sz="quarter" idx="10"/>
          </p:nvPr>
        </p:nvSpPr>
        <p:spPr/>
        <p:txBody>
          <a:bodyPr/>
          <a:lstStyle/>
          <a:p>
            <a:fld id="{EFB4B93D-092F-41CE-A8E2-69935FD9028D}" type="slidenum">
              <a:rPr lang="en-GB" smtClean="0"/>
              <a:t>7</a:t>
            </a:fld>
            <a:endParaRPr lang="en-GB"/>
          </a:p>
        </p:txBody>
      </p:sp>
    </p:spTree>
    <p:extLst>
      <p:ext uri="{BB962C8B-B14F-4D97-AF65-F5344CB8AC3E}">
        <p14:creationId xmlns:p14="http://schemas.microsoft.com/office/powerpoint/2010/main" val="78363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Tell students that you’re going to do a quiz which will help them think about  who makes different decisions in Wales. They’ll learn more about what their local council does. The quiz will</a:t>
            </a:r>
            <a:r>
              <a:rPr lang="en-US" sz="1200" b="0" i="0" kern="1200" baseline="0" dirty="0">
                <a:solidFill>
                  <a:schemeClr val="tx1"/>
                </a:solidFill>
                <a:effectLst/>
                <a:latin typeface="+mn-lt"/>
                <a:ea typeface="+mn-ea"/>
                <a:cs typeface="+mn-cs"/>
              </a:rPr>
              <a:t> be done via a story about Gary, a Chihuahua.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B4B93D-092F-41CE-A8E2-69935FD9028D}" type="slidenum">
              <a:rPr lang="en-GB" smtClean="0"/>
              <a:t>8</a:t>
            </a:fld>
            <a:endParaRPr lang="en-GB"/>
          </a:p>
        </p:txBody>
      </p:sp>
    </p:spTree>
    <p:extLst>
      <p:ext uri="{BB962C8B-B14F-4D97-AF65-F5344CB8AC3E}">
        <p14:creationId xmlns:p14="http://schemas.microsoft.com/office/powerpoint/2010/main" val="2316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Tell students that the council is made up of people called </a:t>
            </a:r>
            <a:r>
              <a:rPr lang="en-US" sz="1200" b="0" i="0" kern="1200" dirty="0" err="1">
                <a:solidFill>
                  <a:schemeClr val="tx1"/>
                </a:solidFill>
                <a:effectLst/>
                <a:latin typeface="+mn-lt"/>
                <a:ea typeface="+mn-ea"/>
                <a:cs typeface="+mn-cs"/>
              </a:rPr>
              <a:t>councillors</a:t>
            </a:r>
            <a:r>
              <a:rPr lang="en-US" sz="1200" b="0" i="0" kern="1200" dirty="0">
                <a:solidFill>
                  <a:schemeClr val="tx1"/>
                </a:solidFill>
                <a:effectLst/>
                <a:latin typeface="+mn-lt"/>
                <a:ea typeface="+mn-ea"/>
                <a:cs typeface="+mn-cs"/>
              </a:rPr>
              <a:t>. We vote for the person we want to represent us and the person with the most votes wins. </a:t>
            </a:r>
            <a:r>
              <a:rPr lang="en-US" sz="1200" b="0" i="0" kern="1200" dirty="0" err="1">
                <a:solidFill>
                  <a:schemeClr val="tx1"/>
                </a:solidFill>
                <a:effectLst/>
                <a:latin typeface="+mn-lt"/>
                <a:ea typeface="+mn-ea"/>
                <a:cs typeface="+mn-cs"/>
              </a:rPr>
              <a:t>Councillors</a:t>
            </a:r>
            <a:r>
              <a:rPr lang="en-US" sz="1200" b="0" i="0" kern="1200" dirty="0">
                <a:solidFill>
                  <a:schemeClr val="tx1"/>
                </a:solidFill>
                <a:effectLst/>
                <a:latin typeface="+mn-lt"/>
                <a:ea typeface="+mn-ea"/>
                <a:cs typeface="+mn-cs"/>
              </a:rPr>
              <a:t> make decisions which affect everybody in the county.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Ask the class or group to imagine that they are the local council for the area and they are all local </a:t>
            </a:r>
            <a:r>
              <a:rPr lang="en-US" sz="1200" b="0" i="0" kern="1200" dirty="0" err="1">
                <a:solidFill>
                  <a:schemeClr val="tx1"/>
                </a:solidFill>
                <a:effectLst/>
                <a:latin typeface="+mn-lt"/>
                <a:ea typeface="+mn-ea"/>
                <a:cs typeface="+mn-cs"/>
              </a:rPr>
              <a:t>councillors</a:t>
            </a:r>
            <a:r>
              <a:rPr lang="en-US" sz="1200" b="0" i="0" kern="1200" dirty="0">
                <a:solidFill>
                  <a:schemeClr val="tx1"/>
                </a:solidFill>
                <a:effectLst/>
                <a:latin typeface="+mn-lt"/>
                <a:ea typeface="+mn-ea"/>
                <a:cs typeface="+mn-cs"/>
              </a:rPr>
              <a:t>. Explain that you are going to give them a chance to discuss a topic, as </a:t>
            </a:r>
            <a:r>
              <a:rPr lang="en-US" sz="1200" b="0" i="0" kern="1200" dirty="0" err="1">
                <a:solidFill>
                  <a:schemeClr val="tx1"/>
                </a:solidFill>
                <a:effectLst/>
                <a:latin typeface="+mn-lt"/>
                <a:ea typeface="+mn-ea"/>
                <a:cs typeface="+mn-cs"/>
              </a:rPr>
              <a:t>councillors</a:t>
            </a:r>
            <a:r>
              <a:rPr lang="en-US" sz="1200" b="0" i="0" kern="1200" dirty="0">
                <a:solidFill>
                  <a:schemeClr val="tx1"/>
                </a:solidFill>
                <a:effectLst/>
                <a:latin typeface="+mn-lt"/>
                <a:ea typeface="+mn-ea"/>
                <a:cs typeface="+mn-cs"/>
              </a:rPr>
              <a:t> may do in their work. You can propose one of the topics below, or choose your own, as long as it is related to local council’s powers.    </a:t>
            </a:r>
          </a:p>
          <a:p>
            <a:pPr fontAlgn="base"/>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Black bins should only be collected once a month to make people recycle more </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Street lamps should be turned off at 11pm every day to save the council money </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New cycle paths should be built to help young people cycle or walk to school </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All school buses should have </a:t>
            </a:r>
            <a:r>
              <a:rPr lang="en-US" sz="1200" b="0" i="0" kern="1200" dirty="0" err="1">
                <a:solidFill>
                  <a:schemeClr val="tx1"/>
                </a:solidFill>
                <a:effectLst/>
                <a:latin typeface="+mn-lt"/>
                <a:ea typeface="+mn-ea"/>
                <a:cs typeface="+mn-cs"/>
              </a:rPr>
              <a:t>wi-fi</a:t>
            </a:r>
            <a:r>
              <a:rPr lang="en-US" sz="1200" b="0" i="0" kern="1200" dirty="0">
                <a:solidFill>
                  <a:schemeClr val="tx1"/>
                </a:solidFill>
                <a:effectLst/>
                <a:latin typeface="+mn-lt"/>
                <a:ea typeface="+mn-ea"/>
                <a:cs typeface="+mn-cs"/>
              </a:rPr>
              <a:t> and charging ports </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There should be a zebra crossing every 100 </a:t>
            </a:r>
            <a:r>
              <a:rPr lang="en-US" sz="1200" b="0" i="0" kern="1200" dirty="0" err="1">
                <a:solidFill>
                  <a:schemeClr val="tx1"/>
                </a:solidFill>
                <a:effectLst/>
                <a:latin typeface="+mn-lt"/>
                <a:ea typeface="+mn-ea"/>
                <a:cs typeface="+mn-cs"/>
              </a:rPr>
              <a:t>metres</a:t>
            </a:r>
            <a:r>
              <a:rPr lang="en-US" sz="1200" b="0" i="0" kern="1200" dirty="0">
                <a:solidFill>
                  <a:schemeClr val="tx1"/>
                </a:solidFill>
                <a:effectLst/>
                <a:latin typeface="+mn-lt"/>
                <a:ea typeface="+mn-ea"/>
                <a:cs typeface="+mn-cs"/>
              </a:rPr>
              <a:t> on every road </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All libraries should have cafes in them  </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Theatre shows should be free for under 16s</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could consider using a ‘talking stick’ or using ‘talking tokens’ (everybody gets 3 tokens and has to hand them back each time they speak) to ensure everybody gets a chance to speak during the discussion.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may wish to swap this activity with the ‘voting with your feet’ activity in Lesson 3, if you feel that a discussion would not be appropriate for your students during the first lesson. </a:t>
            </a:r>
          </a:p>
          <a:p>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FB4B93D-092F-41CE-A8E2-69935FD9028D}" type="slidenum">
              <a:rPr lang="en-GB" smtClean="0"/>
              <a:t>9</a:t>
            </a:fld>
            <a:endParaRPr lang="en-GB"/>
          </a:p>
        </p:txBody>
      </p:sp>
    </p:spTree>
    <p:extLst>
      <p:ext uri="{BB962C8B-B14F-4D97-AF65-F5344CB8AC3E}">
        <p14:creationId xmlns:p14="http://schemas.microsoft.com/office/powerpoint/2010/main" val="356683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Explain that </a:t>
            </a:r>
            <a:r>
              <a:rPr lang="en-US" sz="1200" b="0" i="0" kern="1200" dirty="0" err="1">
                <a:solidFill>
                  <a:schemeClr val="tx1"/>
                </a:solidFill>
                <a:effectLst/>
                <a:latin typeface="+mn-lt"/>
                <a:ea typeface="+mn-ea"/>
                <a:cs typeface="+mn-cs"/>
              </a:rPr>
              <a:t>councillors</a:t>
            </a:r>
            <a:r>
              <a:rPr lang="en-US" sz="1200" b="0" i="0" kern="1200" dirty="0">
                <a:solidFill>
                  <a:schemeClr val="tx1"/>
                </a:solidFill>
                <a:effectLst/>
                <a:latin typeface="+mn-lt"/>
                <a:ea typeface="+mn-ea"/>
                <a:cs typeface="+mn-cs"/>
              </a:rPr>
              <a:t> often have discussions or debates like this. </a:t>
            </a:r>
            <a:r>
              <a:rPr lang="en-US" sz="1200" b="0" i="0" kern="1200" dirty="0" err="1">
                <a:solidFill>
                  <a:schemeClr val="tx1"/>
                </a:solidFill>
                <a:effectLst/>
                <a:latin typeface="+mn-lt"/>
                <a:ea typeface="+mn-ea"/>
                <a:cs typeface="+mn-cs"/>
              </a:rPr>
              <a:t>Councillors</a:t>
            </a:r>
            <a:r>
              <a:rPr lang="en-US" sz="1200" b="0" i="0" kern="1200" dirty="0">
                <a:solidFill>
                  <a:schemeClr val="tx1"/>
                </a:solidFill>
                <a:effectLst/>
                <a:latin typeface="+mn-lt"/>
                <a:ea typeface="+mn-ea"/>
                <a:cs typeface="+mn-cs"/>
              </a:rPr>
              <a:t> usually push for the things they think would benefit the people living in the area.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Remind students that over the next few lessons, you will be learning more about local councils, </a:t>
            </a:r>
            <a:r>
              <a:rPr lang="en-US" sz="1200" b="0" i="0" kern="1200" dirty="0" err="1">
                <a:solidFill>
                  <a:schemeClr val="tx1"/>
                </a:solidFill>
                <a:effectLst/>
                <a:latin typeface="+mn-lt"/>
                <a:ea typeface="+mn-ea"/>
                <a:cs typeface="+mn-cs"/>
              </a:rPr>
              <a:t>councillors</a:t>
            </a:r>
            <a:r>
              <a:rPr lang="en-US" sz="1200" b="0" i="0" kern="1200" dirty="0">
                <a:solidFill>
                  <a:schemeClr val="tx1"/>
                </a:solidFill>
                <a:effectLst/>
                <a:latin typeface="+mn-lt"/>
                <a:ea typeface="+mn-ea"/>
                <a:cs typeface="+mn-cs"/>
              </a:rPr>
              <a:t> and new candidates standing for election in their area.  </a:t>
            </a:r>
          </a:p>
          <a:p>
            <a:pPr fontAlgn="base"/>
            <a:endParaRPr lang="en-US"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Over 3-5 May 2022, students will have the chance to take part in a parallel vote to indicate which candidate they would vote for. Play the video for students.</a:t>
            </a:r>
          </a:p>
          <a:p>
            <a:pPr fontAlgn="base"/>
            <a:endParaRPr lang="en-US"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Remind pupils that when they are 14 they can register to take part in a real election. To take part in a real election, you have to register. They can do this by going to </a:t>
            </a:r>
            <a:r>
              <a:rPr lang="en-GB" sz="1200" u="sng" kern="1200" dirty="0">
                <a:solidFill>
                  <a:schemeClr val="tx1"/>
                </a:solidFill>
                <a:effectLst/>
                <a:latin typeface="+mn-lt"/>
                <a:ea typeface="+mn-ea"/>
                <a:cs typeface="+mn-cs"/>
                <a:hlinkClick r:id="rId3"/>
              </a:rPr>
              <a:t>https://www.gov.uk/register-to-vote</a:t>
            </a:r>
            <a:r>
              <a:rPr lang="en-GB" sz="1200" kern="1200" dirty="0">
                <a:solidFill>
                  <a:schemeClr val="tx1"/>
                </a:solidFill>
                <a:effectLst/>
                <a:latin typeface="+mn-lt"/>
                <a:ea typeface="+mn-ea"/>
                <a:cs typeface="+mn-cs"/>
              </a:rPr>
              <a:t>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Reinforce learning by asking students:</a:t>
            </a:r>
          </a:p>
          <a:p>
            <a:r>
              <a:rPr lang="en-GB" sz="1200" kern="1200" dirty="0">
                <a:solidFill>
                  <a:schemeClr val="tx1"/>
                </a:solidFill>
                <a:effectLst/>
                <a:latin typeface="+mn-lt"/>
                <a:ea typeface="+mn-ea"/>
                <a:cs typeface="+mn-cs"/>
              </a:rPr>
              <a:t>- Can you remember the name of your local council?</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Can you name something the local council has control over? </a:t>
            </a:r>
          </a:p>
          <a:p>
            <a:pPr marL="0" marR="0" indent="0" algn="l" defTabSz="914400" rtl="0" eaLnBrk="1" fontAlgn="base"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GB" sz="1200" b="1" kern="1200" dirty="0">
                <a:solidFill>
                  <a:schemeClr val="tx1"/>
                </a:solidFill>
                <a:effectLst/>
                <a:latin typeface="+mn-lt"/>
                <a:ea typeface="+mn-ea"/>
                <a:cs typeface="+mn-cs"/>
              </a:rPr>
              <a:t>Extension activity: </a:t>
            </a:r>
            <a:br>
              <a:rPr lang="en-GB"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Divide students into groups of 2-4 people. Give each group a set of the domino cards in </a:t>
            </a:r>
            <a:r>
              <a:rPr lang="en-GB" sz="1200" u="sng" kern="1200" dirty="0">
                <a:solidFill>
                  <a:schemeClr val="tx1"/>
                </a:solidFill>
                <a:effectLst/>
                <a:latin typeface="+mn-lt"/>
                <a:ea typeface="+mn-ea"/>
                <a:cs typeface="+mn-cs"/>
                <a:hlinkClick r:id="rId4"/>
              </a:rPr>
              <a:t>Appendix 1</a:t>
            </a:r>
            <a:r>
              <a:rPr lang="en-GB" sz="1200" kern="1200" dirty="0">
                <a:solidFill>
                  <a:schemeClr val="tx1"/>
                </a:solidFill>
                <a:effectLst/>
                <a:latin typeface="+mn-lt"/>
                <a:ea typeface="+mn-ea"/>
                <a:cs typeface="+mn-cs"/>
              </a:rPr>
              <a:t> (of</a:t>
            </a:r>
            <a:r>
              <a:rPr lang="en-GB" sz="1200" kern="1200" baseline="0" dirty="0">
                <a:solidFill>
                  <a:schemeClr val="tx1"/>
                </a:solidFill>
                <a:effectLst/>
                <a:latin typeface="+mn-lt"/>
                <a:ea typeface="+mn-ea"/>
                <a:cs typeface="+mn-cs"/>
              </a:rPr>
              <a:t> the lesson plan) </a:t>
            </a:r>
            <a:r>
              <a:rPr lang="en-GB" sz="1200" kern="1200" dirty="0">
                <a:solidFill>
                  <a:schemeClr val="tx1"/>
                </a:solidFill>
                <a:effectLst/>
                <a:latin typeface="+mn-lt"/>
                <a:ea typeface="+mn-ea"/>
                <a:cs typeface="+mn-cs"/>
              </a:rPr>
              <a:t>and ask them to shuffle and divide the between group members. Tell students that they will need to start by placing the ‘ELECTION’ domino on the table. Then, they need to place the domino with the definition for ‘ELECTION’ next to it. Repeat this until they have placed all their dominoes.</a:t>
            </a:r>
            <a:r>
              <a:rPr lang="en-GB" sz="1200" b="1"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EFB4B93D-092F-41CE-A8E2-69935FD9028D}" type="slidenum">
              <a:rPr lang="en-GB" smtClean="0"/>
              <a:t>10</a:t>
            </a:fld>
            <a:endParaRPr lang="en-GB"/>
          </a:p>
        </p:txBody>
      </p:sp>
    </p:spTree>
    <p:extLst>
      <p:ext uri="{BB962C8B-B14F-4D97-AF65-F5344CB8AC3E}">
        <p14:creationId xmlns:p14="http://schemas.microsoft.com/office/powerpoint/2010/main" val="3583338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hyperlink" Target="http://childrenscommissioner.wales/" TargetMode="External"/><Relationship Id="rId4" Type="http://schemas.openxmlformats.org/officeDocument/2006/relationships/hyperlink" Target="http://comisiynyddplant.cymru/"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Full colou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4969419"/>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864001"/>
            <a:ext cx="10304835" cy="830997"/>
          </a:xfrm>
        </p:spPr>
        <p:txBody>
          <a:bodyPr lIns="0" tIns="0" rIns="0" bIns="0" anchor="t" anchorCtr="0">
            <a:spAutoFit/>
          </a:bodyPr>
          <a:lstStyle>
            <a:lvl1pPr algn="l">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35999" y="1663431"/>
            <a:ext cx="10304835" cy="415498"/>
          </a:xfrm>
        </p:spPr>
        <p:txBody>
          <a:bodyPr lIns="0" tIns="0" rIns="0" bIns="0">
            <a:spAutoFit/>
          </a:bodyPr>
          <a:lstStyle>
            <a:lvl1pPr marL="0" indent="0" algn="l">
              <a:buNone/>
              <a:defRPr sz="3000">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tx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21670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Green">
    <p:bg>
      <p:bgPr>
        <a:solidFill>
          <a:schemeClr val="accent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D6878AB3-876C-4D0F-AE3F-3AEE9E932C2C}"/>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40768790-44B4-46D1-9166-3E5D6A5F0DA8}"/>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1353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Re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77811"/>
            <a:ext cx="11329200" cy="4878175"/>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1548000"/>
            <a:ext cx="10304835" cy="830997"/>
          </a:xfrm>
        </p:spPr>
        <p:txBody>
          <a:bodyPr lIns="0" tIns="0" rIns="0" bIns="0" anchor="t" anchorCtr="0">
            <a:spAutoFit/>
          </a:bodyPr>
          <a:lstStyle>
            <a:lvl1pPr algn="l">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43582" y="2347430"/>
            <a:ext cx="10304835" cy="415498"/>
          </a:xfrm>
        </p:spPr>
        <p:txBody>
          <a:bodyPr lIns="0" tIns="0" rIns="0" bIns="0">
            <a:spAutoFit/>
          </a:bodyPr>
          <a:lstStyle>
            <a:lvl1pPr marL="0" indent="0" algn="l">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sp>
        <p:nvSpPr>
          <p:cNvPr id="7" name="Date Placeholder 3">
            <a:extLst>
              <a:ext uri="{FF2B5EF4-FFF2-40B4-BE49-F238E27FC236}">
                <a16:creationId xmlns:a16="http://schemas.microsoft.com/office/drawing/2014/main" id="{83D46338-8DD9-4E5C-84DF-668003A6991C}"/>
              </a:ext>
            </a:extLst>
          </p:cNvPr>
          <p:cNvSpPr>
            <a:spLocks noGrp="1"/>
          </p:cNvSpPr>
          <p:nvPr>
            <p:ph type="dt" sz="half" idx="10"/>
          </p:nvPr>
        </p:nvSpPr>
        <p:spPr>
          <a:xfrm>
            <a:off x="935999" y="4165884"/>
            <a:ext cx="2743200" cy="365125"/>
          </a:xfrm>
        </p:spPr>
        <p:txBody>
          <a:bodyPr lIns="0" tIns="0" rIns="0" bIns="0"/>
          <a:lstStyle>
            <a:lvl1pPr>
              <a:defRPr sz="2200">
                <a:solidFill>
                  <a:schemeClr val="bg1"/>
                </a:solidFill>
                <a:latin typeface="+mn-lt"/>
              </a:defRPr>
            </a:lvl1pPr>
          </a:lstStyle>
          <a:p>
            <a:r>
              <a:rPr lang="en-GB"/>
              <a:t>7-Oct-18</a:t>
            </a:r>
            <a:endParaRPr lang="en-GB" dirty="0"/>
          </a:p>
        </p:txBody>
      </p:sp>
    </p:spTree>
    <p:extLst>
      <p:ext uri="{BB962C8B-B14F-4D97-AF65-F5344CB8AC3E}">
        <p14:creationId xmlns:p14="http://schemas.microsoft.com/office/powerpoint/2010/main" val="120647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 Green">
    <p:bg>
      <p:bgPr>
        <a:solidFill>
          <a:srgbClr val="39B54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77811"/>
            <a:ext cx="11329200" cy="4878175"/>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1548000"/>
            <a:ext cx="10304835" cy="830997"/>
          </a:xfrm>
        </p:spPr>
        <p:txBody>
          <a:bodyPr lIns="0" tIns="0" rIns="0" bIns="0" anchor="t" anchorCtr="0">
            <a:spAutoFit/>
          </a:bodyPr>
          <a:lstStyle>
            <a:lvl1pPr algn="ctr">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43582" y="2347430"/>
            <a:ext cx="10304835" cy="415498"/>
          </a:xfrm>
        </p:spPr>
        <p:txBody>
          <a:bodyPr lIns="0" tIns="0" rIns="0" bIns="0">
            <a:spAutoFit/>
          </a:bodyPr>
          <a:lstStyle>
            <a:lvl1pPr marL="0" indent="0" algn="ctr">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sp>
        <p:nvSpPr>
          <p:cNvPr id="7" name="Date Placeholder 3">
            <a:extLst>
              <a:ext uri="{FF2B5EF4-FFF2-40B4-BE49-F238E27FC236}">
                <a16:creationId xmlns:a16="http://schemas.microsoft.com/office/drawing/2014/main" id="{83D46338-8DD9-4E5C-84DF-668003A6991C}"/>
              </a:ext>
            </a:extLst>
          </p:cNvPr>
          <p:cNvSpPr>
            <a:spLocks noGrp="1"/>
          </p:cNvSpPr>
          <p:nvPr>
            <p:ph type="dt" sz="half" idx="10"/>
          </p:nvPr>
        </p:nvSpPr>
        <p:spPr>
          <a:xfrm>
            <a:off x="4728000" y="4165884"/>
            <a:ext cx="2736000" cy="365125"/>
          </a:xfrm>
        </p:spPr>
        <p:txBody>
          <a:bodyPr lIns="0" tIns="0" rIns="0" bIns="0"/>
          <a:lstStyle>
            <a:lvl1pPr algn="ctr">
              <a:defRPr sz="2200">
                <a:solidFill>
                  <a:schemeClr val="bg1"/>
                </a:solidFill>
                <a:latin typeface="+mn-lt"/>
              </a:defRPr>
            </a:lvl1pPr>
          </a:lstStyle>
          <a:p>
            <a:r>
              <a:rPr lang="en-GB"/>
              <a:t>7-Oct-18</a:t>
            </a:r>
            <a:endParaRPr lang="en-GB" dirty="0"/>
          </a:p>
        </p:txBody>
      </p:sp>
    </p:spTree>
    <p:extLst>
      <p:ext uri="{BB962C8B-B14F-4D97-AF65-F5344CB8AC3E}">
        <p14:creationId xmlns:p14="http://schemas.microsoft.com/office/powerpoint/2010/main" val="102501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Intro Slide - Full col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864001"/>
            <a:ext cx="10304835" cy="830997"/>
          </a:xfrm>
        </p:spPr>
        <p:txBody>
          <a:bodyPr lIns="0" tIns="0" rIns="0" bIns="0" anchor="t" anchorCtr="0">
            <a:spAutoFit/>
          </a:bodyPr>
          <a:lstStyle>
            <a:lvl1pPr algn="l">
              <a:defRPr sz="6000">
                <a:solidFill>
                  <a:schemeClr val="bg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35999" y="1663431"/>
            <a:ext cx="10304835" cy="415498"/>
          </a:xfrm>
        </p:spPr>
        <p:txBody>
          <a:bodyPr lIns="0" tIns="0" rIns="0" bIns="0">
            <a:spAutoFit/>
          </a:bodyPr>
          <a:lstStyle>
            <a:lvl1pPr marL="0" indent="0" algn="l">
              <a:buNone/>
              <a:defRPr sz="3000">
                <a:solidFill>
                  <a:schemeClr val="bg2"/>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tx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tx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1"/>
            <a:ext cx="11329200" cy="122220"/>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0" y="5076000"/>
            <a:ext cx="11329200" cy="413656"/>
          </a:xfrm>
          <a:prstGeom prst="rect">
            <a:avLst/>
          </a:prstGeom>
        </p:spPr>
      </p:pic>
    </p:spTree>
    <p:extLst>
      <p:ext uri="{BB962C8B-B14F-4D97-AF65-F5344CB8AC3E}">
        <p14:creationId xmlns:p14="http://schemas.microsoft.com/office/powerpoint/2010/main" val="190652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Slide - Blue">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sp>
        <p:nvSpPr>
          <p:cNvPr id="8" name="Title 1">
            <a:extLst>
              <a:ext uri="{FF2B5EF4-FFF2-40B4-BE49-F238E27FC236}">
                <a16:creationId xmlns:a16="http://schemas.microsoft.com/office/drawing/2014/main" id="{1FC0822B-6C90-472B-AB40-0806ED99FFCE}"/>
              </a:ext>
            </a:extLst>
          </p:cNvPr>
          <p:cNvSpPr>
            <a:spLocks noGrp="1"/>
          </p:cNvSpPr>
          <p:nvPr>
            <p:ph type="ctrTitle"/>
          </p:nvPr>
        </p:nvSpPr>
        <p:spPr>
          <a:xfrm>
            <a:off x="936000" y="1548000"/>
            <a:ext cx="10304835" cy="830997"/>
          </a:xfrm>
        </p:spPr>
        <p:txBody>
          <a:bodyPr lIns="0" tIns="0" rIns="0" bIns="0" anchor="t" anchorCtr="0">
            <a:spAutoFit/>
          </a:bodyPr>
          <a:lstStyle>
            <a:lvl1pPr algn="ctr">
              <a:defRPr sz="6000">
                <a:solidFill>
                  <a:schemeClr val="bg1"/>
                </a:solidFill>
              </a:defRPr>
            </a:lvl1pPr>
          </a:lstStyle>
          <a:p>
            <a:r>
              <a:rPr lang="en-US"/>
              <a:t>Click to edit Master title style</a:t>
            </a:r>
            <a:endParaRPr lang="en-GB" dirty="0"/>
          </a:p>
        </p:txBody>
      </p:sp>
      <p:sp>
        <p:nvSpPr>
          <p:cNvPr id="9" name="Subtitle 2">
            <a:extLst>
              <a:ext uri="{FF2B5EF4-FFF2-40B4-BE49-F238E27FC236}">
                <a16:creationId xmlns:a16="http://schemas.microsoft.com/office/drawing/2014/main" id="{252B1172-2D36-4CE2-8E6D-A288A9F0BF62}"/>
              </a:ext>
            </a:extLst>
          </p:cNvPr>
          <p:cNvSpPr>
            <a:spLocks noGrp="1"/>
          </p:cNvSpPr>
          <p:nvPr>
            <p:ph type="subTitle" idx="1"/>
          </p:nvPr>
        </p:nvSpPr>
        <p:spPr>
          <a:xfrm>
            <a:off x="943582" y="2347430"/>
            <a:ext cx="10304835" cy="415498"/>
          </a:xfrm>
        </p:spPr>
        <p:txBody>
          <a:bodyPr lIns="0" tIns="0" rIns="0" bIns="0">
            <a:spAutoFit/>
          </a:bodyPr>
          <a:lstStyle>
            <a:lvl1pPr marL="0" indent="0" algn="ctr">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20801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D0A40B-4C9E-4E7D-924E-47CA6AD4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122220"/>
          </a:xfrm>
          <a:prstGeom prst="rect">
            <a:avLst/>
          </a:prstGeom>
        </p:spPr>
      </p:pic>
      <p:pic>
        <p:nvPicPr>
          <p:cNvPr id="8" name="Picture 7">
            <a:extLst>
              <a:ext uri="{FF2B5EF4-FFF2-40B4-BE49-F238E27FC236}">
                <a16:creationId xmlns:a16="http://schemas.microsoft.com/office/drawing/2014/main" id="{D5631683-08CB-4406-8275-702BCEA097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5724000"/>
            <a:ext cx="11329200" cy="413656"/>
          </a:xfrm>
          <a:prstGeom prst="rect">
            <a:avLst/>
          </a:prstGeom>
        </p:spPr>
      </p:pic>
      <p:sp>
        <p:nvSpPr>
          <p:cNvPr id="9" name="Rectangle 4">
            <a:extLst>
              <a:ext uri="{FF2B5EF4-FFF2-40B4-BE49-F238E27FC236}">
                <a16:creationId xmlns:a16="http://schemas.microsoft.com/office/drawing/2014/main" id="{A3654759-EE2D-42CC-BB58-034A7D084965}"/>
              </a:ext>
            </a:extLst>
          </p:cNvPr>
          <p:cNvSpPr>
            <a:spLocks noChangeArrowheads="1"/>
          </p:cNvSpPr>
          <p:nvPr userDrawn="1"/>
        </p:nvSpPr>
        <p:spPr bwMode="auto">
          <a:xfrm>
            <a:off x="7451999" y="5976000"/>
            <a:ext cx="4320000" cy="46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1792288" algn="l"/>
                <a:tab pos="2865438" algn="ctr"/>
                <a:tab pos="5730875" algn="r"/>
              </a:tabLst>
            </a:pPr>
            <a:r>
              <a:rPr kumimoji="0" lang="cy-GB" altLang="en-US" sz="1400" b="0" i="0" u="none" strike="noStrike" cap="none" normalizeH="0" baseline="0" dirty="0">
                <a:ln>
                  <a:noFill/>
                </a:ln>
                <a:solidFill>
                  <a:schemeClr val="bg2"/>
                </a:solidFill>
                <a:effectLst/>
                <a:latin typeface="VAG Rounded" pitchFamily="50" charset="0"/>
                <a:ea typeface="Calibri" panose="020F0502020204030204" pitchFamily="34" charset="0"/>
                <a:cs typeface="Times New Roman" panose="02020603050405020304" pitchFamily="18" charset="0"/>
              </a:rPr>
              <a:t>@</a:t>
            </a:r>
            <a:r>
              <a:rPr kumimoji="0" lang="cy-GB" altLang="en-US" sz="1400" b="0" i="0" u="none" strike="noStrike" cap="none" normalizeH="0" baseline="0" dirty="0" err="1">
                <a:ln>
                  <a:noFill/>
                </a:ln>
                <a:solidFill>
                  <a:schemeClr val="bg2"/>
                </a:solidFill>
                <a:effectLst/>
                <a:latin typeface="VAG Rounded" pitchFamily="50" charset="0"/>
                <a:ea typeface="Calibri" panose="020F0502020204030204" pitchFamily="34" charset="0"/>
                <a:cs typeface="Times New Roman" panose="02020603050405020304" pitchFamily="18" charset="0"/>
              </a:rPr>
              <a:t>complantcymru</a:t>
            </a:r>
            <a:r>
              <a:rPr kumimoji="0" lang="cy-GB" altLang="en-US" sz="1400" b="0" i="0" u="none" strike="noStrike" cap="none" normalizeH="0" baseline="0" dirty="0">
                <a:ln>
                  <a:noFill/>
                </a:ln>
                <a:solidFill>
                  <a:schemeClr val="bg2"/>
                </a:solidFill>
                <a:effectLst/>
                <a:latin typeface="VAG Rounded" pitchFamily="50" charset="0"/>
                <a:ea typeface="Calibri" panose="020F0502020204030204" pitchFamily="34" charset="0"/>
                <a:cs typeface="Times New Roman" panose="02020603050405020304" pitchFamily="18" charset="0"/>
              </a:rPr>
              <a:t>	</a:t>
            </a:r>
            <a:r>
              <a:rPr kumimoji="0" lang="cy-GB" altLang="en-US" sz="1400" b="0" i="0" u="none" strike="noStrike" kern="1200" cap="none" normalizeH="0" baseline="0" dirty="0" err="1">
                <a:ln>
                  <a:noFill/>
                </a:ln>
                <a:solidFill>
                  <a:schemeClr val="bg2"/>
                </a:solidFill>
                <a:effectLst/>
                <a:latin typeface="VAG Rounded" pitchFamily="50" charset="0"/>
                <a:ea typeface="+mn-ea"/>
                <a:cs typeface="Times New Roman" panose="02020603050405020304" pitchFamily="18" charset="0"/>
              </a:rPr>
              <a:t>comisiynyddplant.cymru</a:t>
            </a:r>
            <a:endParaRPr kumimoji="0" lang="cy-GB" altLang="en-US" sz="1400" b="0" i="0" u="none" strike="noStrike" kern="1200" cap="none" normalizeH="0" baseline="0" dirty="0">
              <a:ln>
                <a:noFill/>
              </a:ln>
              <a:solidFill>
                <a:schemeClr val="bg2"/>
              </a:solidFill>
              <a:effectLst/>
              <a:latin typeface="VAG Rounded" pitchFamily="50" charset="0"/>
              <a:ea typeface="+mn-ea"/>
              <a:cs typeface="Times New Roman" panose="02020603050405020304" pitchFamily="18" charset="0"/>
            </a:endParaRPr>
          </a:p>
          <a:p>
            <a:pPr marL="0" marR="0" lvl="0" indent="0" algn="l" defTabSz="914400" rtl="0" eaLnBrk="0" fontAlgn="base" latinLnBrk="0" hangingPunct="0">
              <a:lnSpc>
                <a:spcPct val="90000"/>
              </a:lnSpc>
              <a:spcBef>
                <a:spcPct val="0"/>
              </a:spcBef>
              <a:spcAft>
                <a:spcPts val="600"/>
              </a:spcAft>
              <a:buClrTx/>
              <a:buSzTx/>
              <a:buFontTx/>
              <a:buNone/>
              <a:tabLst>
                <a:tab pos="1792288" algn="l"/>
                <a:tab pos="2865438" algn="ctr"/>
                <a:tab pos="5730875" algn="r"/>
              </a:tabLst>
            </a:pPr>
            <a:r>
              <a:rPr kumimoji="0" lang="cy-GB" altLang="en-US" sz="1400" b="0" i="0" u="none" strike="noStrike" cap="none" normalizeH="0" baseline="0" dirty="0">
                <a:ln>
                  <a:noFill/>
                </a:ln>
                <a:solidFill>
                  <a:schemeClr val="bg2"/>
                </a:solidFill>
                <a:effectLst/>
                <a:latin typeface="VAG Rounded" pitchFamily="50" charset="0"/>
                <a:cs typeface="Times New Roman" panose="02020603050405020304" pitchFamily="18" charset="0"/>
              </a:rPr>
              <a:t>@</a:t>
            </a:r>
            <a:r>
              <a:rPr kumimoji="0" lang="cy-GB" altLang="en-US" sz="1400" b="0" i="0" u="none" strike="noStrike" cap="none" normalizeH="0" baseline="0" dirty="0" err="1">
                <a:ln>
                  <a:noFill/>
                </a:ln>
                <a:solidFill>
                  <a:schemeClr val="bg2"/>
                </a:solidFill>
                <a:effectLst/>
                <a:latin typeface="VAG Rounded" pitchFamily="50" charset="0"/>
                <a:cs typeface="Times New Roman" panose="02020603050405020304" pitchFamily="18" charset="0"/>
              </a:rPr>
              <a:t>childcomwales</a:t>
            </a:r>
            <a:r>
              <a:rPr kumimoji="0" lang="cy-GB" altLang="en-US" sz="1400" b="0" i="0" u="none" strike="noStrike" cap="none" normalizeH="0" baseline="0" dirty="0">
                <a:ln>
                  <a:noFill/>
                </a:ln>
                <a:solidFill>
                  <a:schemeClr val="bg2"/>
                </a:solidFill>
                <a:effectLst/>
                <a:latin typeface="VAG Rounded" pitchFamily="50" charset="0"/>
                <a:cs typeface="Times New Roman" panose="02020603050405020304" pitchFamily="18" charset="0"/>
              </a:rPr>
              <a:t>	</a:t>
            </a:r>
            <a:r>
              <a:rPr kumimoji="0" lang="cy-GB" altLang="en-US" sz="1400" b="0" i="0" u="none" strike="noStrike" kern="1200" cap="none" normalizeH="0" baseline="0" dirty="0" err="1">
                <a:ln>
                  <a:noFill/>
                </a:ln>
                <a:solidFill>
                  <a:schemeClr val="bg2"/>
                </a:solidFill>
                <a:effectLst/>
                <a:latin typeface="VAG Rounded" pitchFamily="50" charset="0"/>
                <a:ea typeface="+mn-ea"/>
                <a:cs typeface="Times New Roman" panose="02020603050405020304" pitchFamily="18" charset="0"/>
              </a:rPr>
              <a:t>childrenscommissioner.wales</a:t>
            </a:r>
            <a:endParaRPr kumimoji="0" lang="en-GB" altLang="en-US" sz="1400" b="0" i="0" u="none" strike="noStrike" kern="1200" cap="none" normalizeH="0" baseline="0" dirty="0">
              <a:ln>
                <a:noFill/>
              </a:ln>
              <a:solidFill>
                <a:schemeClr val="bg2"/>
              </a:solidFill>
              <a:effectLst/>
              <a:latin typeface="VAG Rounded" pitchFamily="50" charset="0"/>
              <a:ea typeface="+mn-ea"/>
              <a:cs typeface="Times New Roman" panose="02020603050405020304" pitchFamily="18" charset="0"/>
            </a:endParaRPr>
          </a:p>
        </p:txBody>
      </p:sp>
      <p:sp>
        <p:nvSpPr>
          <p:cNvPr id="11" name="Text Placeholder 10">
            <a:extLst>
              <a:ext uri="{FF2B5EF4-FFF2-40B4-BE49-F238E27FC236}">
                <a16:creationId xmlns:a16="http://schemas.microsoft.com/office/drawing/2014/main" id="{B47E2740-0F3A-49B8-92C1-43321C4DD259}"/>
              </a:ext>
            </a:extLst>
          </p:cNvPr>
          <p:cNvSpPr>
            <a:spLocks noGrp="1"/>
          </p:cNvSpPr>
          <p:nvPr>
            <p:ph type="body" sz="quarter" idx="10"/>
          </p:nvPr>
        </p:nvSpPr>
        <p:spPr>
          <a:xfrm>
            <a:off x="1800000" y="1512000"/>
            <a:ext cx="8593200" cy="4212000"/>
          </a:xfrm>
        </p:spPr>
        <p:txBody>
          <a:bodyPr lIns="0" tIns="0" rIns="0">
            <a:noAutofit/>
          </a:bodyPr>
          <a:lstStyle>
            <a:lvl1pPr>
              <a:defRPr b="1">
                <a:solidFill>
                  <a:schemeClr val="bg2"/>
                </a:solidFill>
                <a:latin typeface="VAG Rounded Std Thin" panose="020F04020202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hlinkClick r:id="rId4"/>
            <a:extLst>
              <a:ext uri="{FF2B5EF4-FFF2-40B4-BE49-F238E27FC236}">
                <a16:creationId xmlns:a16="http://schemas.microsoft.com/office/drawing/2014/main" id="{E02D5032-7F75-405A-B222-831AB1EC6845}"/>
              </a:ext>
            </a:extLst>
          </p:cNvPr>
          <p:cNvSpPr/>
          <p:nvPr userDrawn="1"/>
        </p:nvSpPr>
        <p:spPr>
          <a:xfrm>
            <a:off x="9231086" y="5974080"/>
            <a:ext cx="1994263" cy="163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5"/>
            <a:extLst>
              <a:ext uri="{FF2B5EF4-FFF2-40B4-BE49-F238E27FC236}">
                <a16:creationId xmlns:a16="http://schemas.microsoft.com/office/drawing/2014/main" id="{0260D4DC-8A33-4918-B54F-178C0A33992F}"/>
              </a:ext>
            </a:extLst>
          </p:cNvPr>
          <p:cNvSpPr/>
          <p:nvPr userDrawn="1"/>
        </p:nvSpPr>
        <p:spPr>
          <a:xfrm>
            <a:off x="9231086" y="6247679"/>
            <a:ext cx="2386149" cy="178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550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Pink">
    <p:bg>
      <p:bgPr>
        <a:solidFill>
          <a:schemeClr val="accent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10">
            <a:extLst>
              <a:ext uri="{FF2B5EF4-FFF2-40B4-BE49-F238E27FC236}">
                <a16:creationId xmlns:a16="http://schemas.microsoft.com/office/drawing/2014/main" id="{670A7857-2A17-4545-8F08-164E289C2513}"/>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9" name="Text Placeholder 10">
            <a:extLst>
              <a:ext uri="{FF2B5EF4-FFF2-40B4-BE49-F238E27FC236}">
                <a16:creationId xmlns:a16="http://schemas.microsoft.com/office/drawing/2014/main" id="{516818EA-85F8-44FB-8813-18A7EF375767}"/>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3290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Purple">
    <p:bg>
      <p:bgPr>
        <a:solidFill>
          <a:schemeClr val="accent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7ECAE7AA-4351-4C21-B3EB-537899028611}"/>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FC87B527-9C95-426A-A3A0-11C08ACAF5F7}"/>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6297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bg>
      <p:bgPr>
        <a:solidFill>
          <a:srgbClr val="0072B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65DD9D79-DCC4-4119-A5A5-C31167AB465B}"/>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00A31E7-103F-41CA-A05A-3385EB97E51A}"/>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5218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6C5B0-BCE9-4190-B09A-DBC0AA33D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15FE0C-6F9B-4E90-8B7D-20A721057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0DD1D29-2E01-48A5-96E1-EDB95AC10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A6C1-B524-4083-8985-4658D9A351CB}" type="datetimeFigureOut">
              <a:rPr lang="en-GB" smtClean="0"/>
              <a:t>20/12/2021</a:t>
            </a:fld>
            <a:endParaRPr lang="en-GB"/>
          </a:p>
        </p:txBody>
      </p:sp>
      <p:sp>
        <p:nvSpPr>
          <p:cNvPr id="5" name="Footer Placeholder 4">
            <a:extLst>
              <a:ext uri="{FF2B5EF4-FFF2-40B4-BE49-F238E27FC236}">
                <a16:creationId xmlns:a16="http://schemas.microsoft.com/office/drawing/2014/main" id="{1FFDCDDF-CFCD-4C49-922F-73DA90588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EBF52E-53C0-4F36-8CFC-2FC836391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8EB8B-7571-4EDF-8436-56B416227145}" type="slidenum">
              <a:rPr lang="en-GB" smtClean="0"/>
              <a:t>‹#›</a:t>
            </a:fld>
            <a:endParaRPr lang="en-GB"/>
          </a:p>
        </p:txBody>
      </p:sp>
    </p:spTree>
    <p:extLst>
      <p:ext uri="{BB962C8B-B14F-4D97-AF65-F5344CB8AC3E}">
        <p14:creationId xmlns:p14="http://schemas.microsoft.com/office/powerpoint/2010/main" val="24495383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Lst>
  <p:txStyles>
    <p:titleStyle>
      <a:lvl1pPr algn="l" defTabSz="914400" rtl="0" eaLnBrk="1" latinLnBrk="0" hangingPunct="1">
        <a:lnSpc>
          <a:spcPct val="90000"/>
        </a:lnSpc>
        <a:spcBef>
          <a:spcPct val="0"/>
        </a:spcBef>
        <a:buNone/>
        <a:defRPr sz="6000" kern="1200">
          <a:solidFill>
            <a:schemeClr val="tx1"/>
          </a:solidFill>
          <a:latin typeface="VAG Rounde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71NLLgyK9o4"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_kUf3q-GFQ0"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play.kahoot.it/v2/?quizId=882ad26b-e4cd-40cc-9d99-e43e2b6d512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510" y="694207"/>
            <a:ext cx="10304835" cy="3656386"/>
          </a:xfrm>
        </p:spPr>
        <p:txBody>
          <a:bodyPr/>
          <a:lstStyle/>
          <a:p>
            <a:br>
              <a:rPr lang="en-GB" sz="2400" dirty="0"/>
            </a:br>
            <a:br>
              <a:rPr lang="en-GB" dirty="0"/>
            </a:br>
            <a:br>
              <a:rPr lang="en-GB" dirty="0"/>
            </a:br>
            <a:br>
              <a:rPr lang="en-GB" dirty="0"/>
            </a:br>
            <a:endParaRPr lang="en-GB" dirty="0"/>
          </a:p>
        </p:txBody>
      </p:sp>
      <p:sp>
        <p:nvSpPr>
          <p:cNvPr id="3" name="TextBox 2"/>
          <p:cNvSpPr txBox="1"/>
          <p:nvPr/>
        </p:nvSpPr>
        <p:spPr>
          <a:xfrm>
            <a:off x="1289957" y="1460571"/>
            <a:ext cx="9675388" cy="1446550"/>
          </a:xfrm>
          <a:prstGeom prst="rect">
            <a:avLst/>
          </a:prstGeom>
          <a:noFill/>
        </p:spPr>
        <p:txBody>
          <a:bodyPr wrap="square" rtlCol="0">
            <a:spAutoFit/>
          </a:bodyPr>
          <a:lstStyle/>
          <a:p>
            <a:r>
              <a:rPr lang="en-US" sz="4400" dirty="0">
                <a:latin typeface="+mj-lt"/>
              </a:rPr>
              <a:t>Project Vote: Local elections 2022</a:t>
            </a:r>
          </a:p>
          <a:p>
            <a:r>
              <a:rPr lang="en-US" sz="4400" dirty="0">
                <a:latin typeface="+mj-lt"/>
              </a:rPr>
              <a:t>Lesson 1</a:t>
            </a:r>
            <a:endParaRPr lang="en-GB" sz="4400" dirty="0">
              <a:latin typeface="+mj-lt"/>
            </a:endParaRPr>
          </a:p>
        </p:txBody>
      </p:sp>
    </p:spTree>
    <p:extLst>
      <p:ext uri="{BB962C8B-B14F-4D97-AF65-F5344CB8AC3E}">
        <p14:creationId xmlns:p14="http://schemas.microsoft.com/office/powerpoint/2010/main" val="348069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51660" y="2123505"/>
            <a:ext cx="8593200" cy="1802701"/>
          </a:xfrm>
        </p:spPr>
        <p:txBody>
          <a:bodyPr/>
          <a:lstStyle/>
          <a:p>
            <a:pPr marL="0" indent="0">
              <a:buNone/>
            </a:pPr>
            <a:r>
              <a:rPr lang="en-US" dirty="0">
                <a:solidFill>
                  <a:srgbClr val="FFFF00"/>
                </a:solidFill>
                <a:latin typeface="VAGRounded Lt" panose="00000400000000000000" pitchFamily="2" charset="0"/>
                <a:hlinkClick r:id="rId3"/>
              </a:rPr>
              <a:t>*</a:t>
            </a:r>
          </a:p>
          <a:p>
            <a:pPr marL="0" indent="0">
              <a:buNone/>
            </a:pPr>
            <a:r>
              <a:rPr lang="en-US" sz="8000" dirty="0">
                <a:solidFill>
                  <a:srgbClr val="FFFF00"/>
                </a:solidFill>
                <a:latin typeface="VAGRounded Lt" panose="00000400000000000000" pitchFamily="2" charset="0"/>
                <a:hlinkClick r:id="rId3"/>
              </a:rPr>
              <a:t>YouTube video link</a:t>
            </a:r>
            <a:endParaRPr lang="en-GB" sz="8000" dirty="0">
              <a:solidFill>
                <a:schemeClr val="tx1"/>
              </a:solidFill>
            </a:endParaRPr>
          </a:p>
        </p:txBody>
      </p:sp>
      <p:sp>
        <p:nvSpPr>
          <p:cNvPr id="3" name="TextBox 2"/>
          <p:cNvSpPr txBox="1"/>
          <p:nvPr/>
        </p:nvSpPr>
        <p:spPr>
          <a:xfrm>
            <a:off x="571500" y="700088"/>
            <a:ext cx="4957763" cy="584775"/>
          </a:xfrm>
          <a:prstGeom prst="rect">
            <a:avLst/>
          </a:prstGeom>
          <a:noFill/>
        </p:spPr>
        <p:txBody>
          <a:bodyPr wrap="square" rtlCol="0">
            <a:spAutoFit/>
          </a:bodyPr>
          <a:lstStyle/>
          <a:p>
            <a:r>
              <a:rPr lang="en-US" sz="3200" dirty="0">
                <a:latin typeface="+mj-lt"/>
              </a:rPr>
              <a:t>Project Vote</a:t>
            </a:r>
            <a:endParaRPr lang="en-GB" sz="3200" dirty="0">
              <a:latin typeface="+mj-lt"/>
            </a:endParaRPr>
          </a:p>
        </p:txBody>
      </p:sp>
    </p:spTree>
    <p:extLst>
      <p:ext uri="{BB962C8B-B14F-4D97-AF65-F5344CB8AC3E}">
        <p14:creationId xmlns:p14="http://schemas.microsoft.com/office/powerpoint/2010/main" val="131183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300188" y="1313606"/>
            <a:ext cx="8593200" cy="241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latin typeface="VAG Rounded" charset="0"/>
              </a:rPr>
              <a:t>What is a vote?</a:t>
            </a:r>
          </a:p>
          <a:p>
            <a:endParaRPr lang="en-US" sz="4800" dirty="0">
              <a:latin typeface="VAG Rounded" charset="0"/>
            </a:endParaRPr>
          </a:p>
          <a:p>
            <a:pPr marL="0" indent="0">
              <a:buNone/>
            </a:pPr>
            <a:r>
              <a:rPr lang="en-US" sz="4800" dirty="0">
                <a:latin typeface="VAG Rounded" charset="0"/>
              </a:rPr>
              <a:t>Can you give any examples? </a:t>
            </a:r>
            <a:endParaRPr lang="en-GB" sz="4800" dirty="0">
              <a:latin typeface="VAG Rounded"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95" y="1313606"/>
            <a:ext cx="2304930" cy="2259059"/>
          </a:xfrm>
          <a:prstGeom prst="rect">
            <a:avLst/>
          </a:prstGeom>
        </p:spPr>
      </p:pic>
    </p:spTree>
    <p:extLst>
      <p:ext uri="{BB962C8B-B14F-4D97-AF65-F5344CB8AC3E}">
        <p14:creationId xmlns:p14="http://schemas.microsoft.com/office/powerpoint/2010/main" val="387900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74206"/>
            <a:ext cx="8033657" cy="584775"/>
          </a:xfrm>
          <a:prstGeom prst="rect">
            <a:avLst/>
          </a:prstGeom>
          <a:noFill/>
        </p:spPr>
        <p:txBody>
          <a:bodyPr wrap="square" rtlCol="0">
            <a:spAutoFit/>
          </a:bodyPr>
          <a:lstStyle/>
          <a:p>
            <a:r>
              <a:rPr lang="en-US" sz="3200" dirty="0">
                <a:solidFill>
                  <a:schemeClr val="accent1"/>
                </a:solidFill>
                <a:latin typeface="+mj-lt"/>
              </a:rPr>
              <a:t>Welsh Parliament/ </a:t>
            </a:r>
            <a:r>
              <a:rPr lang="en-US" sz="3200" dirty="0" err="1">
                <a:solidFill>
                  <a:schemeClr val="accent1"/>
                </a:solidFill>
                <a:latin typeface="+mj-lt"/>
              </a:rPr>
              <a:t>Senedd</a:t>
            </a:r>
            <a:r>
              <a:rPr lang="en-US" sz="3200" dirty="0">
                <a:solidFill>
                  <a:schemeClr val="accent1"/>
                </a:solidFill>
                <a:latin typeface="+mj-lt"/>
              </a:rPr>
              <a:t> election</a:t>
            </a:r>
            <a:endParaRPr lang="en-GB" sz="3200" dirty="0">
              <a:solidFill>
                <a:schemeClr val="accent1"/>
              </a:solidFill>
              <a:latin typeface="+mj-lt"/>
            </a:endParaRPr>
          </a:p>
        </p:txBody>
      </p:sp>
      <p:sp>
        <p:nvSpPr>
          <p:cNvPr id="4" name="TextBox 3"/>
          <p:cNvSpPr txBox="1"/>
          <p:nvPr/>
        </p:nvSpPr>
        <p:spPr>
          <a:xfrm>
            <a:off x="457200" y="1058981"/>
            <a:ext cx="6243638" cy="4708981"/>
          </a:xfrm>
          <a:prstGeom prst="rect">
            <a:avLst/>
          </a:prstGeom>
          <a:noFill/>
        </p:spPr>
        <p:txBody>
          <a:bodyPr wrap="square" rtlCol="0">
            <a:spAutoFit/>
          </a:bodyPr>
          <a:lstStyle/>
          <a:p>
            <a:r>
              <a:rPr lang="en-US" sz="3000" dirty="0">
                <a:latin typeface="+mj-lt"/>
              </a:rPr>
              <a:t>Last election: </a:t>
            </a:r>
            <a:r>
              <a:rPr lang="en-US" sz="3000" dirty="0">
                <a:latin typeface="VAGRounded Lt" panose="00000400000000000000" pitchFamily="2" charset="0"/>
              </a:rPr>
              <a:t>2021</a:t>
            </a:r>
          </a:p>
          <a:p>
            <a:r>
              <a:rPr lang="en-US" sz="3000" dirty="0">
                <a:latin typeface="+mj-lt"/>
              </a:rPr>
              <a:t>First Minister: </a:t>
            </a:r>
            <a:r>
              <a:rPr lang="en-US" sz="3000" dirty="0">
                <a:latin typeface="VAGRounded Lt" panose="00000400000000000000" pitchFamily="2" charset="0"/>
              </a:rPr>
              <a:t>Mark </a:t>
            </a:r>
            <a:r>
              <a:rPr lang="en-US" sz="3000" dirty="0" err="1">
                <a:latin typeface="VAGRounded Lt" panose="00000400000000000000" pitchFamily="2" charset="0"/>
              </a:rPr>
              <a:t>Drakeford</a:t>
            </a:r>
            <a:endParaRPr lang="en-US" sz="3000" dirty="0">
              <a:latin typeface="VAGRounded Lt" panose="00000400000000000000" pitchFamily="2" charset="0"/>
            </a:endParaRPr>
          </a:p>
          <a:p>
            <a:r>
              <a:rPr lang="en-US" sz="3000" dirty="0">
                <a:latin typeface="+mj-lt"/>
              </a:rPr>
              <a:t>Who represents you: </a:t>
            </a:r>
            <a:r>
              <a:rPr lang="en-US" sz="3000" dirty="0">
                <a:latin typeface="VAGRounded Lt" panose="00000400000000000000" pitchFamily="2" charset="0"/>
              </a:rPr>
              <a:t>MSs</a:t>
            </a:r>
          </a:p>
          <a:p>
            <a:r>
              <a:rPr lang="en-US" sz="3000" dirty="0">
                <a:latin typeface="+mj-lt"/>
              </a:rPr>
              <a:t>Age you can vote: </a:t>
            </a:r>
            <a:r>
              <a:rPr lang="en-US" sz="3000" dirty="0">
                <a:latin typeface="VAGRounded Lt" panose="00000400000000000000" pitchFamily="2" charset="0"/>
              </a:rPr>
              <a:t>16+ </a:t>
            </a:r>
          </a:p>
          <a:p>
            <a:endParaRPr lang="en-US" sz="3000" dirty="0">
              <a:latin typeface="+mj-lt"/>
            </a:endParaRPr>
          </a:p>
          <a:p>
            <a:r>
              <a:rPr lang="en-US" sz="3000" dirty="0">
                <a:latin typeface="+mj-lt"/>
              </a:rPr>
              <a:t>Things they control:</a:t>
            </a:r>
          </a:p>
          <a:p>
            <a:pPr marL="285750" indent="-285750">
              <a:buFont typeface="Arial" panose="020B0604020202020204" pitchFamily="34" charset="0"/>
              <a:buChar char="•"/>
            </a:pPr>
            <a:r>
              <a:rPr lang="en-US" sz="3000" dirty="0">
                <a:latin typeface="VAGRounded Lt" panose="00000400000000000000" pitchFamily="2" charset="0"/>
              </a:rPr>
              <a:t>Health</a:t>
            </a:r>
          </a:p>
          <a:p>
            <a:pPr marL="285750" indent="-285750">
              <a:buFont typeface="Arial" panose="020B0604020202020204" pitchFamily="34" charset="0"/>
              <a:buChar char="•"/>
            </a:pPr>
            <a:r>
              <a:rPr lang="en-US" sz="3000" dirty="0">
                <a:latin typeface="VAGRounded Lt" panose="00000400000000000000" pitchFamily="2" charset="0"/>
              </a:rPr>
              <a:t>Curriculum for schools</a:t>
            </a:r>
          </a:p>
          <a:p>
            <a:pPr marL="285750" indent="-285750">
              <a:buFont typeface="Arial" panose="020B0604020202020204" pitchFamily="34" charset="0"/>
              <a:buChar char="•"/>
            </a:pPr>
            <a:r>
              <a:rPr lang="en-US" sz="3000" dirty="0">
                <a:latin typeface="VAGRounded Lt" panose="00000400000000000000" pitchFamily="2" charset="0"/>
              </a:rPr>
              <a:t>Where our energy comes from</a:t>
            </a:r>
          </a:p>
          <a:p>
            <a:pPr marL="285750" indent="-285750">
              <a:buFont typeface="Arial" panose="020B0604020202020204" pitchFamily="34" charset="0"/>
              <a:buChar char="•"/>
            </a:pPr>
            <a:r>
              <a:rPr lang="en-US" sz="3000" dirty="0">
                <a:latin typeface="VAGRounded Lt" panose="00000400000000000000" pitchFamily="2" charset="0"/>
              </a:rPr>
              <a:t>Coronavirus regulations in Wales</a:t>
            </a:r>
            <a:endParaRPr lang="en-GB" sz="3000" dirty="0">
              <a:latin typeface="VAGRounded Lt" panose="00000400000000000000" pitchFamily="2" charset="0"/>
            </a:endParaRPr>
          </a:p>
        </p:txBody>
      </p:sp>
      <p:pic>
        <p:nvPicPr>
          <p:cNvPr id="3076" name="Picture 4" descr="Rt Hon Mark Drakeford 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851" y="1464818"/>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234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509452"/>
            <a:ext cx="8033657" cy="584775"/>
          </a:xfrm>
          <a:prstGeom prst="rect">
            <a:avLst/>
          </a:prstGeom>
          <a:noFill/>
        </p:spPr>
        <p:txBody>
          <a:bodyPr wrap="square" rtlCol="0">
            <a:spAutoFit/>
          </a:bodyPr>
          <a:lstStyle/>
          <a:p>
            <a:r>
              <a:rPr lang="en-US" sz="3200" dirty="0">
                <a:solidFill>
                  <a:schemeClr val="accent1"/>
                </a:solidFill>
                <a:latin typeface="+mj-lt"/>
              </a:rPr>
              <a:t>UK Parliament election</a:t>
            </a:r>
            <a:endParaRPr lang="en-GB" sz="3200" dirty="0">
              <a:solidFill>
                <a:schemeClr val="accent1"/>
              </a:solidFill>
              <a:latin typeface="+mj-lt"/>
            </a:endParaRPr>
          </a:p>
        </p:txBody>
      </p:sp>
      <p:sp>
        <p:nvSpPr>
          <p:cNvPr id="11" name="TextBox 10"/>
          <p:cNvSpPr txBox="1"/>
          <p:nvPr/>
        </p:nvSpPr>
        <p:spPr>
          <a:xfrm>
            <a:off x="457200" y="1094227"/>
            <a:ext cx="5538651" cy="4708981"/>
          </a:xfrm>
          <a:prstGeom prst="rect">
            <a:avLst/>
          </a:prstGeom>
          <a:noFill/>
        </p:spPr>
        <p:txBody>
          <a:bodyPr wrap="square" rtlCol="0">
            <a:spAutoFit/>
          </a:bodyPr>
          <a:lstStyle/>
          <a:p>
            <a:r>
              <a:rPr lang="en-US" sz="3000" dirty="0">
                <a:latin typeface="+mj-lt"/>
              </a:rPr>
              <a:t>Last election: </a:t>
            </a:r>
            <a:r>
              <a:rPr lang="en-US" sz="3000" dirty="0">
                <a:latin typeface="VAGRounded Lt" panose="00000400000000000000" pitchFamily="2" charset="0"/>
              </a:rPr>
              <a:t>2019</a:t>
            </a:r>
          </a:p>
          <a:p>
            <a:r>
              <a:rPr lang="en-US" sz="3000" dirty="0">
                <a:latin typeface="+mj-lt"/>
              </a:rPr>
              <a:t>Prime Minister: </a:t>
            </a:r>
            <a:r>
              <a:rPr lang="en-US" sz="3000" dirty="0">
                <a:latin typeface="VAGRounded Lt" panose="00000400000000000000" pitchFamily="2" charset="0"/>
              </a:rPr>
              <a:t>Boris Johnson</a:t>
            </a:r>
          </a:p>
          <a:p>
            <a:r>
              <a:rPr lang="en-US" sz="3000" dirty="0">
                <a:latin typeface="+mj-lt"/>
              </a:rPr>
              <a:t>Who represents you: </a:t>
            </a:r>
            <a:r>
              <a:rPr lang="en-US" sz="3000" dirty="0">
                <a:latin typeface="VAGRounded Lt" panose="00000400000000000000" pitchFamily="2" charset="0"/>
              </a:rPr>
              <a:t>MPs</a:t>
            </a:r>
          </a:p>
          <a:p>
            <a:r>
              <a:rPr lang="en-US" sz="3000" dirty="0">
                <a:latin typeface="+mj-lt"/>
              </a:rPr>
              <a:t>Age you can vote: </a:t>
            </a:r>
            <a:r>
              <a:rPr lang="en-US" sz="3000" dirty="0">
                <a:latin typeface="VAGRounded Lt" panose="00000400000000000000" pitchFamily="2" charset="0"/>
              </a:rPr>
              <a:t>18+ </a:t>
            </a:r>
          </a:p>
          <a:p>
            <a:endParaRPr lang="en-US" sz="3000" dirty="0">
              <a:latin typeface="+mj-lt"/>
            </a:endParaRPr>
          </a:p>
          <a:p>
            <a:r>
              <a:rPr lang="en-US" sz="3000" dirty="0">
                <a:latin typeface="+mj-lt"/>
              </a:rPr>
              <a:t>Things they control:</a:t>
            </a:r>
          </a:p>
          <a:p>
            <a:pPr marL="285750" indent="-285750">
              <a:buFont typeface="Arial" panose="020B0604020202020204" pitchFamily="34" charset="0"/>
              <a:buChar char="•"/>
            </a:pPr>
            <a:r>
              <a:rPr lang="en-US" sz="3000" dirty="0">
                <a:latin typeface="VAGRounded Lt" panose="00000400000000000000" pitchFamily="2" charset="0"/>
              </a:rPr>
              <a:t>Immigration</a:t>
            </a:r>
          </a:p>
          <a:p>
            <a:pPr marL="285750" indent="-285750">
              <a:buFont typeface="Arial" panose="020B0604020202020204" pitchFamily="34" charset="0"/>
              <a:buChar char="•"/>
            </a:pPr>
            <a:r>
              <a:rPr lang="en-US" sz="3000" dirty="0">
                <a:latin typeface="VAGRounded Lt" panose="00000400000000000000" pitchFamily="2" charset="0"/>
              </a:rPr>
              <a:t>Policing </a:t>
            </a:r>
          </a:p>
          <a:p>
            <a:pPr marL="285750" indent="-285750">
              <a:buFont typeface="Arial" panose="020B0604020202020204" pitchFamily="34" charset="0"/>
              <a:buChar char="•"/>
            </a:pPr>
            <a:r>
              <a:rPr lang="en-US" sz="3000" dirty="0">
                <a:latin typeface="VAGRounded Lt" panose="00000400000000000000" pitchFamily="2" charset="0"/>
              </a:rPr>
              <a:t>The internet</a:t>
            </a:r>
          </a:p>
          <a:p>
            <a:pPr marL="285750" indent="-285750">
              <a:buFont typeface="Arial" panose="020B0604020202020204" pitchFamily="34" charset="0"/>
              <a:buChar char="•"/>
            </a:pPr>
            <a:r>
              <a:rPr lang="en-US" sz="3000" dirty="0">
                <a:latin typeface="VAGRounded Lt" panose="00000400000000000000" pitchFamily="2" charset="0"/>
              </a:rPr>
              <a:t>Armed forces </a:t>
            </a:r>
            <a:endParaRPr lang="en-GB" sz="3000" dirty="0">
              <a:latin typeface="VAGRounded Lt" panose="00000400000000000000" pitchFamily="2" charset="0"/>
            </a:endParaRPr>
          </a:p>
        </p:txBody>
      </p:sp>
      <p:pic>
        <p:nvPicPr>
          <p:cNvPr id="1030" name="Picture 6" descr="File:Boris Johnson official portrait (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328" y="914753"/>
            <a:ext cx="3366034" cy="473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895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199" y="467405"/>
            <a:ext cx="8033657" cy="584775"/>
          </a:xfrm>
          <a:prstGeom prst="rect">
            <a:avLst/>
          </a:prstGeom>
          <a:noFill/>
        </p:spPr>
        <p:txBody>
          <a:bodyPr wrap="square" rtlCol="0">
            <a:spAutoFit/>
          </a:bodyPr>
          <a:lstStyle/>
          <a:p>
            <a:r>
              <a:rPr lang="en-US" sz="3200" dirty="0">
                <a:solidFill>
                  <a:schemeClr val="accent1"/>
                </a:solidFill>
                <a:latin typeface="+mj-lt"/>
              </a:rPr>
              <a:t>Local council elections</a:t>
            </a:r>
            <a:endParaRPr lang="en-GB" sz="3200" dirty="0">
              <a:solidFill>
                <a:schemeClr val="accent1"/>
              </a:solidFill>
              <a:latin typeface="+mj-lt"/>
            </a:endParaRPr>
          </a:p>
        </p:txBody>
      </p:sp>
      <p:sp>
        <p:nvSpPr>
          <p:cNvPr id="4" name="TextBox 3"/>
          <p:cNvSpPr txBox="1"/>
          <p:nvPr/>
        </p:nvSpPr>
        <p:spPr>
          <a:xfrm>
            <a:off x="457199" y="1052180"/>
            <a:ext cx="11115676" cy="4832092"/>
          </a:xfrm>
          <a:prstGeom prst="rect">
            <a:avLst/>
          </a:prstGeom>
          <a:noFill/>
        </p:spPr>
        <p:txBody>
          <a:bodyPr wrap="square" rtlCol="0">
            <a:spAutoFit/>
          </a:bodyPr>
          <a:lstStyle/>
          <a:p>
            <a:r>
              <a:rPr lang="en-US" sz="2800" dirty="0">
                <a:latin typeface="+mj-lt"/>
              </a:rPr>
              <a:t>Next election: </a:t>
            </a:r>
            <a:r>
              <a:rPr lang="en-US" sz="2800" dirty="0">
                <a:latin typeface="VAGRounded Lt" panose="00000400000000000000" pitchFamily="2" charset="0"/>
              </a:rPr>
              <a:t>2022</a:t>
            </a:r>
            <a:br>
              <a:rPr lang="en-US" sz="2800" dirty="0">
                <a:latin typeface="+mj-lt"/>
              </a:rPr>
            </a:br>
            <a:r>
              <a:rPr lang="en-US" sz="2800" dirty="0">
                <a:latin typeface="+mj-lt"/>
              </a:rPr>
              <a:t>Leader of the Council: </a:t>
            </a:r>
            <a:r>
              <a:rPr lang="en-US" sz="2800" dirty="0">
                <a:latin typeface="VAGRounded Lt" panose="00000400000000000000" pitchFamily="2" charset="0"/>
              </a:rPr>
              <a:t>Every council has a different leader</a:t>
            </a:r>
            <a:endParaRPr lang="en-US" sz="2800" dirty="0">
              <a:latin typeface="+mj-lt"/>
            </a:endParaRPr>
          </a:p>
          <a:p>
            <a:r>
              <a:rPr lang="en-US" sz="2800" dirty="0">
                <a:latin typeface="+mj-lt"/>
              </a:rPr>
              <a:t>Who represents you:</a:t>
            </a:r>
            <a:r>
              <a:rPr lang="en-US" sz="2800" dirty="0">
                <a:latin typeface="VAGRounded Lt" panose="00000400000000000000" pitchFamily="2" charset="0"/>
              </a:rPr>
              <a:t> </a:t>
            </a:r>
            <a:r>
              <a:rPr lang="en-US" sz="2800" dirty="0" err="1">
                <a:latin typeface="VAGRounded Lt" panose="00000400000000000000" pitchFamily="2" charset="0"/>
              </a:rPr>
              <a:t>Councillors</a:t>
            </a:r>
            <a:endParaRPr lang="en-US" sz="2800" dirty="0">
              <a:latin typeface="VAGRounded Lt" panose="00000400000000000000" pitchFamily="2" charset="0"/>
            </a:endParaRPr>
          </a:p>
          <a:p>
            <a:r>
              <a:rPr lang="en-US" sz="2800" dirty="0">
                <a:latin typeface="+mj-lt"/>
              </a:rPr>
              <a:t>Age you can vote: </a:t>
            </a:r>
            <a:r>
              <a:rPr lang="en-US" sz="2800" dirty="0">
                <a:latin typeface="VAGRounded Lt" panose="00000400000000000000" pitchFamily="2" charset="0"/>
              </a:rPr>
              <a:t>16+ in Wales</a:t>
            </a:r>
            <a:endParaRPr lang="en-US" sz="2800" dirty="0">
              <a:latin typeface="+mj-lt"/>
            </a:endParaRPr>
          </a:p>
          <a:p>
            <a:endParaRPr lang="en-US" sz="2800" dirty="0">
              <a:latin typeface="+mj-lt"/>
            </a:endParaRPr>
          </a:p>
          <a:p>
            <a:r>
              <a:rPr lang="en-US" sz="2800" dirty="0">
                <a:latin typeface="+mj-lt"/>
              </a:rPr>
              <a:t>Things they control:</a:t>
            </a:r>
          </a:p>
          <a:p>
            <a:pPr marL="285750" indent="-285750">
              <a:buFont typeface="Arial" panose="020B0604020202020204" pitchFamily="34" charset="0"/>
              <a:buChar char="•"/>
            </a:pPr>
            <a:r>
              <a:rPr lang="en-US" sz="2800" dirty="0">
                <a:latin typeface="VAGRounded Lt" panose="00000400000000000000" pitchFamily="2" charset="0"/>
              </a:rPr>
              <a:t>Collecting waste and recycling</a:t>
            </a:r>
          </a:p>
          <a:p>
            <a:pPr marL="285750" indent="-285750">
              <a:buFont typeface="Arial" panose="020B0604020202020204" pitchFamily="34" charset="0"/>
              <a:buChar char="•"/>
            </a:pPr>
            <a:r>
              <a:rPr lang="en-US" sz="2800" dirty="0">
                <a:latin typeface="VAGRounded Lt" panose="00000400000000000000" pitchFamily="2" charset="0"/>
              </a:rPr>
              <a:t>Social care</a:t>
            </a:r>
          </a:p>
          <a:p>
            <a:pPr marL="285750" indent="-285750">
              <a:buFont typeface="Arial" panose="020B0604020202020204" pitchFamily="34" charset="0"/>
              <a:buChar char="•"/>
            </a:pPr>
            <a:r>
              <a:rPr lang="en-US" sz="2800" dirty="0">
                <a:latin typeface="VAGRounded Lt" panose="00000400000000000000" pitchFamily="2" charset="0"/>
              </a:rPr>
              <a:t>Roads, footpaths and cycle paths</a:t>
            </a:r>
          </a:p>
          <a:p>
            <a:pPr marL="285750" indent="-285750">
              <a:buFont typeface="Arial" panose="020B0604020202020204" pitchFamily="34" charset="0"/>
              <a:buChar char="•"/>
            </a:pPr>
            <a:r>
              <a:rPr lang="en-US" sz="2800" dirty="0">
                <a:latin typeface="VAGRounded Lt" panose="00000400000000000000" pitchFamily="2" charset="0"/>
              </a:rPr>
              <a:t>Parks</a:t>
            </a:r>
          </a:p>
          <a:p>
            <a:pPr marL="285750" indent="-285750">
              <a:buFont typeface="Arial" panose="020B0604020202020204" pitchFamily="34" charset="0"/>
              <a:buChar char="•"/>
            </a:pPr>
            <a:r>
              <a:rPr lang="en-US" sz="2800" dirty="0">
                <a:latin typeface="VAGRounded Lt" panose="00000400000000000000" pitchFamily="2" charset="0"/>
              </a:rPr>
              <a:t>School transport</a:t>
            </a:r>
            <a:endParaRPr lang="en-GB" sz="2800" dirty="0">
              <a:latin typeface="VAGRounded Lt" panose="00000400000000000000" pitchFamily="2" charset="0"/>
            </a:endParaRPr>
          </a:p>
        </p:txBody>
      </p:sp>
    </p:spTree>
    <p:extLst>
      <p:ext uri="{BB962C8B-B14F-4D97-AF65-F5344CB8AC3E}">
        <p14:creationId xmlns:p14="http://schemas.microsoft.com/office/powerpoint/2010/main" val="344012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ales Administrative Map 2009.png"/>
          <p:cNvPicPr>
            <a:picLocks noChangeAspect="1" noChangeArrowheads="1"/>
          </p:cNvPicPr>
          <p:nvPr/>
        </p:nvPicPr>
        <p:blipFill rotWithShape="1">
          <a:blip r:embed="rId3">
            <a:extLst>
              <a:ext uri="{28A0092B-C50C-407E-A947-70E740481C1C}">
                <a14:useLocalDpi xmlns:a14="http://schemas.microsoft.com/office/drawing/2010/main" val="0"/>
              </a:ext>
            </a:extLst>
          </a:blip>
          <a:srcRect b="31139"/>
          <a:stretch/>
        </p:blipFill>
        <p:spPr bwMode="auto">
          <a:xfrm>
            <a:off x="-1" y="0"/>
            <a:ext cx="63165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ales Administrative Map 2009.png"/>
          <p:cNvPicPr>
            <a:picLocks noChangeAspect="1" noChangeArrowheads="1"/>
          </p:cNvPicPr>
          <p:nvPr/>
        </p:nvPicPr>
        <p:blipFill rotWithShape="1">
          <a:blip r:embed="rId3">
            <a:extLst>
              <a:ext uri="{28A0092B-C50C-407E-A947-70E740481C1C}">
                <a14:useLocalDpi xmlns:a14="http://schemas.microsoft.com/office/drawing/2010/main" val="0"/>
              </a:ext>
            </a:extLst>
          </a:blip>
          <a:srcRect t="69250"/>
          <a:stretch/>
        </p:blipFill>
        <p:spPr bwMode="auto">
          <a:xfrm>
            <a:off x="5629275" y="1838086"/>
            <a:ext cx="6562725" cy="318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37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259F5E-2459-7848-A266-580373E7BCE9}"/>
              </a:ext>
            </a:extLst>
          </p:cNvPr>
          <p:cNvSpPr txBox="1"/>
          <p:nvPr/>
        </p:nvSpPr>
        <p:spPr>
          <a:xfrm>
            <a:off x="1417320" y="1805940"/>
            <a:ext cx="9829800" cy="1446550"/>
          </a:xfrm>
          <a:prstGeom prst="rect">
            <a:avLst/>
          </a:prstGeom>
          <a:noFill/>
        </p:spPr>
        <p:txBody>
          <a:bodyPr wrap="square" rtlCol="0">
            <a:spAutoFit/>
          </a:bodyPr>
          <a:lstStyle/>
          <a:p>
            <a:r>
              <a:rPr lang="en-US" sz="8800" dirty="0">
                <a:hlinkClick r:id="rId3"/>
              </a:rPr>
              <a:t>Video Link (YouTube)</a:t>
            </a:r>
            <a:endParaRPr lang="en-US" sz="8800" dirty="0"/>
          </a:p>
        </p:txBody>
      </p:sp>
    </p:spTree>
    <p:extLst>
      <p:ext uri="{BB962C8B-B14F-4D97-AF65-F5344CB8AC3E}">
        <p14:creationId xmlns:p14="http://schemas.microsoft.com/office/powerpoint/2010/main" val="2285922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8933" y="834667"/>
            <a:ext cx="9783600" cy="4212000"/>
          </a:xfrm>
        </p:spPr>
        <p:txBody>
          <a:bodyPr/>
          <a:lstStyle/>
          <a:p>
            <a:pPr marL="0" indent="0">
              <a:buNone/>
            </a:pPr>
            <a:r>
              <a:rPr lang="en-US" dirty="0" err="1">
                <a:solidFill>
                  <a:schemeClr val="tx1"/>
                </a:solidFill>
                <a:latin typeface="VAG Rounded" charset="0"/>
              </a:rPr>
              <a:t>Kahoot</a:t>
            </a:r>
            <a:r>
              <a:rPr lang="en-US" dirty="0">
                <a:solidFill>
                  <a:schemeClr val="tx1"/>
                </a:solidFill>
                <a:latin typeface="VAG Rounded" charset="0"/>
              </a:rPr>
              <a:t> Quiz:</a:t>
            </a:r>
          </a:p>
          <a:p>
            <a:pPr marL="0" indent="0">
              <a:buNone/>
            </a:pPr>
            <a:endParaRPr lang="en-US" dirty="0">
              <a:solidFill>
                <a:schemeClr val="tx1"/>
              </a:solidFill>
              <a:latin typeface="VAG Rounded" charset="0"/>
            </a:endParaRPr>
          </a:p>
          <a:p>
            <a:pPr marL="0" indent="0">
              <a:buNone/>
            </a:pPr>
            <a:r>
              <a:rPr lang="en-US" dirty="0">
                <a:solidFill>
                  <a:schemeClr val="tx1"/>
                </a:solidFill>
                <a:latin typeface="VAG Rounded" charset="0"/>
              </a:rPr>
              <a:t>A quiz about a Chihuahua called Gary. </a:t>
            </a:r>
          </a:p>
          <a:p>
            <a:pPr marL="0" indent="0">
              <a:buNone/>
            </a:pPr>
            <a:endParaRPr lang="en-US" dirty="0">
              <a:solidFill>
                <a:schemeClr val="tx1"/>
              </a:solidFill>
              <a:latin typeface="VAG Rounded" charset="0"/>
            </a:endParaRPr>
          </a:p>
          <a:p>
            <a:pPr marL="0" indent="0">
              <a:buNone/>
            </a:pPr>
            <a:r>
              <a:rPr lang="en-US" dirty="0">
                <a:solidFill>
                  <a:schemeClr val="tx1"/>
                </a:solidFill>
                <a:latin typeface="VAG Rounded" charset="0"/>
              </a:rPr>
              <a:t>Who makes the decisions in each question? </a:t>
            </a:r>
            <a:br>
              <a:rPr lang="en-US" dirty="0">
                <a:solidFill>
                  <a:schemeClr val="tx1"/>
                </a:solidFill>
                <a:latin typeface="VAG Rounded" charset="0"/>
              </a:rPr>
            </a:br>
            <a:r>
              <a:rPr lang="en-US" dirty="0">
                <a:solidFill>
                  <a:schemeClr val="tx1"/>
                </a:solidFill>
                <a:latin typeface="VAG Rounded" charset="0"/>
              </a:rPr>
              <a:t>What does the local council control?</a:t>
            </a:r>
          </a:p>
          <a:p>
            <a:pPr marL="0" indent="0">
              <a:buNone/>
            </a:pPr>
            <a:endParaRPr lang="en-US" dirty="0">
              <a:solidFill>
                <a:schemeClr val="tx1"/>
              </a:solidFill>
              <a:latin typeface="VAG Rounded" charset="0"/>
            </a:endParaRPr>
          </a:p>
          <a:p>
            <a:pPr marL="0" indent="0">
              <a:buNone/>
            </a:pPr>
            <a:r>
              <a:rPr lang="en-GB" u="sng" dirty="0">
                <a:hlinkClick r:id="rId3"/>
              </a:rPr>
              <a:t>https://play.kahoot.it/v2/?quizId=882ad26b-e4cd-40cc-9d99-e43e2b6d512f</a:t>
            </a:r>
            <a:r>
              <a:rPr lang="en-US" dirty="0">
                <a:solidFill>
                  <a:schemeClr val="tx1"/>
                </a:solidFill>
                <a:latin typeface="VAG Rounded" charset="0"/>
              </a:rPr>
              <a:t> </a:t>
            </a:r>
          </a:p>
          <a:p>
            <a:pPr marL="0" indent="0">
              <a:buNone/>
            </a:pPr>
            <a:endParaRPr lang="en-US" dirty="0">
              <a:solidFill>
                <a:schemeClr val="tx1"/>
              </a:solidFill>
              <a:latin typeface="VAG Rounded" charset="0"/>
            </a:endParaRPr>
          </a:p>
        </p:txBody>
      </p:sp>
    </p:spTree>
    <p:extLst>
      <p:ext uri="{BB962C8B-B14F-4D97-AF65-F5344CB8AC3E}">
        <p14:creationId xmlns:p14="http://schemas.microsoft.com/office/powerpoint/2010/main" val="352604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66307" y="1557435"/>
            <a:ext cx="8593200" cy="4212000"/>
          </a:xfrm>
        </p:spPr>
        <p:txBody>
          <a:bodyPr/>
          <a:lstStyle/>
          <a:p>
            <a:pPr marL="0" indent="0">
              <a:buNone/>
            </a:pPr>
            <a:r>
              <a:rPr lang="en-US" sz="3200" dirty="0">
                <a:solidFill>
                  <a:schemeClr val="tx1"/>
                </a:solidFill>
                <a:latin typeface="VAG Rounded" charset="0"/>
              </a:rPr>
              <a:t>Discussion time</a:t>
            </a:r>
            <a:endParaRPr lang="en-GB" sz="3200" dirty="0">
              <a:solidFill>
                <a:schemeClr val="tx1"/>
              </a:solidFill>
              <a:latin typeface="VAG Rounde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810" y="1158850"/>
            <a:ext cx="2114286" cy="2104762"/>
          </a:xfrm>
          <a:prstGeom prst="rect">
            <a:avLst/>
          </a:prstGeom>
        </p:spPr>
      </p:pic>
    </p:spTree>
    <p:extLst>
      <p:ext uri="{BB962C8B-B14F-4D97-AF65-F5344CB8AC3E}">
        <p14:creationId xmlns:p14="http://schemas.microsoft.com/office/powerpoint/2010/main" val="3518558804"/>
      </p:ext>
    </p:extLst>
  </p:cSld>
  <p:clrMapOvr>
    <a:masterClrMapping/>
  </p:clrMapOvr>
</p:sld>
</file>

<file path=ppt/theme/theme1.xml><?xml version="1.0" encoding="utf-8"?>
<a:theme xmlns:a="http://schemas.openxmlformats.org/drawingml/2006/main" name="Office Theme">
  <a:themeElements>
    <a:clrScheme name="CComm">
      <a:dk1>
        <a:sysClr val="windowText" lastClr="000000"/>
      </a:dk1>
      <a:lt1>
        <a:sysClr val="window" lastClr="FFFFFF"/>
      </a:lt1>
      <a:dk2>
        <a:srgbClr val="414042"/>
      </a:dk2>
      <a:lt2>
        <a:srgbClr val="ED1556"/>
      </a:lt2>
      <a:accent1>
        <a:srgbClr val="0072BC"/>
      </a:accent1>
      <a:accent2>
        <a:srgbClr val="FDB913"/>
      </a:accent2>
      <a:accent3>
        <a:srgbClr val="27AAE1"/>
      </a:accent3>
      <a:accent4>
        <a:srgbClr val="EE3D96"/>
      </a:accent4>
      <a:accent5>
        <a:srgbClr val="A978B4"/>
      </a:accent5>
      <a:accent6>
        <a:srgbClr val="B3D235"/>
      </a:accent6>
      <a:hlink>
        <a:srgbClr val="0563C1"/>
      </a:hlink>
      <a:folHlink>
        <a:srgbClr val="954F72"/>
      </a:folHlink>
    </a:clrScheme>
    <a:fontScheme name="CCom">
      <a:majorFont>
        <a:latin typeface="VAG Rounded"/>
        <a:ea typeface=""/>
        <a:cs typeface=""/>
      </a:majorFont>
      <a:minorFont>
        <a:latin typeface="VAG Rounded St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2018.potx" id="{B0D8CF57-D8FC-43EB-9088-CCE5842F2899}" vid="{29BCE122-BF80-41C0-B566-8E18204F27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97B4E719799C43828A42C85C69C3B5" ma:contentTypeVersion="" ma:contentTypeDescription="Create a new document." ma:contentTypeScope="" ma:versionID="b02ad75a41a84cffad7d46d71e208b2a">
  <xsd:schema xmlns:xsd="http://www.w3.org/2001/XMLSchema" xmlns:xs="http://www.w3.org/2001/XMLSchema" xmlns:p="http://schemas.microsoft.com/office/2006/metadata/properties" xmlns:ns2="f4edaaa3-7766-4c66-951e-371f72d67791" targetNamespace="http://schemas.microsoft.com/office/2006/metadata/properties" ma:root="true" ma:fieldsID="7d45ee2d23bee23103d31a592fe5a823" ns2:_="">
    <xsd:import namespace="f4edaaa3-7766-4c66-951e-371f72d67791"/>
    <xsd:element name="properties">
      <xsd:complexType>
        <xsd:sequence>
          <xsd:element name="documentManagement">
            <xsd:complexType>
              <xsd:all>
                <xsd:element ref="ns2:b320d370388c44299cd10c36d6d0ab84" minOccurs="0"/>
                <xsd:element ref="ns2:TaxCatchAll" minOccurs="0"/>
                <xsd:element ref="ns2:Work_x0020_Item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daaa3-7766-4c66-951e-371f72d67791" elementFormDefault="qualified">
    <xsd:import namespace="http://schemas.microsoft.com/office/2006/documentManagement/types"/>
    <xsd:import namespace="http://schemas.microsoft.com/office/infopath/2007/PartnerControls"/>
    <xsd:element name="b320d370388c44299cd10c36d6d0ab84" ma:index="9" nillable="true" ma:taxonomy="true" ma:internalName="b320d370388c44299cd10c36d6d0ab84" ma:taxonomyFieldName="Work_x0020_Item_x0020_Category" ma:displayName="Work Item Category" ma:default="" ma:fieldId="{b320d370-388c-4429-9cd1-0c36d6d0ab84}" ma:sspId="610c4be2-fdc0-4dd3-b835-b5e999368cff" ma:termSetId="b1f5c70e-fd7a-4563-8a58-8c90b4181bdc"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96046bd6-6a06-4627-87fd-4da9d42fd848}" ma:internalName="TaxCatchAll" ma:showField="CatchAllData" ma:web="f4edaaa3-7766-4c66-951e-371f72d67791">
      <xsd:complexType>
        <xsd:complexContent>
          <xsd:extension base="dms:MultiChoiceLookup">
            <xsd:sequence>
              <xsd:element name="Value" type="dms:Lookup" maxOccurs="unbounded" minOccurs="0" nillable="true"/>
            </xsd:sequence>
          </xsd:extension>
        </xsd:complexContent>
      </xsd:complexType>
    </xsd:element>
    <xsd:element name="Work_x0020_Item_x0020_ID" ma:index="11" nillable="true" ma:displayName="Work Item ID" ma:internalName="Work_x0020_Item_x0020_ID">
      <xsd:simpleType>
        <xsd:restriction base="dms:Text">
          <xsd:maxLength value="1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edaaa3-7766-4c66-951e-371f72d67791">
      <Value>67</Value>
    </TaxCatchAll>
    <Work_x0020_Item_x0020_ID xmlns="f4edaaa3-7766-4c66-951e-371f72d67791">WI-3997</Work_x0020_Item_x0020_ID>
    <b320d370388c44299cd10c36d6d0ab84 xmlns="f4edaaa3-7766-4c66-951e-371f72d67791">
      <Terms xmlns="http://schemas.microsoft.com/office/infopath/2007/PartnerControls">
        <TermInfo xmlns="http://schemas.microsoft.com/office/infopath/2007/PartnerControls">
          <TermName xmlns="http://schemas.microsoft.com/office/infopath/2007/PartnerControls">Projects</TermName>
          <TermId xmlns="http://schemas.microsoft.com/office/infopath/2007/PartnerControls">7cb00f29-ae0d-401e-a63b-59da7b498a55</TermId>
        </TermInfo>
      </Terms>
    </b320d370388c44299cd10c36d6d0ab84>
  </documentManagement>
</p:properties>
</file>

<file path=customXml/itemProps1.xml><?xml version="1.0" encoding="utf-8"?>
<ds:datastoreItem xmlns:ds="http://schemas.openxmlformats.org/officeDocument/2006/customXml" ds:itemID="{86806F0F-A795-4EC7-9B89-955FD5BAB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edaaa3-7766-4c66-951e-371f72d67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1D8E49-D70F-4562-A934-85F7BFD90EBE}">
  <ds:schemaRefs>
    <ds:schemaRef ds:uri="http://schemas.microsoft.com/sharepoint/v3/contenttype/forms"/>
  </ds:schemaRefs>
</ds:datastoreItem>
</file>

<file path=customXml/itemProps3.xml><?xml version="1.0" encoding="utf-8"?>
<ds:datastoreItem xmlns:ds="http://schemas.openxmlformats.org/officeDocument/2006/customXml" ds:itemID="{626CCF13-9911-4B37-9CBD-CA61567403E0}">
  <ds:schemaRefs>
    <ds:schemaRef ds:uri="http://purl.org/dc/elements/1.1/"/>
    <ds:schemaRef ds:uri="http://schemas.openxmlformats.org/package/2006/metadata/core-properties"/>
    <ds:schemaRef ds:uri="f4edaaa3-7766-4c66-951e-371f72d67791"/>
    <ds:schemaRef ds:uri="http://purl.org/dc/dcmitype/"/>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cc2018</Template>
  <TotalTime>602</TotalTime>
  <Words>1498</Words>
  <Application>Microsoft Macintosh PowerPoint</Application>
  <PresentationFormat>Widescreen</PresentationFormat>
  <Paragraphs>126</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Calibri</vt:lpstr>
      <vt:lpstr>VAG Rounded</vt:lpstr>
      <vt:lpstr>Arial</vt:lpstr>
      <vt:lpstr>VAG Rounded Std Light</vt:lpstr>
      <vt:lpstr>VAG Rounded Std Thin</vt:lpstr>
      <vt:lpstr>VAGRounded Lt</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Siwan Dafydd</dc:creator>
  <cp:lastModifiedBy>Microsoft Office User</cp:lastModifiedBy>
  <cp:revision>34</cp:revision>
  <dcterms:created xsi:type="dcterms:W3CDTF">2019-03-26T15:18:01Z</dcterms:created>
  <dcterms:modified xsi:type="dcterms:W3CDTF">2021-12-20T11:57:09Z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0x010100D097B4E719799C43828A42C85C69C3B5</vt:lpwstr>
  </property>
  <property fmtid="{D5CDD505-2E9C-101B-9397-08002B2CF9AE}" pid="3" name="Work Item Category">
    <vt:lpwstr>67</vt:lpwstr>
  </property>
</Properties>
</file>