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4"/>
  </p:sldMasterIdLst>
  <p:notesMasterIdLst>
    <p:notesMasterId r:id="rId13"/>
  </p:notesMasterIdLst>
  <p:sldIdLst>
    <p:sldId id="256" r:id="rId5"/>
    <p:sldId id="267" r:id="rId6"/>
    <p:sldId id="264" r:id="rId7"/>
    <p:sldId id="270" r:id="rId8"/>
    <p:sldId id="271" r:id="rId9"/>
    <p:sldId id="265" r:id="rId10"/>
    <p:sldId id="268" r:id="rId11"/>
    <p:sldId id="269"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VAG Rounded" pitchFamily="2" charset="7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36" autoAdjust="0"/>
    <p:restoredTop sz="56419" autoAdjust="0"/>
  </p:normalViewPr>
  <p:slideViewPr>
    <p:cSldViewPr snapToGrid="0" showGuides="1">
      <p:cViewPr varScale="1">
        <p:scale>
          <a:sx n="56" d="100"/>
          <a:sy n="56" d="100"/>
        </p:scale>
        <p:origin x="192" y="8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D80469-1D64-43B4-9457-942805F88AEA}"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4B93D-092F-41CE-A8E2-69935FD9028D}" type="slidenum">
              <a:rPr lang="en-GB" smtClean="0"/>
              <a:t>‹#›</a:t>
            </a:fld>
            <a:endParaRPr lang="en-GB"/>
          </a:p>
        </p:txBody>
      </p:sp>
    </p:spTree>
    <p:extLst>
      <p:ext uri="{BB962C8B-B14F-4D97-AF65-F5344CB8AC3E}">
        <p14:creationId xmlns:p14="http://schemas.microsoft.com/office/powerpoint/2010/main" val="238304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Remind students that you are learning about a particular type of election. Ask students: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Can you remember which election you are learning about?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Can you remember the name of your local council?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Can you remember how old you have to be to vote in local council elections in Wales?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Can you share anything else that you learned in the last lesson?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Explain that in this lesson you are going to be thinking about what a local council does.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could share an image of the local council area or local council building here. </a:t>
            </a:r>
          </a:p>
          <a:p>
            <a:endParaRPr lang="en-GB" dirty="0"/>
          </a:p>
        </p:txBody>
      </p:sp>
      <p:sp>
        <p:nvSpPr>
          <p:cNvPr id="4" name="Slide Number Placeholder 3"/>
          <p:cNvSpPr>
            <a:spLocks noGrp="1"/>
          </p:cNvSpPr>
          <p:nvPr>
            <p:ph type="sldNum" sz="quarter" idx="10"/>
          </p:nvPr>
        </p:nvSpPr>
        <p:spPr/>
        <p:txBody>
          <a:bodyPr/>
          <a:lstStyle/>
          <a:p>
            <a:fld id="{EFB4B93D-092F-41CE-A8E2-69935FD9028D}" type="slidenum">
              <a:rPr lang="en-GB" smtClean="0"/>
              <a:t>2</a:t>
            </a:fld>
            <a:endParaRPr lang="en-GB"/>
          </a:p>
        </p:txBody>
      </p:sp>
    </p:spTree>
    <p:extLst>
      <p:ext uri="{BB962C8B-B14F-4D97-AF65-F5344CB8AC3E}">
        <p14:creationId xmlns:p14="http://schemas.microsoft.com/office/powerpoint/2010/main" val="233869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Play this short video to introduce the lesson.</a:t>
            </a:r>
            <a:endParaRPr lang="en-GB" dirty="0"/>
          </a:p>
        </p:txBody>
      </p:sp>
      <p:sp>
        <p:nvSpPr>
          <p:cNvPr id="4" name="Slide Number Placeholder 3"/>
          <p:cNvSpPr>
            <a:spLocks noGrp="1"/>
          </p:cNvSpPr>
          <p:nvPr>
            <p:ph type="sldNum" sz="quarter" idx="10"/>
          </p:nvPr>
        </p:nvSpPr>
        <p:spPr/>
        <p:txBody>
          <a:bodyPr/>
          <a:lstStyle/>
          <a:p>
            <a:fld id="{EFB4B93D-092F-41CE-A8E2-69935FD9028D}" type="slidenum">
              <a:rPr lang="en-GB" smtClean="0"/>
              <a:t>3</a:t>
            </a:fld>
            <a:endParaRPr lang="en-GB"/>
          </a:p>
        </p:txBody>
      </p:sp>
    </p:spTree>
    <p:extLst>
      <p:ext uri="{BB962C8B-B14F-4D97-AF65-F5344CB8AC3E}">
        <p14:creationId xmlns:p14="http://schemas.microsoft.com/office/powerpoint/2010/main" val="12409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Tell students you are going to start thinking about what things your local council has control over.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Councils have to provide certain services to the people who live in the area.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students to get into groups of 4 or 5 and do one of the following activities: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Option 1</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Give each group this picture to look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students to look at the picture and ask them to circle, mark or put post-its on the things they think councils have control over.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Allow 5 minutes for feedback after whichever activity you choose. Ask students to share which areas they think the council has control over.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Adaptation:</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could use the symbols cards in the</a:t>
            </a:r>
            <a:r>
              <a:rPr lang="en-GB" sz="1200" kern="1200" baseline="0" dirty="0">
                <a:solidFill>
                  <a:schemeClr val="tx1"/>
                </a:solidFill>
                <a:effectLst/>
                <a:latin typeface="+mn-lt"/>
                <a:ea typeface="+mn-ea"/>
                <a:cs typeface="+mn-cs"/>
              </a:rPr>
              <a:t> ALN </a:t>
            </a:r>
            <a:r>
              <a:rPr lang="en-GB" sz="1200" kern="1200" dirty="0">
                <a:solidFill>
                  <a:schemeClr val="tx1"/>
                </a:solidFill>
                <a:effectLst/>
                <a:latin typeface="+mn-lt"/>
                <a:ea typeface="+mn-ea"/>
                <a:cs typeface="+mn-cs"/>
              </a:rPr>
              <a:t>supporting resource and ask students to match the cards with the corresponding area in the illustration. </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Extension activity:</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groups, ask students to go out in their community (this could be the area immediately outside the school or could be the area where they live). Ask students to take photos or videos of things they think the council have control over. Share what they found with the rest of class through a PowerPoint or video.</a:t>
            </a:r>
          </a:p>
          <a:p>
            <a:br>
              <a:rPr lang="en-GB" sz="120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EFB4B93D-092F-41CE-A8E2-69935FD9028D}" type="slidenum">
              <a:rPr lang="en-GB" smtClean="0"/>
              <a:t>4</a:t>
            </a:fld>
            <a:endParaRPr lang="en-GB"/>
          </a:p>
        </p:txBody>
      </p:sp>
    </p:spTree>
    <p:extLst>
      <p:ext uri="{BB962C8B-B14F-4D97-AF65-F5344CB8AC3E}">
        <p14:creationId xmlns:p14="http://schemas.microsoft.com/office/powerpoint/2010/main" val="2601751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a:t>
            </a:r>
            <a:r>
              <a:rPr lang="en-US" baseline="0" dirty="0"/>
              <a:t> are circled above</a:t>
            </a:r>
            <a:endParaRPr lang="en-GB" dirty="0"/>
          </a:p>
        </p:txBody>
      </p:sp>
      <p:sp>
        <p:nvSpPr>
          <p:cNvPr id="4" name="Slide Number Placeholder 3"/>
          <p:cNvSpPr>
            <a:spLocks noGrp="1"/>
          </p:cNvSpPr>
          <p:nvPr>
            <p:ph type="sldNum" sz="quarter" idx="10"/>
          </p:nvPr>
        </p:nvSpPr>
        <p:spPr/>
        <p:txBody>
          <a:bodyPr/>
          <a:lstStyle/>
          <a:p>
            <a:fld id="{EFB4B93D-092F-41CE-A8E2-69935FD9028D}" type="slidenum">
              <a:rPr lang="en-GB" smtClean="0"/>
              <a:t>5</a:t>
            </a:fld>
            <a:endParaRPr lang="en-GB"/>
          </a:p>
        </p:txBody>
      </p:sp>
    </p:spTree>
    <p:extLst>
      <p:ext uri="{BB962C8B-B14F-4D97-AF65-F5344CB8AC3E}">
        <p14:creationId xmlns:p14="http://schemas.microsoft.com/office/powerpoint/2010/main" val="421947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Tell students you are going to start thinking about what things your local council has control over.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Councils have to provide certain services to the people who live in the area. These are set out in the law, so they have to do them.</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students to get into groups of 4 or 5 and do one of the following activities:</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Option 2</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Give each groups a big piece of paper and some pens.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students to draw their local area. This could be your school/your meeting point and the surrounding area or it could be a central point all students are familiar with.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students to mark the places or things in their drawing which they think the local council has control over. </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Extension activity:</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groups, ask students to go out in their community (this could be the area immediately outside the school or could be the area where they live). Ask students to take photos or videos of things they think the council have control over. Share what they found with the rest of class through a PowerPoint or video.</a:t>
            </a:r>
          </a:p>
          <a:p>
            <a:endParaRPr lang="en-GB" dirty="0"/>
          </a:p>
        </p:txBody>
      </p:sp>
      <p:sp>
        <p:nvSpPr>
          <p:cNvPr id="4" name="Slide Number Placeholder 3"/>
          <p:cNvSpPr>
            <a:spLocks noGrp="1"/>
          </p:cNvSpPr>
          <p:nvPr>
            <p:ph type="sldNum" sz="quarter" idx="10"/>
          </p:nvPr>
        </p:nvSpPr>
        <p:spPr/>
        <p:txBody>
          <a:bodyPr/>
          <a:lstStyle/>
          <a:p>
            <a:fld id="{EFB4B93D-092F-41CE-A8E2-69935FD9028D}" type="slidenum">
              <a:rPr lang="en-GB" smtClean="0"/>
              <a:t>6</a:t>
            </a:fld>
            <a:endParaRPr lang="en-GB"/>
          </a:p>
        </p:txBody>
      </p:sp>
    </p:spTree>
    <p:extLst>
      <p:ext uri="{BB962C8B-B14F-4D97-AF65-F5344CB8AC3E}">
        <p14:creationId xmlns:p14="http://schemas.microsoft.com/office/powerpoint/2010/main" val="3486596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Ask students to imagine that they are the local council and they have received £20million in council tax. You</a:t>
            </a:r>
            <a:r>
              <a:rPr lang="en-GB" sz="1200" kern="1200" baseline="0" dirty="0">
                <a:solidFill>
                  <a:schemeClr val="tx1"/>
                </a:solidFill>
                <a:effectLst/>
                <a:latin typeface="+mn-lt"/>
                <a:ea typeface="+mn-ea"/>
                <a:cs typeface="+mn-cs"/>
              </a:rPr>
              <a:t> could display the illustration in slide 5 to help them.</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Give the groups 10 minutes to decide on what things and places they would prioritise spending the money. Are there any things in their local area that the council needs to improve?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money can only be used on things the council has control over. They can use what they learned in the last activity to help them.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students to feedback and write their answers on the board as they do.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Group together or tally any answers which are the same or similar. </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Adaptation:</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could use the symbols cards in the</a:t>
            </a:r>
            <a:r>
              <a:rPr lang="en-GB" sz="1200" kern="1200" baseline="0" dirty="0">
                <a:solidFill>
                  <a:schemeClr val="tx1"/>
                </a:solidFill>
                <a:effectLst/>
                <a:latin typeface="+mn-lt"/>
                <a:ea typeface="+mn-ea"/>
                <a:cs typeface="+mn-cs"/>
              </a:rPr>
              <a:t> ALN</a:t>
            </a:r>
            <a:r>
              <a:rPr lang="en-GB" sz="1200" kern="1200" dirty="0">
                <a:solidFill>
                  <a:schemeClr val="tx1"/>
                </a:solidFill>
                <a:effectLst/>
                <a:latin typeface="+mn-lt"/>
                <a:ea typeface="+mn-ea"/>
                <a:cs typeface="+mn-cs"/>
              </a:rPr>
              <a:t> supporting resource to give to students them and ask them to rank them using a ‘Diamond 9’ ranking to illustrate their priorities</a:t>
            </a:r>
          </a:p>
          <a:p>
            <a:endParaRPr lang="en-GB" dirty="0"/>
          </a:p>
        </p:txBody>
      </p:sp>
      <p:sp>
        <p:nvSpPr>
          <p:cNvPr id="4" name="Slide Number Placeholder 3"/>
          <p:cNvSpPr>
            <a:spLocks noGrp="1"/>
          </p:cNvSpPr>
          <p:nvPr>
            <p:ph type="sldNum" sz="quarter" idx="10"/>
          </p:nvPr>
        </p:nvSpPr>
        <p:spPr/>
        <p:txBody>
          <a:bodyPr/>
          <a:lstStyle/>
          <a:p>
            <a:fld id="{EFB4B93D-092F-41CE-A8E2-69935FD9028D}" type="slidenum">
              <a:rPr lang="en-GB" smtClean="0"/>
              <a:t>7</a:t>
            </a:fld>
            <a:endParaRPr lang="en-GB"/>
          </a:p>
        </p:txBody>
      </p:sp>
    </p:spTree>
    <p:extLst>
      <p:ext uri="{BB962C8B-B14F-4D97-AF65-F5344CB8AC3E}">
        <p14:creationId xmlns:p14="http://schemas.microsoft.com/office/powerpoint/2010/main" val="1104196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Ask students to think back and reflect on what they’ve learned today and in Lesson 1. Ask students to consider:</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How relevant are local council elections to young people’s lives?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Are all types of elections equally relevant?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could display the table/PowerPoint showing different types of elections at the front of the class here. </a:t>
            </a:r>
          </a:p>
          <a:p>
            <a:endParaRPr lang="en-GB" dirty="0"/>
          </a:p>
        </p:txBody>
      </p:sp>
      <p:sp>
        <p:nvSpPr>
          <p:cNvPr id="4" name="Slide Number Placeholder 3"/>
          <p:cNvSpPr>
            <a:spLocks noGrp="1"/>
          </p:cNvSpPr>
          <p:nvPr>
            <p:ph type="sldNum" sz="quarter" idx="10"/>
          </p:nvPr>
        </p:nvSpPr>
        <p:spPr/>
        <p:txBody>
          <a:bodyPr/>
          <a:lstStyle/>
          <a:p>
            <a:fld id="{EFB4B93D-092F-41CE-A8E2-69935FD9028D}" type="slidenum">
              <a:rPr lang="en-GB" smtClean="0"/>
              <a:t>8</a:t>
            </a:fld>
            <a:endParaRPr lang="en-GB"/>
          </a:p>
        </p:txBody>
      </p:sp>
    </p:spTree>
    <p:extLst>
      <p:ext uri="{BB962C8B-B14F-4D97-AF65-F5344CB8AC3E}">
        <p14:creationId xmlns:p14="http://schemas.microsoft.com/office/powerpoint/2010/main" val="34572433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21670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1353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20647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0250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spTree>
    <p:extLst>
      <p:ext uri="{BB962C8B-B14F-4D97-AF65-F5344CB8AC3E}">
        <p14:creationId xmlns:p14="http://schemas.microsoft.com/office/powerpoint/2010/main" val="190652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2080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5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3290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6297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5218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t>20/12/2021</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t>‹#›</a:t>
            </a:fld>
            <a:endParaRPr lang="en-GB"/>
          </a:p>
        </p:txBody>
      </p:sp>
    </p:spTree>
    <p:extLst>
      <p:ext uri="{BB962C8B-B14F-4D97-AF65-F5344CB8AC3E}">
        <p14:creationId xmlns:p14="http://schemas.microsoft.com/office/powerpoint/2010/main" val="24495383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_kUf3q-GFQ0"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510" y="694207"/>
            <a:ext cx="10304835" cy="3656386"/>
          </a:xfrm>
        </p:spPr>
        <p:txBody>
          <a:bodyPr/>
          <a:lstStyle/>
          <a:p>
            <a:br>
              <a:rPr lang="en-GB" sz="2400" dirty="0"/>
            </a:br>
            <a:br>
              <a:rPr lang="en-GB" dirty="0"/>
            </a:br>
            <a:br>
              <a:rPr lang="en-GB" dirty="0"/>
            </a:br>
            <a:br>
              <a:rPr lang="en-GB" dirty="0"/>
            </a:br>
            <a:endParaRPr lang="en-GB" dirty="0"/>
          </a:p>
        </p:txBody>
      </p:sp>
      <p:sp>
        <p:nvSpPr>
          <p:cNvPr id="3" name="TextBox 2"/>
          <p:cNvSpPr txBox="1"/>
          <p:nvPr/>
        </p:nvSpPr>
        <p:spPr>
          <a:xfrm>
            <a:off x="1289957" y="1460571"/>
            <a:ext cx="9675388" cy="1446550"/>
          </a:xfrm>
          <a:prstGeom prst="rect">
            <a:avLst/>
          </a:prstGeom>
          <a:noFill/>
        </p:spPr>
        <p:txBody>
          <a:bodyPr wrap="square" rtlCol="0">
            <a:spAutoFit/>
          </a:bodyPr>
          <a:lstStyle/>
          <a:p>
            <a:r>
              <a:rPr lang="en-US" sz="4400" dirty="0">
                <a:latin typeface="+mj-lt"/>
              </a:rPr>
              <a:t>Project Vote: Local elections 2022</a:t>
            </a:r>
          </a:p>
          <a:p>
            <a:r>
              <a:rPr lang="en-US" sz="4400" dirty="0">
                <a:latin typeface="+mj-lt"/>
              </a:rPr>
              <a:t>Lesson 2</a:t>
            </a:r>
            <a:endParaRPr lang="en-GB" sz="4400" dirty="0">
              <a:latin typeface="+mj-lt"/>
            </a:endParaRPr>
          </a:p>
        </p:txBody>
      </p:sp>
    </p:spTree>
    <p:extLst>
      <p:ext uri="{BB962C8B-B14F-4D97-AF65-F5344CB8AC3E}">
        <p14:creationId xmlns:p14="http://schemas.microsoft.com/office/powerpoint/2010/main" val="3480699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4899" y="870752"/>
            <a:ext cx="8161711" cy="830997"/>
          </a:xfrm>
        </p:spPr>
        <p:txBody>
          <a:bodyPr/>
          <a:lstStyle/>
          <a:p>
            <a:r>
              <a:rPr lang="en-US" dirty="0">
                <a:solidFill>
                  <a:schemeClr val="tx1"/>
                </a:solidFill>
              </a:rPr>
              <a:t>Re-cap from Lesson 1</a:t>
            </a:r>
            <a:endParaRPr lang="en-GB" dirty="0">
              <a:solidFill>
                <a:schemeClr val="tx1"/>
              </a:solidFill>
            </a:endParaRPr>
          </a:p>
        </p:txBody>
      </p:sp>
      <p:sp>
        <p:nvSpPr>
          <p:cNvPr id="3" name="Subtitle 2"/>
          <p:cNvSpPr>
            <a:spLocks noGrp="1"/>
          </p:cNvSpPr>
          <p:nvPr>
            <p:ph type="subTitle" idx="1"/>
          </p:nvPr>
        </p:nvSpPr>
        <p:spPr>
          <a:xfrm>
            <a:off x="3564899" y="1913070"/>
            <a:ext cx="4836151" cy="415498"/>
          </a:xfrm>
        </p:spPr>
        <p:txBody>
          <a:bodyPr/>
          <a:lstStyle/>
          <a:p>
            <a:r>
              <a:rPr lang="en-US" dirty="0">
                <a:solidFill>
                  <a:schemeClr val="tx1"/>
                </a:solidFill>
              </a:rPr>
              <a:t>What can you remember?</a:t>
            </a:r>
            <a:endParaRPr lang="en-GB"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33" y="864001"/>
            <a:ext cx="2304930" cy="2259059"/>
          </a:xfrm>
          <a:prstGeom prst="rect">
            <a:avLst/>
          </a:prstGeom>
        </p:spPr>
      </p:pic>
    </p:spTree>
    <p:extLst>
      <p:ext uri="{BB962C8B-B14F-4D97-AF65-F5344CB8AC3E}">
        <p14:creationId xmlns:p14="http://schemas.microsoft.com/office/powerpoint/2010/main" val="618306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000488-D8F3-BB4C-BFBA-D0E2EB0886B6}"/>
              </a:ext>
            </a:extLst>
          </p:cNvPr>
          <p:cNvSpPr txBox="1"/>
          <p:nvPr/>
        </p:nvSpPr>
        <p:spPr>
          <a:xfrm>
            <a:off x="2148840" y="2034540"/>
            <a:ext cx="7863840" cy="1107996"/>
          </a:xfrm>
          <a:prstGeom prst="rect">
            <a:avLst/>
          </a:prstGeom>
          <a:noFill/>
        </p:spPr>
        <p:txBody>
          <a:bodyPr wrap="square" rtlCol="0">
            <a:spAutoFit/>
          </a:bodyPr>
          <a:lstStyle/>
          <a:p>
            <a:r>
              <a:rPr lang="en-US" sz="6600" dirty="0">
                <a:hlinkClick r:id="rId3"/>
              </a:rPr>
              <a:t>Video Link (YouTube)</a:t>
            </a:r>
            <a:endParaRPr lang="en-US" sz="6600" dirty="0"/>
          </a:p>
        </p:txBody>
      </p:sp>
    </p:spTree>
    <p:extLst>
      <p:ext uri="{BB962C8B-B14F-4D97-AF65-F5344CB8AC3E}">
        <p14:creationId xmlns:p14="http://schemas.microsoft.com/office/powerpoint/2010/main" val="2285922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567138" cy="6858000"/>
          </a:xfrm>
          <a:prstGeom prst="rect">
            <a:avLst/>
          </a:prstGeom>
        </p:spPr>
      </p:pic>
    </p:spTree>
    <p:extLst>
      <p:ext uri="{BB962C8B-B14F-4D97-AF65-F5344CB8AC3E}">
        <p14:creationId xmlns:p14="http://schemas.microsoft.com/office/powerpoint/2010/main" val="96761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2361461" cy="6858000"/>
          </a:xfrm>
          <a:prstGeom prst="rect">
            <a:avLst/>
          </a:prstGeom>
        </p:spPr>
      </p:pic>
    </p:spTree>
    <p:extLst>
      <p:ext uri="{BB962C8B-B14F-4D97-AF65-F5344CB8AC3E}">
        <p14:creationId xmlns:p14="http://schemas.microsoft.com/office/powerpoint/2010/main" val="1587554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71587" y="1486356"/>
            <a:ext cx="8593200" cy="916875"/>
          </a:xfrm>
        </p:spPr>
        <p:txBody>
          <a:bodyPr/>
          <a:lstStyle/>
          <a:p>
            <a:pPr marL="0" indent="0">
              <a:buNone/>
            </a:pPr>
            <a:r>
              <a:rPr lang="en-US" dirty="0">
                <a:solidFill>
                  <a:schemeClr val="tx1"/>
                </a:solidFill>
                <a:latin typeface="VAG Rounded" charset="0"/>
              </a:rPr>
              <a:t>1. Draw your local area.</a:t>
            </a:r>
          </a:p>
          <a:p>
            <a:pPr marL="0" indent="0">
              <a:buNone/>
            </a:pPr>
            <a:endParaRPr lang="en-US" dirty="0">
              <a:solidFill>
                <a:schemeClr val="tx1"/>
              </a:solidFill>
              <a:latin typeface="VAG Rounded" charset="0"/>
            </a:endParaRPr>
          </a:p>
          <a:p>
            <a:pPr marL="0" indent="0">
              <a:buNone/>
            </a:pPr>
            <a:r>
              <a:rPr lang="en-US" dirty="0">
                <a:solidFill>
                  <a:schemeClr val="tx1"/>
                </a:solidFill>
                <a:latin typeface="VAG Rounded" charset="0"/>
              </a:rPr>
              <a:t>2. Circle or mark the places you think the local council has control over.</a:t>
            </a:r>
            <a:endParaRPr lang="en-GB" dirty="0">
              <a:solidFill>
                <a:schemeClr val="tx1"/>
              </a:solidFill>
              <a:latin typeface="VAG Rounded"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15" y="1346088"/>
            <a:ext cx="2142857" cy="2114286"/>
          </a:xfrm>
          <a:prstGeom prst="rect">
            <a:avLst/>
          </a:prstGeom>
        </p:spPr>
      </p:pic>
    </p:spTree>
    <p:extLst>
      <p:ext uri="{BB962C8B-B14F-4D97-AF65-F5344CB8AC3E}">
        <p14:creationId xmlns:p14="http://schemas.microsoft.com/office/powerpoint/2010/main" val="1508021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7" y="3171825"/>
            <a:ext cx="2114457" cy="2114457"/>
          </a:xfrm>
          <a:prstGeom prst="rect">
            <a:avLst/>
          </a:prstGeom>
        </p:spPr>
      </p:pic>
      <p:sp>
        <p:nvSpPr>
          <p:cNvPr id="4" name="Text Placeholder 1"/>
          <p:cNvSpPr>
            <a:spLocks noGrp="1"/>
          </p:cNvSpPr>
          <p:nvPr>
            <p:ph type="body" sz="quarter" idx="10"/>
          </p:nvPr>
        </p:nvSpPr>
        <p:spPr>
          <a:xfrm>
            <a:off x="3043013" y="3770617"/>
            <a:ext cx="8593200" cy="916875"/>
          </a:xfrm>
        </p:spPr>
        <p:txBody>
          <a:bodyPr/>
          <a:lstStyle/>
          <a:p>
            <a:pPr marL="0" indent="0">
              <a:buNone/>
            </a:pPr>
            <a:r>
              <a:rPr lang="en-US" dirty="0">
                <a:solidFill>
                  <a:schemeClr val="tx1"/>
                </a:solidFill>
                <a:latin typeface="VAG Rounded" charset="0"/>
              </a:rPr>
              <a:t>Discuss in your groups which three things you would </a:t>
            </a:r>
            <a:r>
              <a:rPr lang="en-US" dirty="0" err="1">
                <a:solidFill>
                  <a:schemeClr val="tx1"/>
                </a:solidFill>
                <a:latin typeface="VAG Rounded" charset="0"/>
              </a:rPr>
              <a:t>prioritise</a:t>
            </a:r>
            <a:r>
              <a:rPr lang="en-US" dirty="0">
                <a:solidFill>
                  <a:schemeClr val="tx1"/>
                </a:solidFill>
                <a:latin typeface="VAG Rounded" charset="0"/>
              </a:rPr>
              <a:t> spending council tax money on</a:t>
            </a:r>
            <a:endParaRPr lang="en-GB" dirty="0">
              <a:solidFill>
                <a:schemeClr val="tx1"/>
              </a:solidFill>
              <a:latin typeface="VAG Rounded" charset="0"/>
            </a:endParaRPr>
          </a:p>
        </p:txBody>
      </p:sp>
      <p:sp>
        <p:nvSpPr>
          <p:cNvPr id="5" name="Text Placeholder 1"/>
          <p:cNvSpPr txBox="1">
            <a:spLocks/>
          </p:cNvSpPr>
          <p:nvPr/>
        </p:nvSpPr>
        <p:spPr>
          <a:xfrm>
            <a:off x="485867" y="678562"/>
            <a:ext cx="11150346" cy="1878901"/>
          </a:xfrm>
          <a:prstGeom prst="rect">
            <a:avLst/>
          </a:prstGeom>
        </p:spPr>
        <p:txBody>
          <a:bodyPr vert="horz" lIns="0" tIns="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2"/>
                </a:solidFill>
                <a:latin typeface="VAG Rounded Std Thin" panose="020F04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1"/>
                </a:solidFill>
                <a:latin typeface="VAG Rounded" charset="0"/>
              </a:rPr>
              <a:t>People living in the local area give money to the local council to provide services. This is called </a:t>
            </a:r>
            <a:r>
              <a:rPr lang="en-US" u="sng" dirty="0">
                <a:solidFill>
                  <a:schemeClr val="tx1"/>
                </a:solidFill>
                <a:latin typeface="VAG Rounded" charset="0"/>
              </a:rPr>
              <a:t>council tax</a:t>
            </a:r>
            <a:r>
              <a:rPr lang="en-US" dirty="0">
                <a:solidFill>
                  <a:schemeClr val="tx1"/>
                </a:solidFill>
                <a:latin typeface="VAG Rounded" charset="0"/>
              </a:rPr>
              <a:t>. </a:t>
            </a:r>
          </a:p>
          <a:p>
            <a:pPr marL="0" indent="0">
              <a:buFont typeface="Arial" panose="020B0604020202020204" pitchFamily="34" charset="0"/>
              <a:buNone/>
            </a:pPr>
            <a:endParaRPr lang="en-US" dirty="0">
              <a:solidFill>
                <a:schemeClr val="tx1"/>
              </a:solidFill>
              <a:latin typeface="VAG Rounded" charset="0"/>
            </a:endParaRPr>
          </a:p>
          <a:p>
            <a:pPr marL="0" indent="0">
              <a:buFont typeface="Arial" panose="020B0604020202020204" pitchFamily="34" charset="0"/>
              <a:buNone/>
            </a:pPr>
            <a:r>
              <a:rPr lang="en-US" dirty="0">
                <a:solidFill>
                  <a:schemeClr val="tx1"/>
                </a:solidFill>
                <a:latin typeface="VAG Rounded" charset="0"/>
              </a:rPr>
              <a:t>The council decide where to spend the money. </a:t>
            </a:r>
            <a:endParaRPr lang="en-GB" dirty="0">
              <a:solidFill>
                <a:schemeClr val="tx1"/>
              </a:solidFill>
              <a:latin typeface="VAG Rounded" charset="0"/>
            </a:endParaRPr>
          </a:p>
        </p:txBody>
      </p:sp>
    </p:spTree>
    <p:extLst>
      <p:ext uri="{BB962C8B-B14F-4D97-AF65-F5344CB8AC3E}">
        <p14:creationId xmlns:p14="http://schemas.microsoft.com/office/powerpoint/2010/main" val="472103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07749" y="1204586"/>
            <a:ext cx="8161711" cy="1918474"/>
          </a:xfrm>
        </p:spPr>
        <p:txBody>
          <a:bodyPr/>
          <a:lstStyle/>
          <a:p>
            <a:r>
              <a:rPr lang="en-US" dirty="0">
                <a:solidFill>
                  <a:schemeClr val="tx1"/>
                </a:solidFill>
              </a:rPr>
              <a:t>How relevant are local elections to young people’s lives?</a:t>
            </a:r>
          </a:p>
          <a:p>
            <a:endParaRPr lang="en-US" dirty="0">
              <a:solidFill>
                <a:schemeClr val="tx1"/>
              </a:solidFill>
            </a:endParaRPr>
          </a:p>
          <a:p>
            <a:r>
              <a:rPr lang="en-US" dirty="0">
                <a:solidFill>
                  <a:schemeClr val="tx1"/>
                </a:solidFill>
              </a:rPr>
              <a:t>Are all types of elections equally relevant?  </a:t>
            </a:r>
            <a:endParaRPr lang="en-GB"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33" y="864001"/>
            <a:ext cx="2304930" cy="2259059"/>
          </a:xfrm>
          <a:prstGeom prst="rect">
            <a:avLst/>
          </a:prstGeom>
        </p:spPr>
      </p:pic>
    </p:spTree>
    <p:extLst>
      <p:ext uri="{BB962C8B-B14F-4D97-AF65-F5344CB8AC3E}">
        <p14:creationId xmlns:p14="http://schemas.microsoft.com/office/powerpoint/2010/main" val="201170095"/>
      </p:ext>
    </p:extLst>
  </p:cSld>
  <p:clrMapOvr>
    <a:masterClrMapping/>
  </p:clrMapOvr>
</p:sld>
</file>

<file path=ppt/theme/theme1.xml><?xml version="1.0" encoding="utf-8"?>
<a:theme xmlns:a="http://schemas.openxmlformats.org/drawingml/2006/main" name="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97B4E719799C43828A42C85C69C3B5" ma:contentTypeVersion="" ma:contentTypeDescription="Create a new document." ma:contentTypeScope="" ma:versionID="b02ad75a41a84cffad7d46d71e208b2a">
  <xsd:schema xmlns:xsd="http://www.w3.org/2001/XMLSchema" xmlns:xs="http://www.w3.org/2001/XMLSchema" xmlns:p="http://schemas.microsoft.com/office/2006/metadata/properties" xmlns:ns2="f4edaaa3-7766-4c66-951e-371f72d67791" targetNamespace="http://schemas.microsoft.com/office/2006/metadata/properties" ma:root="true" ma:fieldsID="7d45ee2d23bee23103d31a592fe5a823" ns2:_="">
    <xsd:import namespace="f4edaaa3-7766-4c66-951e-371f72d67791"/>
    <xsd:element name="properties">
      <xsd:complexType>
        <xsd:sequence>
          <xsd:element name="documentManagement">
            <xsd:complexType>
              <xsd:all>
                <xsd:element ref="ns2:b320d370388c44299cd10c36d6d0ab84" minOccurs="0"/>
                <xsd:element ref="ns2:TaxCatchAll" minOccurs="0"/>
                <xsd:element ref="ns2:Work_x0020_Item_x0020_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edaaa3-7766-4c66-951e-371f72d67791" elementFormDefault="qualified">
    <xsd:import namespace="http://schemas.microsoft.com/office/2006/documentManagement/types"/>
    <xsd:import namespace="http://schemas.microsoft.com/office/infopath/2007/PartnerControls"/>
    <xsd:element name="b320d370388c44299cd10c36d6d0ab84" ma:index="9" nillable="true" ma:taxonomy="true" ma:internalName="b320d370388c44299cd10c36d6d0ab84" ma:taxonomyFieldName="Work_x0020_Item_x0020_Category" ma:displayName="Work Item Category" ma:default="" ma:fieldId="{b320d370-388c-4429-9cd1-0c36d6d0ab84}" ma:sspId="610c4be2-fdc0-4dd3-b835-b5e999368cff" ma:termSetId="b1f5c70e-fd7a-4563-8a58-8c90b4181bdc" ma:anchorId="00000000-0000-0000-0000-000000000000" ma:open="false" ma:isKeyword="false">
      <xsd:complexType>
        <xsd:sequence>
          <xsd:element ref="pc:Terms" minOccurs="0" maxOccurs="1"/>
        </xsd:sequence>
      </xsd:complexType>
    </xsd:element>
    <xsd:element name="TaxCatchAll" ma:index="10" nillable="true" ma:displayName="Taxonomy Catch All Column" ma:description="" ma:hidden="true" ma:list="{96046bd6-6a06-4627-87fd-4da9d42fd848}" ma:internalName="TaxCatchAll" ma:showField="CatchAllData" ma:web="f4edaaa3-7766-4c66-951e-371f72d67791">
      <xsd:complexType>
        <xsd:complexContent>
          <xsd:extension base="dms:MultiChoiceLookup">
            <xsd:sequence>
              <xsd:element name="Value" type="dms:Lookup" maxOccurs="unbounded" minOccurs="0" nillable="true"/>
            </xsd:sequence>
          </xsd:extension>
        </xsd:complexContent>
      </xsd:complexType>
    </xsd:element>
    <xsd:element name="Work_x0020_Item_x0020_ID" ma:index="11" nillable="true" ma:displayName="Work Item ID" ma:internalName="Work_x0020_Item_x0020_ID">
      <xsd:simpleType>
        <xsd:restriction base="dms:Text">
          <xsd:maxLength value="1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4edaaa3-7766-4c66-951e-371f72d67791">
      <Value>67</Value>
    </TaxCatchAll>
    <Work_x0020_Item_x0020_ID xmlns="f4edaaa3-7766-4c66-951e-371f72d67791">WI-3997</Work_x0020_Item_x0020_ID>
    <b320d370388c44299cd10c36d6d0ab84 xmlns="f4edaaa3-7766-4c66-951e-371f72d67791">
      <Terms xmlns="http://schemas.microsoft.com/office/infopath/2007/PartnerControls">
        <TermInfo xmlns="http://schemas.microsoft.com/office/infopath/2007/PartnerControls">
          <TermName xmlns="http://schemas.microsoft.com/office/infopath/2007/PartnerControls">Projects</TermName>
          <TermId xmlns="http://schemas.microsoft.com/office/infopath/2007/PartnerControls">7cb00f29-ae0d-401e-a63b-59da7b498a55</TermId>
        </TermInfo>
      </Terms>
    </b320d370388c44299cd10c36d6d0ab84>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E58DD3-6AA9-4EAB-9AFA-13D48B7A2F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edaaa3-7766-4c66-951e-371f72d67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6CCF13-9911-4B37-9CBD-CA61567403E0}">
  <ds:schemaRefs>
    <ds:schemaRef ds:uri="http://www.w3.org/XML/1998/namespace"/>
    <ds:schemaRef ds:uri="http://purl.org/dc/terms/"/>
    <ds:schemaRef ds:uri="http://purl.org/dc/dcmitype/"/>
    <ds:schemaRef ds:uri="http://schemas.microsoft.com/office/2006/documentManagement/types"/>
    <ds:schemaRef ds:uri="http://purl.org/dc/elements/1.1/"/>
    <ds:schemaRef ds:uri="f4edaaa3-7766-4c66-951e-371f72d6779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F21D8E49-D70F-4562-A934-85F7BFD90E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cc2018</Template>
  <TotalTime>646</TotalTime>
  <Words>883</Words>
  <Application>Microsoft Macintosh PowerPoint</Application>
  <PresentationFormat>Widescreen</PresentationFormat>
  <Paragraphs>71</Paragraphs>
  <Slides>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Calibri</vt:lpstr>
      <vt:lpstr>VAG Rounded</vt:lpstr>
      <vt:lpstr>Arial</vt:lpstr>
      <vt:lpstr>VAG Rounded Std Light</vt:lpstr>
      <vt:lpstr>VAG Rounded Std Thin</vt:lpstr>
      <vt:lpstr>Times New Roman</vt:lpstr>
      <vt:lpstr>Office Theme</vt:lpstr>
      <vt:lpstr>    </vt:lpstr>
      <vt:lpstr>Re-cap from Lesson 1</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Siwan Dafydd</dc:creator>
  <cp:lastModifiedBy>Microsoft Office User</cp:lastModifiedBy>
  <cp:revision>28</cp:revision>
  <dcterms:created xsi:type="dcterms:W3CDTF">2019-03-26T15:18:01Z</dcterms:created>
  <dcterms:modified xsi:type="dcterms:W3CDTF">2021-12-20T12:04:52Z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0x010100D097B4E719799C43828A42C85C69C3B5</vt:lpwstr>
  </property>
  <property fmtid="{D5CDD505-2E9C-101B-9397-08002B2CF9AE}" pid="3" name="Work Item Category">
    <vt:lpwstr>67</vt:lpwstr>
  </property>
</Properties>
</file>