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12"/>
  </p:notesMasterIdLst>
  <p:sldIdLst>
    <p:sldId id="256" r:id="rId5"/>
    <p:sldId id="267" r:id="rId6"/>
    <p:sldId id="265" r:id="rId7"/>
    <p:sldId id="268" r:id="rId8"/>
    <p:sldId id="271" r:id="rId9"/>
    <p:sldId id="269" r:id="rId10"/>
    <p:sldId id="272"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VAG Rounded" pitchFamily="2" charset="77"/>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39B5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36" autoAdjust="0"/>
    <p:restoredTop sz="59966" autoAdjust="0"/>
  </p:normalViewPr>
  <p:slideViewPr>
    <p:cSldViewPr snapToGrid="0" showGuides="1">
      <p:cViewPr varScale="1">
        <p:scale>
          <a:sx n="56" d="100"/>
          <a:sy n="56" d="100"/>
        </p:scale>
        <p:origin x="192" y="9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0469-1D64-43B4-9457-942805F88AEA}" type="datetimeFigureOut">
              <a:rPr lang="en-GB" smtClean="0"/>
              <a:t>20/12/2021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4B93D-092F-41CE-A8E2-69935FD9028D}" type="slidenum">
              <a:rPr lang="en-GB" smtClean="0"/>
              <a:t>‹#›</a:t>
            </a:fld>
            <a:endParaRPr lang="en-GB"/>
          </a:p>
        </p:txBody>
      </p:sp>
    </p:spTree>
    <p:extLst>
      <p:ext uri="{BB962C8B-B14F-4D97-AF65-F5344CB8AC3E}">
        <p14:creationId xmlns:p14="http://schemas.microsoft.com/office/powerpoint/2010/main" val="238304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_Appendix_2"/><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ooJFBXsUVvg" TargetMode="External"/><Relationship Id="rId5" Type="http://schemas.openxmlformats.org/officeDocument/2006/relationships/hyperlink" Target="https://www.youtube.com/watch?v=h3o0eKrX2Ds" TargetMode="External"/><Relationship Id="rId4" Type="http://schemas.openxmlformats.org/officeDocument/2006/relationships/hyperlink" Target="https://wordwall.net/resource/25228385"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the pupils that you’re going to be thinking more about councillors in this lesson. These are the people who are voted for or elected to represent your local area at the local council.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councillors represent a political party. Can pupils name any political parties? Can pupils explain what a political party is?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political party is an organization of people who work together because they share the same views about the way power should be used in a country or society.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councillors stand as ‘independents’. Can pupils guess what this means? </a:t>
            </a:r>
          </a:p>
          <a:p>
            <a:r>
              <a:rPr lang="en-GB" sz="1200" kern="1200" dirty="0">
                <a:solidFill>
                  <a:schemeClr val="tx1"/>
                </a:solidFill>
                <a:effectLst/>
                <a:latin typeface="+mn-lt"/>
                <a:ea typeface="+mn-ea"/>
                <a:cs typeface="+mn-cs"/>
              </a:rPr>
              <a:t>Independent councillors are not a part of any political party. </a:t>
            </a:r>
          </a:p>
          <a:p>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2</a:t>
            </a:fld>
            <a:endParaRPr lang="en-GB"/>
          </a:p>
        </p:txBody>
      </p:sp>
    </p:spTree>
    <p:extLst>
      <p:ext uri="{BB962C8B-B14F-4D97-AF65-F5344CB8AC3E}">
        <p14:creationId xmlns:p14="http://schemas.microsoft.com/office/powerpoint/2010/main" val="314208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Tell students they’re going to be thinking about what councillors do as part of their role.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students the statements below (see </a:t>
            </a:r>
            <a:r>
              <a:rPr lang="en-GB" sz="1200" u="sng" kern="1200" dirty="0">
                <a:solidFill>
                  <a:schemeClr val="tx1"/>
                </a:solidFill>
                <a:effectLst/>
                <a:latin typeface="+mn-lt"/>
                <a:ea typeface="+mn-ea"/>
                <a:cs typeface="+mn-cs"/>
                <a:hlinkClick r:id="rId3"/>
              </a:rPr>
              <a:t>Appendix 2</a:t>
            </a:r>
            <a:r>
              <a:rPr lang="en-GB" sz="1200" kern="1200" dirty="0">
                <a:solidFill>
                  <a:schemeClr val="tx1"/>
                </a:solidFill>
                <a:effectLst/>
                <a:latin typeface="+mn-lt"/>
                <a:ea typeface="+mn-ea"/>
                <a:cs typeface="+mn-cs"/>
              </a:rPr>
              <a:t> for print version) and ask them to sort them into ‘TRUE’ and ‘FALSE’ categories. They can do this individually or in pairs.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can do this activity by cutting out sets of the statements to do in groups, displaying the statements at the front of the class or by using this </a:t>
            </a:r>
            <a:r>
              <a:rPr lang="en-GB" sz="1200" u="sng" kern="1200" dirty="0" err="1">
                <a:solidFill>
                  <a:schemeClr val="tx1"/>
                </a:solidFill>
                <a:effectLst/>
                <a:latin typeface="+mn-lt"/>
                <a:ea typeface="+mn-ea"/>
                <a:cs typeface="+mn-cs"/>
                <a:hlinkClick r:id="rId4"/>
              </a:rPr>
              <a:t>WordWall</a:t>
            </a:r>
            <a:r>
              <a:rPr lang="en-GB" sz="1200" u="sng" kern="1200" dirty="0">
                <a:solidFill>
                  <a:schemeClr val="tx1"/>
                </a:solidFill>
                <a:effectLst/>
                <a:latin typeface="+mn-lt"/>
                <a:ea typeface="+mn-ea"/>
                <a:cs typeface="+mn-cs"/>
                <a:hlinkClick r:id="rId4"/>
              </a:rPr>
              <a:t> link.</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TRUE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Find out what’s important to local people and share their views in council meetings </a:t>
            </a:r>
          </a:p>
          <a:p>
            <a:pPr lvl="0"/>
            <a:r>
              <a:rPr lang="en-GB" sz="1200" kern="1200" dirty="0">
                <a:solidFill>
                  <a:schemeClr val="tx1"/>
                </a:solidFill>
                <a:effectLst/>
                <a:latin typeface="+mn-lt"/>
                <a:ea typeface="+mn-ea"/>
                <a:cs typeface="+mn-cs"/>
              </a:rPr>
              <a:t>Take part in council debates and decisions</a:t>
            </a:r>
          </a:p>
          <a:p>
            <a:pPr lvl="0"/>
            <a:r>
              <a:rPr lang="en-GB" sz="1200" kern="1200" dirty="0">
                <a:solidFill>
                  <a:schemeClr val="tx1"/>
                </a:solidFill>
                <a:effectLst/>
                <a:latin typeface="+mn-lt"/>
                <a:ea typeface="+mn-ea"/>
                <a:cs typeface="+mn-cs"/>
              </a:rPr>
              <a:t>Be honest, open, and respectful</a:t>
            </a: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FALSE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Travel to the </a:t>
            </a:r>
            <a:r>
              <a:rPr lang="en-GB" sz="1200" kern="1200" dirty="0" err="1">
                <a:solidFill>
                  <a:schemeClr val="tx1"/>
                </a:solidFill>
                <a:effectLst/>
                <a:latin typeface="+mn-lt"/>
                <a:ea typeface="+mn-ea"/>
                <a:cs typeface="+mn-cs"/>
              </a:rPr>
              <a:t>Senedd</a:t>
            </a:r>
            <a:r>
              <a:rPr lang="en-GB" sz="1200" kern="1200" dirty="0">
                <a:solidFill>
                  <a:schemeClr val="tx1"/>
                </a:solidFill>
                <a:effectLst/>
                <a:latin typeface="+mn-lt"/>
                <a:ea typeface="+mn-ea"/>
                <a:cs typeface="+mn-cs"/>
              </a:rPr>
              <a:t> in Cardiff to work </a:t>
            </a:r>
          </a:p>
          <a:p>
            <a:pPr lvl="0"/>
            <a:r>
              <a:rPr lang="en-GB" sz="1200" kern="1200" dirty="0">
                <a:solidFill>
                  <a:schemeClr val="tx1"/>
                </a:solidFill>
                <a:effectLst/>
                <a:latin typeface="+mn-lt"/>
                <a:ea typeface="+mn-ea"/>
                <a:cs typeface="+mn-cs"/>
              </a:rPr>
              <a:t>Invite members of the public to their house for dinner</a:t>
            </a:r>
          </a:p>
          <a:p>
            <a:pPr lvl="0"/>
            <a:r>
              <a:rPr lang="en-GB" sz="1200" kern="1200" dirty="0">
                <a:solidFill>
                  <a:schemeClr val="tx1"/>
                </a:solidFill>
                <a:effectLst/>
                <a:latin typeface="+mn-lt"/>
                <a:ea typeface="+mn-ea"/>
                <a:cs typeface="+mn-cs"/>
              </a:rPr>
              <a:t>Have regular meetings with Boris Johnson</a:t>
            </a:r>
          </a:p>
          <a:p>
            <a:r>
              <a:rPr lang="en-GB" sz="1200" kern="1200" dirty="0">
                <a:solidFill>
                  <a:schemeClr val="tx1"/>
                </a:solidFill>
                <a:effectLst/>
                <a:latin typeface="+mn-lt"/>
                <a:ea typeface="+mn-ea"/>
                <a:cs typeface="+mn-cs"/>
              </a:rPr>
              <a:t>Share the correct answers with the class/group.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You could finish the activity by asking students whether they have ever interacted with a local councillor e.g. have they ever contacted them with an issue? Have they ever seen them at an event?</a:t>
            </a:r>
          </a:p>
          <a:p>
            <a:endParaRPr lang="en-U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Extension activity:</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Play the video on local councillors up to </a:t>
            </a:r>
            <a:r>
              <a:rPr lang="en-GB" sz="1200" b="1" kern="1200" dirty="0">
                <a:solidFill>
                  <a:schemeClr val="tx1"/>
                </a:solidFill>
                <a:effectLst/>
                <a:latin typeface="+mn-lt"/>
                <a:ea typeface="+mn-ea"/>
                <a:cs typeface="+mn-cs"/>
              </a:rPr>
              <a:t>2:25 mins</a:t>
            </a:r>
            <a:r>
              <a:rPr lang="en-GB" sz="1200" kern="1200" dirty="0">
                <a:solidFill>
                  <a:schemeClr val="tx1"/>
                </a:solidFill>
                <a:effectLst/>
                <a:latin typeface="+mn-lt"/>
                <a:ea typeface="+mn-ea"/>
                <a:cs typeface="+mn-cs"/>
              </a:rPr>
              <a:t>. Ask your students one or more of the following questions:</a:t>
            </a:r>
          </a:p>
          <a:p>
            <a:r>
              <a:rPr lang="en-GB" sz="1200" kern="1200" dirty="0">
                <a:solidFill>
                  <a:schemeClr val="tx1"/>
                </a:solidFill>
                <a:effectLst/>
                <a:latin typeface="+mn-lt"/>
                <a:ea typeface="+mn-ea"/>
                <a:cs typeface="+mn-cs"/>
              </a:rPr>
              <a:t>- The video says that the average age of a councillor is 60. How do you feel about this?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The video says that 99% of councillors are white. How do you feel about this?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Do you think it’s important that councils are diverse? Why or why not?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Would you ever consider being a councillor?  English:  </a:t>
            </a:r>
            <a:r>
              <a:rPr lang="en-GB" sz="1200" u="sng" kern="1200" dirty="0">
                <a:solidFill>
                  <a:schemeClr val="tx1"/>
                </a:solidFill>
                <a:effectLst/>
                <a:latin typeface="+mn-lt"/>
                <a:ea typeface="+mn-ea"/>
                <a:cs typeface="+mn-cs"/>
                <a:hlinkClick r:id="rId5"/>
              </a:rPr>
              <a:t>https://www.youtube.com/watch?v=h3o0eKrX2Ds</a:t>
            </a:r>
            <a:r>
              <a:rPr lang="en-GB" sz="1200" kern="1200" dirty="0">
                <a:solidFill>
                  <a:schemeClr val="tx1"/>
                </a:solidFill>
                <a:effectLst/>
                <a:latin typeface="+mn-lt"/>
                <a:ea typeface="+mn-ea"/>
                <a:cs typeface="+mn-cs"/>
              </a:rPr>
              <a:t> </a:t>
            </a:r>
          </a:p>
          <a:p>
            <a:r>
              <a:rPr lang="en-GB" sz="1200" kern="1200" dirty="0" err="1">
                <a:solidFill>
                  <a:schemeClr val="tx1"/>
                </a:solidFill>
                <a:effectLst/>
                <a:latin typeface="+mn-lt"/>
                <a:ea typeface="+mn-ea"/>
                <a:cs typeface="+mn-cs"/>
              </a:rPr>
              <a:t>Cymraeg</a:t>
            </a:r>
            <a:r>
              <a:rPr lang="en-GB" sz="1200" kern="1200" dirty="0">
                <a:solidFill>
                  <a:schemeClr val="tx1"/>
                </a:solidFill>
                <a:effectLst/>
                <a:latin typeface="+mn-lt"/>
                <a:ea typeface="+mn-ea"/>
                <a:cs typeface="+mn-cs"/>
              </a:rPr>
              <a:t>:</a:t>
            </a:r>
            <a:br>
              <a:rPr lang="en-GB" sz="1200" kern="1200" dirty="0">
                <a:solidFill>
                  <a:schemeClr val="tx1"/>
                </a:solidFill>
                <a:effectLst/>
                <a:latin typeface="+mn-lt"/>
                <a:ea typeface="+mn-ea"/>
                <a:cs typeface="+mn-cs"/>
              </a:rPr>
            </a:br>
            <a:r>
              <a:rPr lang="en-GB" sz="1200" u="sng" kern="1200" dirty="0">
                <a:solidFill>
                  <a:schemeClr val="tx1"/>
                </a:solidFill>
                <a:effectLst/>
                <a:latin typeface="+mn-lt"/>
                <a:ea typeface="+mn-ea"/>
                <a:cs typeface="+mn-cs"/>
                <a:hlinkClick r:id="rId6"/>
              </a:rPr>
              <a:t>https://www.youtube.com/watch?v=ooJFBXsUVvg</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3</a:t>
            </a:fld>
            <a:endParaRPr lang="en-GB"/>
          </a:p>
        </p:txBody>
      </p:sp>
    </p:spTree>
    <p:extLst>
      <p:ext uri="{BB962C8B-B14F-4D97-AF65-F5344CB8AC3E}">
        <p14:creationId xmlns:p14="http://schemas.microsoft.com/office/powerpoint/2010/main" val="30052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Councillors represent a specific area, known as a ward. Wards are smaller areas within the county the council has control over. You could show pupils a map of your county boundary showing all of the different wards within it.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students to get into groups of 4-5. Give them 5 minutes to work as a group to see if they can guess up to 10 different wards in their local council area.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After time is up, ask one group to feed back their answers and to give themselves a point for each correct answer. Tell the entire class/group to give themselves a point if they got the same answers. Then, ask the rest of the class/group to share any answers that haven’t already been said.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explaining the definition of a ward, you may want to have an example ready from your local council e.g. Swansea Council has councillors who represent </a:t>
            </a:r>
            <a:r>
              <a:rPr lang="en-GB" sz="1200" kern="1200" dirty="0" err="1">
                <a:solidFill>
                  <a:schemeClr val="tx1"/>
                </a:solidFill>
                <a:effectLst/>
                <a:latin typeface="+mn-lt"/>
                <a:ea typeface="+mn-ea"/>
                <a:cs typeface="+mn-cs"/>
              </a:rPr>
              <a:t>Clydach</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Sketty</a:t>
            </a:r>
            <a:r>
              <a:rPr lang="en-GB" sz="1200" kern="1200" dirty="0">
                <a:solidFill>
                  <a:schemeClr val="tx1"/>
                </a:solidFill>
                <a:effectLst/>
                <a:latin typeface="+mn-lt"/>
                <a:ea typeface="+mn-ea"/>
                <a:cs typeface="+mn-cs"/>
              </a:rPr>
              <a:t> wards. You will need a list of all wards in your local council ready in advance of the activity.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Some areas are broken down further again e.g. </a:t>
            </a:r>
            <a:r>
              <a:rPr lang="en-GB" sz="1200" kern="1200" dirty="0" err="1">
                <a:solidFill>
                  <a:schemeClr val="tx1"/>
                </a:solidFill>
                <a:effectLst/>
                <a:latin typeface="+mn-lt"/>
                <a:ea typeface="+mn-ea"/>
                <a:cs typeface="+mn-cs"/>
              </a:rPr>
              <a:t>Maesteg</a:t>
            </a:r>
            <a:r>
              <a:rPr lang="en-GB" sz="1200" kern="1200" dirty="0">
                <a:solidFill>
                  <a:schemeClr val="tx1"/>
                </a:solidFill>
                <a:effectLst/>
                <a:latin typeface="+mn-lt"/>
                <a:ea typeface="+mn-ea"/>
                <a:cs typeface="+mn-cs"/>
              </a:rPr>
              <a:t> is split into ‘</a:t>
            </a:r>
            <a:r>
              <a:rPr lang="en-GB" sz="1200" kern="1200" dirty="0" err="1">
                <a:solidFill>
                  <a:schemeClr val="tx1"/>
                </a:solidFill>
                <a:effectLst/>
                <a:latin typeface="+mn-lt"/>
                <a:ea typeface="+mn-ea"/>
                <a:cs typeface="+mn-cs"/>
              </a:rPr>
              <a:t>Maesteg</a:t>
            </a:r>
            <a:r>
              <a:rPr lang="en-GB" sz="1200" kern="1200" dirty="0">
                <a:solidFill>
                  <a:schemeClr val="tx1"/>
                </a:solidFill>
                <a:effectLst/>
                <a:latin typeface="+mn-lt"/>
                <a:ea typeface="+mn-ea"/>
                <a:cs typeface="+mn-cs"/>
              </a:rPr>
              <a:t> East’ and ‘</a:t>
            </a:r>
            <a:r>
              <a:rPr lang="en-GB" sz="1200" kern="1200" dirty="0" err="1">
                <a:solidFill>
                  <a:schemeClr val="tx1"/>
                </a:solidFill>
                <a:effectLst/>
                <a:latin typeface="+mn-lt"/>
                <a:ea typeface="+mn-ea"/>
                <a:cs typeface="+mn-cs"/>
              </a:rPr>
              <a:t>Maesteg</a:t>
            </a:r>
            <a:r>
              <a:rPr lang="en-GB" sz="1200" kern="1200" dirty="0">
                <a:solidFill>
                  <a:schemeClr val="tx1"/>
                </a:solidFill>
                <a:effectLst/>
                <a:latin typeface="+mn-lt"/>
                <a:ea typeface="+mn-ea"/>
                <a:cs typeface="+mn-cs"/>
              </a:rPr>
              <a:t> West’. You may want to be lenient on students and accept ‘</a:t>
            </a:r>
            <a:r>
              <a:rPr lang="en-GB" sz="1200" kern="1200" dirty="0" err="1">
                <a:solidFill>
                  <a:schemeClr val="tx1"/>
                </a:solidFill>
                <a:effectLst/>
                <a:latin typeface="+mn-lt"/>
                <a:ea typeface="+mn-ea"/>
                <a:cs typeface="+mn-cs"/>
              </a:rPr>
              <a:t>Maesteg</a:t>
            </a:r>
            <a:r>
              <a:rPr lang="en-GB" sz="1200" kern="1200" dirty="0">
                <a:solidFill>
                  <a:schemeClr val="tx1"/>
                </a:solidFill>
                <a:effectLst/>
                <a:latin typeface="+mn-lt"/>
                <a:ea typeface="+mn-ea"/>
                <a:cs typeface="+mn-cs"/>
              </a:rPr>
              <a:t>’ but explain that it’s split into two. </a:t>
            </a:r>
          </a:p>
          <a:p>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4</a:t>
            </a:fld>
            <a:endParaRPr lang="en-GB"/>
          </a:p>
        </p:txBody>
      </p:sp>
    </p:spTree>
    <p:extLst>
      <p:ext uri="{BB962C8B-B14F-4D97-AF65-F5344CB8AC3E}">
        <p14:creationId xmlns:p14="http://schemas.microsoft.com/office/powerpoint/2010/main" val="237634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your students to stand on their feet. Explain that one end of the room is ‘strongly agree’ and the other side ‘strongly disagree’. Start by sharing a statement from Round 1 and ask students to stand in a line, depending on how much they agree or disagree with the statement. If they’re not sure they can stand in the middle.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students to look at the line. Is everybody standing in the same place? Does everybody necessarily STRONGLY agree or disagree? People’s opinions can vary.  </a:t>
            </a:r>
          </a:p>
          <a:p>
            <a:r>
              <a:rPr lang="en-GB" sz="1200" kern="1200" dirty="0">
                <a:solidFill>
                  <a:schemeClr val="tx1"/>
                </a:solidFill>
                <a:effectLst/>
                <a:latin typeface="+mn-lt"/>
                <a:ea typeface="+mn-ea"/>
                <a:cs typeface="+mn-cs"/>
              </a:rPr>
              <a:t>Repeat the activity with another statement from Round 1.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students to look at the line. Did everybody who felt the same way about Rich Teas feel the same way about Radio 1? People may agree with each other on one issue but that doesn’t necessarily mean they agree on every single thing.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Everybody has a different range of views and it’s important that all of these views are listened to.</a:t>
            </a:r>
          </a:p>
          <a:p>
            <a:r>
              <a:rPr lang="en-GB" sz="1200" kern="1200" dirty="0">
                <a:solidFill>
                  <a:schemeClr val="tx1"/>
                </a:solidFill>
                <a:effectLst/>
                <a:latin typeface="+mn-lt"/>
                <a:ea typeface="+mn-ea"/>
                <a:cs typeface="+mn-cs"/>
              </a:rPr>
              <a:t>Repeat the activity with a statement from Round 2. This time, give half of the students a token to distinguish them from the other half (a sticker, a piece of paper to hold, something to hold). Tell them that you will explain what this means later.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Repeat the activity with another statement from Round 2. After the students have indicated their opinion, ask those </a:t>
            </a:r>
            <a:r>
              <a:rPr lang="en-GB" sz="1200" b="1" kern="1200" dirty="0">
                <a:solidFill>
                  <a:schemeClr val="tx1"/>
                </a:solidFill>
                <a:effectLst/>
                <a:latin typeface="+mn-lt"/>
                <a:ea typeface="+mn-ea"/>
                <a:cs typeface="+mn-cs"/>
              </a:rPr>
              <a:t>without </a:t>
            </a:r>
            <a:r>
              <a:rPr lang="en-GB" sz="1200" kern="1200" dirty="0">
                <a:solidFill>
                  <a:schemeClr val="tx1"/>
                </a:solidFill>
                <a:effectLst/>
                <a:latin typeface="+mn-lt"/>
                <a:ea typeface="+mn-ea"/>
                <a:cs typeface="+mn-cs"/>
              </a:rPr>
              <a:t>a token to step out of line.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students to imagine that those with a token are those who went out to vote. At the last local elections in Wales, only around 50% or less of people voted in their local elections.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your students: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What does this mean for the people without a token?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Is voting important? Why or why not?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More specifically, is voting important to young people?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Remind students that the people who vote and take part in local democracy will be the voices that councillors hear and will be able to influence what councillors discuss and support in council meetings. Voting gives you a say over who has control over your local area. </a:t>
            </a:r>
          </a:p>
        </p:txBody>
      </p:sp>
      <p:sp>
        <p:nvSpPr>
          <p:cNvPr id="4" name="Slide Number Placeholder 3"/>
          <p:cNvSpPr>
            <a:spLocks noGrp="1"/>
          </p:cNvSpPr>
          <p:nvPr>
            <p:ph type="sldNum" sz="quarter" idx="10"/>
          </p:nvPr>
        </p:nvSpPr>
        <p:spPr/>
        <p:txBody>
          <a:bodyPr/>
          <a:lstStyle/>
          <a:p>
            <a:fld id="{EFB4B93D-092F-41CE-A8E2-69935FD9028D}" type="slidenum">
              <a:rPr lang="en-GB" smtClean="0"/>
              <a:t>5</a:t>
            </a:fld>
            <a:endParaRPr lang="en-GB"/>
          </a:p>
        </p:txBody>
      </p:sp>
    </p:spTree>
    <p:extLst>
      <p:ext uri="{BB962C8B-B14F-4D97-AF65-F5344CB8AC3E}">
        <p14:creationId xmlns:p14="http://schemas.microsoft.com/office/powerpoint/2010/main" val="152319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Following the activity, ask your students:</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What does this mean for the people without a token?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Is voting important? Why or why not?</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 More specifically, is voting important to young people?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Remind students that the people who vote and take part in local democracy will be the voices that councillors hear and will be able to influence what councillors discuss and support in council meetings. Voting gives you a say over who has control over your local area. </a:t>
            </a:r>
          </a:p>
          <a:p>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6</a:t>
            </a:fld>
            <a:endParaRPr lang="en-GB"/>
          </a:p>
        </p:txBody>
      </p:sp>
    </p:spTree>
    <p:extLst>
      <p:ext uri="{BB962C8B-B14F-4D97-AF65-F5344CB8AC3E}">
        <p14:creationId xmlns:p14="http://schemas.microsoft.com/office/powerpoint/2010/main" val="66558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your students to write a ‘Tweet’ or short sentence summarising something they’ve learned today. Then, ask them to share with a partner. Finally, ask for students to share their ‘Tweet’ with the class. </a:t>
            </a:r>
          </a:p>
          <a:p>
            <a:r>
              <a:rPr lang="en-GB" sz="1200" kern="1200" dirty="0">
                <a:solidFill>
                  <a:schemeClr val="tx1"/>
                </a:solidFill>
                <a:effectLst/>
                <a:latin typeface="+mn-lt"/>
                <a:ea typeface="+mn-ea"/>
                <a:cs typeface="+mn-cs"/>
              </a:rPr>
              <a:t>Remind students that in the next lesson they will have the opportunity to research the candidates standing for election in their area and will be able to take part in a parallel election and vote for the party they think best represent their views.  </a:t>
            </a:r>
          </a:p>
          <a:p>
            <a:r>
              <a:rPr lang="en-GB" sz="1200" kern="1200" dirty="0">
                <a:solidFill>
                  <a:schemeClr val="tx1"/>
                </a:solidFill>
                <a:effectLst/>
                <a:latin typeface="+mn-lt"/>
                <a:ea typeface="+mn-ea"/>
                <a:cs typeface="+mn-cs"/>
              </a:rPr>
              <a:t>Remind pupils that when they are 14 they can register to take part in a real election. To take part in a real election, you have to register. They can do this by going to </a:t>
            </a:r>
            <a:r>
              <a:rPr lang="en-GB" sz="1200" u="sng" kern="1200" dirty="0">
                <a:solidFill>
                  <a:schemeClr val="tx1"/>
                </a:solidFill>
                <a:effectLst/>
                <a:latin typeface="+mn-lt"/>
                <a:ea typeface="+mn-ea"/>
                <a:cs typeface="+mn-cs"/>
                <a:hlinkClick r:id="rId3"/>
              </a:rPr>
              <a:t>https://www.gov.uk/register-to-vote</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FB4B93D-092F-41CE-A8E2-69935FD9028D}" type="slidenum">
              <a:rPr lang="en-GB" smtClean="0"/>
              <a:t>7</a:t>
            </a:fld>
            <a:endParaRPr lang="en-GB"/>
          </a:p>
        </p:txBody>
      </p:sp>
    </p:spTree>
    <p:extLst>
      <p:ext uri="{BB962C8B-B14F-4D97-AF65-F5344CB8AC3E}">
        <p14:creationId xmlns:p14="http://schemas.microsoft.com/office/powerpoint/2010/main" val="1589399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hyperlink" Target="http://childrenscommissioner.wales/" TargetMode="External"/><Relationship Id="rId4" Type="http://schemas.openxmlformats.org/officeDocument/2006/relationships/hyperlink" Target="http://comisiynyddplant.cymru/"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Full colou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4969419"/>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tx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21670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Green">
    <p:bg>
      <p:bgPr>
        <a:solidFill>
          <a:schemeClr val="accent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D6878AB3-876C-4D0F-AE3F-3AEE9E932C2C}"/>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40768790-44B4-46D1-9166-3E5D6A5F0DA8}"/>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1353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Re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l">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l">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935999" y="4165884"/>
            <a:ext cx="2743200" cy="365125"/>
          </a:xfrm>
        </p:spPr>
        <p:txBody>
          <a:bodyPr lIns="0" tIns="0" rIns="0" bIns="0"/>
          <a:lstStyle>
            <a:lvl1pPr>
              <a:defRPr sz="2200">
                <a:solidFill>
                  <a:schemeClr val="bg1"/>
                </a:solidFill>
                <a:latin typeface="+mn-lt"/>
              </a:defRPr>
            </a:lvl1pPr>
          </a:lstStyle>
          <a:p>
            <a:r>
              <a:rPr lang="en-GB"/>
              <a:t>7-Oct-18</a:t>
            </a:r>
            <a:endParaRPr lang="en-GB" dirty="0"/>
          </a:p>
        </p:txBody>
      </p:sp>
    </p:spTree>
    <p:extLst>
      <p:ext uri="{BB962C8B-B14F-4D97-AF65-F5344CB8AC3E}">
        <p14:creationId xmlns:p14="http://schemas.microsoft.com/office/powerpoint/2010/main" val="120647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 Green">
    <p:bg>
      <p:bgPr>
        <a:solidFill>
          <a:srgbClr val="39B54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A3550E-254A-4239-99B2-82AF8A181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77811"/>
            <a:ext cx="11329200" cy="4878175"/>
          </a:xfrm>
          <a:prstGeom prst="rect">
            <a:avLst/>
          </a:prstGeom>
        </p:spPr>
      </p:pic>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sp>
        <p:nvSpPr>
          <p:cNvPr id="7" name="Date Placeholder 3">
            <a:extLst>
              <a:ext uri="{FF2B5EF4-FFF2-40B4-BE49-F238E27FC236}">
                <a16:creationId xmlns:a16="http://schemas.microsoft.com/office/drawing/2014/main" id="{83D46338-8DD9-4E5C-84DF-668003A6991C}"/>
              </a:ext>
            </a:extLst>
          </p:cNvPr>
          <p:cNvSpPr>
            <a:spLocks noGrp="1"/>
          </p:cNvSpPr>
          <p:nvPr>
            <p:ph type="dt" sz="half" idx="10"/>
          </p:nvPr>
        </p:nvSpPr>
        <p:spPr>
          <a:xfrm>
            <a:off x="4728000" y="4165884"/>
            <a:ext cx="2736000" cy="365125"/>
          </a:xfrm>
        </p:spPr>
        <p:txBody>
          <a:bodyPr lIns="0" tIns="0" rIns="0" bIns="0"/>
          <a:lstStyle>
            <a:lvl1pPr algn="ctr">
              <a:defRPr sz="2200">
                <a:solidFill>
                  <a:schemeClr val="bg1"/>
                </a:solidFill>
                <a:latin typeface="+mn-lt"/>
              </a:defRPr>
            </a:lvl1pPr>
          </a:lstStyle>
          <a:p>
            <a:r>
              <a:rPr lang="en-GB"/>
              <a:t>7-Oct-18</a:t>
            </a:r>
            <a:endParaRPr lang="en-GB" dirty="0"/>
          </a:p>
        </p:txBody>
      </p:sp>
    </p:spTree>
    <p:extLst>
      <p:ext uri="{BB962C8B-B14F-4D97-AF65-F5344CB8AC3E}">
        <p14:creationId xmlns:p14="http://schemas.microsoft.com/office/powerpoint/2010/main" val="102501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Intro Slide - Full col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F50E-B990-456C-BBA9-0BF5EC722E73}"/>
              </a:ext>
            </a:extLst>
          </p:cNvPr>
          <p:cNvSpPr>
            <a:spLocks noGrp="1"/>
          </p:cNvSpPr>
          <p:nvPr>
            <p:ph type="ctrTitle"/>
          </p:nvPr>
        </p:nvSpPr>
        <p:spPr>
          <a:xfrm>
            <a:off x="936000" y="864001"/>
            <a:ext cx="10304835" cy="830997"/>
          </a:xfrm>
        </p:spPr>
        <p:txBody>
          <a:bodyPr lIns="0" tIns="0" rIns="0" bIns="0" anchor="t" anchorCtr="0">
            <a:spAutoFit/>
          </a:bodyPr>
          <a:lstStyle>
            <a:lvl1pPr algn="l">
              <a:defRPr sz="6000">
                <a:solidFill>
                  <a:schemeClr val="bg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A3C83950-050A-41C1-BFDC-773E9002A828}"/>
              </a:ext>
            </a:extLst>
          </p:cNvPr>
          <p:cNvSpPr>
            <a:spLocks noGrp="1"/>
          </p:cNvSpPr>
          <p:nvPr>
            <p:ph type="subTitle" idx="1"/>
          </p:nvPr>
        </p:nvSpPr>
        <p:spPr>
          <a:xfrm>
            <a:off x="935999" y="1663431"/>
            <a:ext cx="10304835" cy="415498"/>
          </a:xfrm>
        </p:spPr>
        <p:txBody>
          <a:bodyPr lIns="0" tIns="0" rIns="0" bIns="0">
            <a:spAutoFit/>
          </a:bodyPr>
          <a:lstStyle>
            <a:lvl1pPr marL="0" indent="0" algn="l">
              <a:buNone/>
              <a:defRPr sz="3000">
                <a:solidFill>
                  <a:schemeClr val="bg2"/>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tx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tx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tx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0" y="5076000"/>
            <a:ext cx="11329200" cy="413656"/>
          </a:xfrm>
          <a:prstGeom prst="rect">
            <a:avLst/>
          </a:prstGeom>
        </p:spPr>
      </p:pic>
    </p:spTree>
    <p:extLst>
      <p:ext uri="{BB962C8B-B14F-4D97-AF65-F5344CB8AC3E}">
        <p14:creationId xmlns:p14="http://schemas.microsoft.com/office/powerpoint/2010/main" val="1906523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Slide - Blue">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sp>
        <p:nvSpPr>
          <p:cNvPr id="8" name="Title 1">
            <a:extLst>
              <a:ext uri="{FF2B5EF4-FFF2-40B4-BE49-F238E27FC236}">
                <a16:creationId xmlns:a16="http://schemas.microsoft.com/office/drawing/2014/main" id="{1FC0822B-6C90-472B-AB40-0806ED99FFCE}"/>
              </a:ext>
            </a:extLst>
          </p:cNvPr>
          <p:cNvSpPr>
            <a:spLocks noGrp="1"/>
          </p:cNvSpPr>
          <p:nvPr>
            <p:ph type="ctrTitle"/>
          </p:nvPr>
        </p:nvSpPr>
        <p:spPr>
          <a:xfrm>
            <a:off x="936000" y="1548000"/>
            <a:ext cx="10304835" cy="830997"/>
          </a:xfrm>
        </p:spPr>
        <p:txBody>
          <a:bodyPr lIns="0" tIns="0" rIns="0" bIns="0" anchor="t" anchorCtr="0">
            <a:spAutoFit/>
          </a:bodyPr>
          <a:lstStyle>
            <a:lvl1pPr algn="ctr">
              <a:defRPr sz="6000">
                <a:solidFill>
                  <a:schemeClr val="bg1"/>
                </a:solidFill>
              </a:defRPr>
            </a:lvl1pPr>
          </a:lstStyle>
          <a:p>
            <a:r>
              <a:rPr lang="en-US"/>
              <a:t>Click to edit Master title style</a:t>
            </a:r>
            <a:endParaRPr lang="en-GB" dirty="0"/>
          </a:p>
        </p:txBody>
      </p:sp>
      <p:sp>
        <p:nvSpPr>
          <p:cNvPr id="9" name="Subtitle 2">
            <a:extLst>
              <a:ext uri="{FF2B5EF4-FFF2-40B4-BE49-F238E27FC236}">
                <a16:creationId xmlns:a16="http://schemas.microsoft.com/office/drawing/2014/main" id="{252B1172-2D36-4CE2-8E6D-A288A9F0BF62}"/>
              </a:ext>
            </a:extLst>
          </p:cNvPr>
          <p:cNvSpPr>
            <a:spLocks noGrp="1"/>
          </p:cNvSpPr>
          <p:nvPr>
            <p:ph type="subTitle" idx="1"/>
          </p:nvPr>
        </p:nvSpPr>
        <p:spPr>
          <a:xfrm>
            <a:off x="943582" y="2347430"/>
            <a:ext cx="10304835" cy="415498"/>
          </a:xfrm>
        </p:spPr>
        <p:txBody>
          <a:bodyPr lIns="0" tIns="0" rIns="0" bIns="0">
            <a:spAutoFit/>
          </a:bodyPr>
          <a:lstStyle>
            <a:lvl1pPr marL="0" indent="0" algn="ctr">
              <a:buNone/>
              <a:defRPr sz="3000">
                <a:solidFill>
                  <a:schemeClr val="bg1"/>
                </a:solidFill>
                <a:latin typeface="VAG Rounded"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20801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D0A40B-4C9E-4E7D-924E-47CA6AD432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432001"/>
            <a:ext cx="11329200" cy="122220"/>
          </a:xfrm>
          <a:prstGeom prst="rect">
            <a:avLst/>
          </a:prstGeom>
        </p:spPr>
      </p:pic>
      <p:pic>
        <p:nvPicPr>
          <p:cNvPr id="8" name="Picture 7">
            <a:extLst>
              <a:ext uri="{FF2B5EF4-FFF2-40B4-BE49-F238E27FC236}">
                <a16:creationId xmlns:a16="http://schemas.microsoft.com/office/drawing/2014/main" id="{D5631683-08CB-4406-8275-702BCEA097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5724000"/>
            <a:ext cx="11329200" cy="413656"/>
          </a:xfrm>
          <a:prstGeom prst="rect">
            <a:avLst/>
          </a:prstGeom>
        </p:spPr>
      </p:pic>
      <p:sp>
        <p:nvSpPr>
          <p:cNvPr id="9" name="Rectangle 4">
            <a:extLst>
              <a:ext uri="{FF2B5EF4-FFF2-40B4-BE49-F238E27FC236}">
                <a16:creationId xmlns:a16="http://schemas.microsoft.com/office/drawing/2014/main" id="{A3654759-EE2D-42CC-BB58-034A7D084965}"/>
              </a:ext>
            </a:extLst>
          </p:cNvPr>
          <p:cNvSpPr>
            <a:spLocks noChangeArrowheads="1"/>
          </p:cNvSpPr>
          <p:nvPr userDrawn="1"/>
        </p:nvSpPr>
        <p:spPr bwMode="auto">
          <a:xfrm>
            <a:off x="7451999" y="5976000"/>
            <a:ext cx="4320000" cy="46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dirty="0">
                <a:ln>
                  <a:noFill/>
                </a:ln>
                <a:solidFill>
                  <a:schemeClr val="bg2"/>
                </a:solidFill>
                <a:effectLst/>
                <a:latin typeface="VAG Rounded" pitchFamily="50" charset="0"/>
                <a:ea typeface="Calibri" panose="020F0502020204030204" pitchFamily="34" charset="0"/>
                <a:cs typeface="Times New Roman" panose="02020603050405020304" pitchFamily="18" charset="0"/>
              </a:rPr>
              <a:t>@</a:t>
            </a:r>
            <a:r>
              <a:rPr kumimoji="0" lang="cy-GB" altLang="en-US" sz="1400" b="0" i="0" u="none" strike="noStrike" cap="none" normalizeH="0" baseline="0" dirty="0" err="1">
                <a:ln>
                  <a:noFill/>
                </a:ln>
                <a:solidFill>
                  <a:schemeClr val="bg2"/>
                </a:solidFill>
                <a:effectLst/>
                <a:latin typeface="VAG Rounded" pitchFamily="50" charset="0"/>
                <a:ea typeface="Calibri" panose="020F0502020204030204" pitchFamily="34" charset="0"/>
                <a:cs typeface="Times New Roman" panose="02020603050405020304" pitchFamily="18" charset="0"/>
              </a:rPr>
              <a:t>complantcymru</a:t>
            </a:r>
            <a:r>
              <a:rPr kumimoji="0" lang="cy-GB" altLang="en-US" sz="1400" b="0" i="0" u="none" strike="noStrike" cap="none" normalizeH="0" baseline="0" dirty="0">
                <a:ln>
                  <a:noFill/>
                </a:ln>
                <a:solidFill>
                  <a:schemeClr val="bg2"/>
                </a:solidFill>
                <a:effectLst/>
                <a:latin typeface="VAG Rounded" pitchFamily="50" charset="0"/>
                <a:ea typeface="Calibri" panose="020F0502020204030204" pitchFamily="34" charset="0"/>
                <a:cs typeface="Times New Roman" panose="02020603050405020304" pitchFamily="18" charset="0"/>
              </a:rPr>
              <a:t>	</a:t>
            </a:r>
            <a:r>
              <a:rPr kumimoji="0" lang="cy-GB" altLang="en-US" sz="1400" b="0" i="0" u="none" strike="noStrike" kern="1200" cap="none" normalizeH="0" baseline="0" dirty="0" err="1">
                <a:ln>
                  <a:noFill/>
                </a:ln>
                <a:solidFill>
                  <a:schemeClr val="bg2"/>
                </a:solidFill>
                <a:effectLst/>
                <a:latin typeface="VAG Rounded" pitchFamily="50" charset="0"/>
                <a:ea typeface="+mn-ea"/>
                <a:cs typeface="Times New Roman" panose="02020603050405020304" pitchFamily="18" charset="0"/>
              </a:rPr>
              <a:t>comisiynyddplant.cymru</a:t>
            </a:r>
            <a:endParaRPr kumimoji="0" lang="cy-GB" altLang="en-US" sz="1400" b="0" i="0" u="none" strike="noStrike" kern="1200" cap="none" normalizeH="0" baseline="0" dirty="0">
              <a:ln>
                <a:noFill/>
              </a:ln>
              <a:solidFill>
                <a:schemeClr val="bg2"/>
              </a:solidFill>
              <a:effectLst/>
              <a:latin typeface="VAG Rounded" pitchFamily="50" charset="0"/>
              <a:ea typeface="+mn-ea"/>
              <a:cs typeface="Times New Roman" panose="02020603050405020304" pitchFamily="18" charset="0"/>
            </a:endParaRPr>
          </a:p>
          <a:p>
            <a:pPr marL="0" marR="0" lvl="0" indent="0" algn="l" defTabSz="914400" rtl="0" eaLnBrk="0" fontAlgn="base" latinLnBrk="0" hangingPunct="0">
              <a:lnSpc>
                <a:spcPct val="90000"/>
              </a:lnSpc>
              <a:spcBef>
                <a:spcPct val="0"/>
              </a:spcBef>
              <a:spcAft>
                <a:spcPts val="600"/>
              </a:spcAft>
              <a:buClrTx/>
              <a:buSzTx/>
              <a:buFontTx/>
              <a:buNone/>
              <a:tabLst>
                <a:tab pos="1792288" algn="l"/>
                <a:tab pos="2865438" algn="ctr"/>
                <a:tab pos="5730875" algn="r"/>
              </a:tabLst>
            </a:pPr>
            <a:r>
              <a:rPr kumimoji="0" lang="cy-GB" altLang="en-US" sz="1400" b="0" i="0" u="none" strike="noStrike" cap="none" normalizeH="0" baseline="0" dirty="0">
                <a:ln>
                  <a:noFill/>
                </a:ln>
                <a:solidFill>
                  <a:schemeClr val="bg2"/>
                </a:solidFill>
                <a:effectLst/>
                <a:latin typeface="VAG Rounded" pitchFamily="50" charset="0"/>
                <a:cs typeface="Times New Roman" panose="02020603050405020304" pitchFamily="18" charset="0"/>
              </a:rPr>
              <a:t>@</a:t>
            </a:r>
            <a:r>
              <a:rPr kumimoji="0" lang="cy-GB" altLang="en-US" sz="1400" b="0" i="0" u="none" strike="noStrike" cap="none" normalizeH="0" baseline="0" dirty="0" err="1">
                <a:ln>
                  <a:noFill/>
                </a:ln>
                <a:solidFill>
                  <a:schemeClr val="bg2"/>
                </a:solidFill>
                <a:effectLst/>
                <a:latin typeface="VAG Rounded" pitchFamily="50" charset="0"/>
                <a:cs typeface="Times New Roman" panose="02020603050405020304" pitchFamily="18" charset="0"/>
              </a:rPr>
              <a:t>childcomwales</a:t>
            </a:r>
            <a:r>
              <a:rPr kumimoji="0" lang="cy-GB" altLang="en-US" sz="1400" b="0" i="0" u="none" strike="noStrike" cap="none" normalizeH="0" baseline="0" dirty="0">
                <a:ln>
                  <a:noFill/>
                </a:ln>
                <a:solidFill>
                  <a:schemeClr val="bg2"/>
                </a:solidFill>
                <a:effectLst/>
                <a:latin typeface="VAG Rounded" pitchFamily="50" charset="0"/>
                <a:cs typeface="Times New Roman" panose="02020603050405020304" pitchFamily="18" charset="0"/>
              </a:rPr>
              <a:t>	</a:t>
            </a:r>
            <a:r>
              <a:rPr kumimoji="0" lang="cy-GB" altLang="en-US" sz="1400" b="0" i="0" u="none" strike="noStrike" kern="1200" cap="none" normalizeH="0" baseline="0" dirty="0" err="1">
                <a:ln>
                  <a:noFill/>
                </a:ln>
                <a:solidFill>
                  <a:schemeClr val="bg2"/>
                </a:solidFill>
                <a:effectLst/>
                <a:latin typeface="VAG Rounded" pitchFamily="50" charset="0"/>
                <a:ea typeface="+mn-ea"/>
                <a:cs typeface="Times New Roman" panose="02020603050405020304" pitchFamily="18" charset="0"/>
              </a:rPr>
              <a:t>childrenscommissioner.wales</a:t>
            </a:r>
            <a:endParaRPr kumimoji="0" lang="en-GB" altLang="en-US" sz="1400" b="0" i="0" u="none" strike="noStrike" kern="1200" cap="none" normalizeH="0" baseline="0" dirty="0">
              <a:ln>
                <a:noFill/>
              </a:ln>
              <a:solidFill>
                <a:schemeClr val="bg2"/>
              </a:solidFill>
              <a:effectLst/>
              <a:latin typeface="VAG Rounded" pitchFamily="50" charset="0"/>
              <a:ea typeface="+mn-ea"/>
              <a:cs typeface="Times New Roman" panose="02020603050405020304" pitchFamily="18" charset="0"/>
            </a:endParaRPr>
          </a:p>
        </p:txBody>
      </p:sp>
      <p:sp>
        <p:nvSpPr>
          <p:cNvPr id="11" name="Text Placeholder 10">
            <a:extLst>
              <a:ext uri="{FF2B5EF4-FFF2-40B4-BE49-F238E27FC236}">
                <a16:creationId xmlns:a16="http://schemas.microsoft.com/office/drawing/2014/main" id="{B47E2740-0F3A-49B8-92C1-43321C4DD259}"/>
              </a:ext>
            </a:extLst>
          </p:cNvPr>
          <p:cNvSpPr>
            <a:spLocks noGrp="1"/>
          </p:cNvSpPr>
          <p:nvPr>
            <p:ph type="body" sz="quarter" idx="10"/>
          </p:nvPr>
        </p:nvSpPr>
        <p:spPr>
          <a:xfrm>
            <a:off x="1800000" y="1512000"/>
            <a:ext cx="8593200" cy="4212000"/>
          </a:xfrm>
        </p:spPr>
        <p:txBody>
          <a:bodyPr lIns="0" tIns="0" rIns="0">
            <a:noAutofit/>
          </a:bodyPr>
          <a:lstStyle>
            <a:lvl1pPr>
              <a:defRPr b="1">
                <a:solidFill>
                  <a:schemeClr val="bg2"/>
                </a:solidFill>
                <a:latin typeface="VAG Rounded Std Thin" panose="020F0402020204020204" pitchFamily="34" charset="0"/>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a:hlinkClick r:id="rId4"/>
            <a:extLst>
              <a:ext uri="{FF2B5EF4-FFF2-40B4-BE49-F238E27FC236}">
                <a16:creationId xmlns:a16="http://schemas.microsoft.com/office/drawing/2014/main" id="{E02D5032-7F75-405A-B222-831AB1EC6845}"/>
              </a:ext>
            </a:extLst>
          </p:cNvPr>
          <p:cNvSpPr/>
          <p:nvPr userDrawn="1"/>
        </p:nvSpPr>
        <p:spPr>
          <a:xfrm>
            <a:off x="9231086" y="5974080"/>
            <a:ext cx="1994263" cy="1635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5"/>
            <a:extLst>
              <a:ext uri="{FF2B5EF4-FFF2-40B4-BE49-F238E27FC236}">
                <a16:creationId xmlns:a16="http://schemas.microsoft.com/office/drawing/2014/main" id="{0260D4DC-8A33-4918-B54F-178C0A33992F}"/>
              </a:ext>
            </a:extLst>
          </p:cNvPr>
          <p:cNvSpPr/>
          <p:nvPr userDrawn="1"/>
        </p:nvSpPr>
        <p:spPr>
          <a:xfrm>
            <a:off x="9231086" y="6247679"/>
            <a:ext cx="2386149" cy="178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550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Pink">
    <p:bg>
      <p:bgPr>
        <a:solidFill>
          <a:schemeClr val="accent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670A7857-2A17-4545-8F08-164E289C2513}"/>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9" name="Text Placeholder 10">
            <a:extLst>
              <a:ext uri="{FF2B5EF4-FFF2-40B4-BE49-F238E27FC236}">
                <a16:creationId xmlns:a16="http://schemas.microsoft.com/office/drawing/2014/main" id="{516818EA-85F8-44FB-8813-18A7EF37576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3290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Purple">
    <p:bg>
      <p:bgPr>
        <a:solidFill>
          <a:schemeClr val="accent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7ECAE7AA-4351-4C21-B3EB-537899028611}"/>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FC87B527-9C95-426A-A3A0-11C08ACAF5F7}"/>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6297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bg>
      <p:bgPr>
        <a:solidFill>
          <a:srgbClr val="0072B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D187C6-C031-4ECC-B48D-F07C053680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999" y="5494491"/>
            <a:ext cx="961538" cy="1040040"/>
          </a:xfrm>
          <a:prstGeom prst="rect">
            <a:avLst/>
          </a:prstGeom>
        </p:spPr>
      </p:pic>
      <p:sp>
        <p:nvSpPr>
          <p:cNvPr id="12" name="Rectangle 4">
            <a:extLst>
              <a:ext uri="{FF2B5EF4-FFF2-40B4-BE49-F238E27FC236}">
                <a16:creationId xmlns:a16="http://schemas.microsoft.com/office/drawing/2014/main" id="{96C623B3-F41D-4BDC-92EC-1D60E3478E12}"/>
              </a:ext>
            </a:extLst>
          </p:cNvPr>
          <p:cNvSpPr>
            <a:spLocks noChangeArrowheads="1"/>
          </p:cNvSpPr>
          <p:nvPr userDrawn="1"/>
        </p:nvSpPr>
        <p:spPr bwMode="auto">
          <a:xfrm>
            <a:off x="10586797" y="5493600"/>
            <a:ext cx="1260000" cy="1049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90000"/>
              </a:lnSpc>
              <a:spcBef>
                <a:spcPct val="0"/>
              </a:spcBef>
              <a:spcAft>
                <a:spcPts val="600"/>
              </a:spcAft>
              <a:buClrTx/>
              <a:buSzTx/>
              <a:buFontTx/>
              <a:buNone/>
              <a:tabLst>
                <a:tab pos="2865438" algn="ctr"/>
                <a:tab pos="5730875" algn="r"/>
              </a:tabLst>
            </a:pP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Comisiynydd</a:t>
            </a:r>
            <a:br>
              <a:rPr kumimoji="0" lang="cy-GB" altLang="en-US" sz="10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br>
            <a:r>
              <a:rPr kumimoji="0" lang="cy-GB" altLang="en-US" sz="1400" b="0" i="0" u="none" strike="noStrike" cap="none" normalizeH="0" baseline="0" dirty="0">
                <a:ln>
                  <a:noFill/>
                </a:ln>
                <a:solidFill>
                  <a:schemeClr val="bg1"/>
                </a:solidFill>
                <a:effectLst/>
                <a:latin typeface="VAG Rounded" pitchFamily="50" charset="0"/>
                <a:ea typeface="Calibri" panose="020F0502020204030204" pitchFamily="34" charset="0"/>
                <a:cs typeface="Times New Roman" panose="02020603050405020304" pitchFamily="18" charset="0"/>
              </a:rPr>
              <a:t>Plant Cymru</a:t>
            </a:r>
            <a:endParaRPr kumimoji="0" lang="en-GB" altLang="en-US" sz="800" b="0" i="0" u="none" strike="noStrike" cap="none" normalizeH="0" baseline="0" dirty="0">
              <a:ln>
                <a:noFill/>
              </a:ln>
              <a:solidFill>
                <a:schemeClr val="bg1"/>
              </a:solidFill>
              <a:effectLst/>
              <a:latin typeface="VAG Rounded" pitchFamily="50" charset="0"/>
            </a:endParaRPr>
          </a:p>
          <a:p>
            <a:pPr marL="0" marR="0" lvl="0" indent="0" algn="l" defTabSz="914400" rtl="0" eaLnBrk="0" fontAlgn="base" latinLnBrk="0" hangingPunct="0">
              <a:lnSpc>
                <a:spcPct val="90000"/>
              </a:lnSpc>
              <a:spcBef>
                <a:spcPct val="0"/>
              </a:spcBef>
              <a:spcAft>
                <a:spcPct val="0"/>
              </a:spcAft>
              <a:buClrTx/>
              <a:buSzTx/>
              <a:buFontTx/>
              <a:buNone/>
              <a:tabLst>
                <a:tab pos="2865438" algn="ctr"/>
                <a:tab pos="5730875" algn="r"/>
              </a:tabLst>
            </a:pP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Children’s</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Commissioner</a:t>
            </a:r>
            <a:b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br>
            <a:r>
              <a:rPr kumimoji="0" lang="en-GB" altLang="en-US" sz="1400"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for Wales</a:t>
            </a:r>
            <a:endParaRPr kumimoji="0" lang="en-GB" altLang="en-US" sz="1800" b="0" i="0" u="none" strike="noStrike" cap="none" normalizeH="0" baseline="0" dirty="0">
              <a:ln>
                <a:noFill/>
              </a:ln>
              <a:solidFill>
                <a:schemeClr val="bg1"/>
              </a:solidFill>
              <a:effectLst/>
              <a:latin typeface="+mn-lt"/>
            </a:endParaRPr>
          </a:p>
        </p:txBody>
      </p:sp>
      <p:pic>
        <p:nvPicPr>
          <p:cNvPr id="5" name="Picture 4">
            <a:extLst>
              <a:ext uri="{FF2B5EF4-FFF2-40B4-BE49-F238E27FC236}">
                <a16:creationId xmlns:a16="http://schemas.microsoft.com/office/drawing/2014/main" id="{5EE0BAE2-2E0E-4E91-9C86-6137EC4D19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1999" y="432003"/>
            <a:ext cx="11329200" cy="122216"/>
          </a:xfrm>
          <a:prstGeom prst="rect">
            <a:avLst/>
          </a:prstGeom>
        </p:spPr>
      </p:pic>
      <p:pic>
        <p:nvPicPr>
          <p:cNvPr id="7" name="Picture 6">
            <a:extLst>
              <a:ext uri="{FF2B5EF4-FFF2-40B4-BE49-F238E27FC236}">
                <a16:creationId xmlns:a16="http://schemas.microsoft.com/office/drawing/2014/main" id="{674ED251-D41F-4894-AE87-87B969EAF3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2003" y="5076000"/>
            <a:ext cx="11329200" cy="413656"/>
          </a:xfrm>
          <a:prstGeom prst="rect">
            <a:avLst/>
          </a:prstGeom>
        </p:spPr>
      </p:pic>
      <p:cxnSp>
        <p:nvCxnSpPr>
          <p:cNvPr id="16" name="Straight Connector 15">
            <a:extLst>
              <a:ext uri="{FF2B5EF4-FFF2-40B4-BE49-F238E27FC236}">
                <a16:creationId xmlns:a16="http://schemas.microsoft.com/office/drawing/2014/main" id="{8D1A5DA7-AA85-49F2-BAAD-A171521305D3}"/>
              </a:ext>
            </a:extLst>
          </p:cNvPr>
          <p:cNvCxnSpPr/>
          <p:nvPr userDrawn="1"/>
        </p:nvCxnSpPr>
        <p:spPr>
          <a:xfrm>
            <a:off x="1799400" y="3927600"/>
            <a:ext cx="252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65DD9D79-DCC4-4119-A5A5-C31167AB465B}"/>
              </a:ext>
            </a:extLst>
          </p:cNvPr>
          <p:cNvSpPr>
            <a:spLocks noGrp="1"/>
          </p:cNvSpPr>
          <p:nvPr>
            <p:ph type="body" sz="quarter" idx="11"/>
          </p:nvPr>
        </p:nvSpPr>
        <p:spPr>
          <a:xfrm>
            <a:off x="1800000" y="1511999"/>
            <a:ext cx="8593200" cy="2412000"/>
          </a:xfrm>
        </p:spPr>
        <p:txBody>
          <a:bodyPr lIns="0" tIns="0" rIns="0" bIns="152400">
            <a:noAutofit/>
          </a:bodyPr>
          <a:lstStyle>
            <a:lvl1pPr marL="0" indent="0">
              <a:spcBef>
                <a:spcPts val="0"/>
              </a:spcBef>
              <a:spcAft>
                <a:spcPts val="1200"/>
              </a:spcAft>
              <a:buNone/>
              <a:defRPr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10">
            <a:extLst>
              <a:ext uri="{FF2B5EF4-FFF2-40B4-BE49-F238E27FC236}">
                <a16:creationId xmlns:a16="http://schemas.microsoft.com/office/drawing/2014/main" id="{800A31E7-103F-41CA-A05A-3385EB97E51A}"/>
              </a:ext>
            </a:extLst>
          </p:cNvPr>
          <p:cNvSpPr>
            <a:spLocks noGrp="1"/>
          </p:cNvSpPr>
          <p:nvPr>
            <p:ph type="body" sz="quarter" idx="13"/>
          </p:nvPr>
        </p:nvSpPr>
        <p:spPr>
          <a:xfrm>
            <a:off x="1800000" y="3927600"/>
            <a:ext cx="8593200" cy="1152000"/>
          </a:xfrm>
        </p:spPr>
        <p:txBody>
          <a:bodyPr lIns="0" tIns="152400" rIns="0" bIns="0">
            <a:noAutofit/>
          </a:bodyPr>
          <a:lstStyle>
            <a:lvl1pPr marL="0" indent="0">
              <a:spcBef>
                <a:spcPts val="1200"/>
              </a:spcBef>
              <a:spcAft>
                <a:spcPts val="0"/>
              </a:spcAft>
              <a:buNone/>
              <a:defRPr sz="1800" b="1">
                <a:solidFill>
                  <a:schemeClr val="bg1"/>
                </a:solidFill>
                <a:latin typeface="VAG Rounded Std Thin" panose="020F0402020204020204" pitchFamily="34" charset="0"/>
              </a:defRPr>
            </a:lvl1pPr>
            <a:lvl2pPr marL="0" indent="0">
              <a:buNone/>
              <a:defRPr sz="18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21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6C5B0-BCE9-4190-B09A-DBC0AA33D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15FE0C-6F9B-4E90-8B7D-20A721057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0DD1D29-2E01-48A5-96E1-EDB95AC10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DAA6C1-B524-4083-8985-4658D9A351CB}" type="datetimeFigureOut">
              <a:rPr lang="en-GB" smtClean="0"/>
              <a:t>20/12/2021</a:t>
            </a:fld>
            <a:endParaRPr lang="en-GB"/>
          </a:p>
        </p:txBody>
      </p:sp>
      <p:sp>
        <p:nvSpPr>
          <p:cNvPr id="5" name="Footer Placeholder 4">
            <a:extLst>
              <a:ext uri="{FF2B5EF4-FFF2-40B4-BE49-F238E27FC236}">
                <a16:creationId xmlns:a16="http://schemas.microsoft.com/office/drawing/2014/main" id="{1FFDCDDF-CFCD-4C49-922F-73DA90588F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EBF52E-53C0-4F36-8CFC-2FC836391F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8EB8B-7571-4EDF-8436-56B416227145}" type="slidenum">
              <a:rPr lang="en-GB" smtClean="0"/>
              <a:t>‹#›</a:t>
            </a:fld>
            <a:endParaRPr lang="en-GB"/>
          </a:p>
        </p:txBody>
      </p:sp>
    </p:spTree>
    <p:extLst>
      <p:ext uri="{BB962C8B-B14F-4D97-AF65-F5344CB8AC3E}">
        <p14:creationId xmlns:p14="http://schemas.microsoft.com/office/powerpoint/2010/main" val="24495383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Lst>
  <p:txStyles>
    <p:titleStyle>
      <a:lvl1pPr algn="l" defTabSz="914400" rtl="0" eaLnBrk="1" latinLnBrk="0" hangingPunct="1">
        <a:lnSpc>
          <a:spcPct val="90000"/>
        </a:lnSpc>
        <a:spcBef>
          <a:spcPct val="0"/>
        </a:spcBef>
        <a:buNone/>
        <a:defRPr sz="6000" kern="1200">
          <a:solidFill>
            <a:schemeClr val="tx1"/>
          </a:solidFill>
          <a:latin typeface="VAG Rounde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510" y="694207"/>
            <a:ext cx="10304835" cy="3656386"/>
          </a:xfrm>
        </p:spPr>
        <p:txBody>
          <a:bodyPr/>
          <a:lstStyle/>
          <a:p>
            <a:br>
              <a:rPr lang="en-GB" sz="2400" dirty="0"/>
            </a:br>
            <a:br>
              <a:rPr lang="en-GB" dirty="0"/>
            </a:br>
            <a:br>
              <a:rPr lang="en-GB" dirty="0"/>
            </a:br>
            <a:br>
              <a:rPr lang="en-GB" dirty="0"/>
            </a:br>
            <a:endParaRPr lang="en-GB" dirty="0"/>
          </a:p>
        </p:txBody>
      </p:sp>
      <p:sp>
        <p:nvSpPr>
          <p:cNvPr id="3" name="TextBox 2"/>
          <p:cNvSpPr txBox="1"/>
          <p:nvPr/>
        </p:nvSpPr>
        <p:spPr>
          <a:xfrm>
            <a:off x="1289957" y="1460571"/>
            <a:ext cx="9675388" cy="1446550"/>
          </a:xfrm>
          <a:prstGeom prst="rect">
            <a:avLst/>
          </a:prstGeom>
          <a:noFill/>
        </p:spPr>
        <p:txBody>
          <a:bodyPr wrap="square" rtlCol="0">
            <a:spAutoFit/>
          </a:bodyPr>
          <a:lstStyle/>
          <a:p>
            <a:r>
              <a:rPr lang="en-US" sz="4400" dirty="0">
                <a:latin typeface="+mj-lt"/>
              </a:rPr>
              <a:t>Project Vote: Local elections 2022</a:t>
            </a:r>
          </a:p>
          <a:p>
            <a:r>
              <a:rPr lang="en-US" sz="4400" dirty="0">
                <a:latin typeface="+mj-lt"/>
              </a:rPr>
              <a:t>Lesson 3</a:t>
            </a:r>
            <a:endParaRPr lang="en-GB" sz="4400" dirty="0">
              <a:latin typeface="+mj-lt"/>
            </a:endParaRPr>
          </a:p>
        </p:txBody>
      </p:sp>
    </p:spTree>
    <p:extLst>
      <p:ext uri="{BB962C8B-B14F-4D97-AF65-F5344CB8AC3E}">
        <p14:creationId xmlns:p14="http://schemas.microsoft.com/office/powerpoint/2010/main" val="348069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29022" y="864001"/>
            <a:ext cx="7220332" cy="2046714"/>
          </a:xfrm>
        </p:spPr>
        <p:txBody>
          <a:bodyPr/>
          <a:lstStyle/>
          <a:p>
            <a:r>
              <a:rPr lang="en-US" dirty="0">
                <a:solidFill>
                  <a:schemeClr val="tx1"/>
                </a:solidFill>
              </a:rPr>
              <a:t>What is a political party?</a:t>
            </a:r>
          </a:p>
          <a:p>
            <a:endParaRPr lang="en-US" dirty="0">
              <a:solidFill>
                <a:schemeClr val="tx1"/>
              </a:solidFill>
            </a:endParaRPr>
          </a:p>
          <a:p>
            <a:r>
              <a:rPr lang="en-US" dirty="0">
                <a:solidFill>
                  <a:schemeClr val="tx1"/>
                </a:solidFill>
              </a:rPr>
              <a:t>What is an independent candidate?</a:t>
            </a:r>
          </a:p>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33" y="864001"/>
            <a:ext cx="2304930" cy="2259059"/>
          </a:xfrm>
          <a:prstGeom prst="rect">
            <a:avLst/>
          </a:prstGeom>
        </p:spPr>
      </p:pic>
    </p:spTree>
    <p:extLst>
      <p:ext uri="{BB962C8B-B14F-4D97-AF65-F5344CB8AC3E}">
        <p14:creationId xmlns:p14="http://schemas.microsoft.com/office/powerpoint/2010/main" val="61830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141" y="1087771"/>
            <a:ext cx="8593200" cy="916875"/>
          </a:xfrm>
        </p:spPr>
        <p:txBody>
          <a:bodyPr/>
          <a:lstStyle/>
          <a:p>
            <a:pPr marL="0" indent="0">
              <a:buNone/>
            </a:pPr>
            <a:r>
              <a:rPr lang="en-US" dirty="0">
                <a:solidFill>
                  <a:schemeClr val="tx1"/>
                </a:solidFill>
                <a:latin typeface="VAG Rounded" charset="0"/>
              </a:rPr>
              <a:t>Sort the statements into ‘TRUE’ and ‘FALSE’ categories</a:t>
            </a:r>
            <a:endParaRPr lang="en-GB" dirty="0">
              <a:solidFill>
                <a:schemeClr val="tx1"/>
              </a:solidFill>
              <a:latin typeface="VAG Rounded"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00" y="489065"/>
            <a:ext cx="2142857" cy="2114286"/>
          </a:xfrm>
          <a:prstGeom prst="rect">
            <a:avLst/>
          </a:prstGeom>
        </p:spPr>
      </p:pic>
    </p:spTree>
    <p:extLst>
      <p:ext uri="{BB962C8B-B14F-4D97-AF65-F5344CB8AC3E}">
        <p14:creationId xmlns:p14="http://schemas.microsoft.com/office/powerpoint/2010/main" val="150802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67" y="2609117"/>
            <a:ext cx="2114457" cy="2114457"/>
          </a:xfrm>
          <a:prstGeom prst="rect">
            <a:avLst/>
          </a:prstGeom>
        </p:spPr>
      </p:pic>
      <p:sp>
        <p:nvSpPr>
          <p:cNvPr id="4" name="Text Placeholder 1"/>
          <p:cNvSpPr>
            <a:spLocks noGrp="1"/>
          </p:cNvSpPr>
          <p:nvPr>
            <p:ph type="body" sz="quarter" idx="10"/>
          </p:nvPr>
        </p:nvSpPr>
        <p:spPr>
          <a:xfrm>
            <a:off x="3043013" y="3207909"/>
            <a:ext cx="8593200" cy="916875"/>
          </a:xfrm>
        </p:spPr>
        <p:txBody>
          <a:bodyPr/>
          <a:lstStyle/>
          <a:p>
            <a:pPr marL="0" indent="0">
              <a:buNone/>
            </a:pPr>
            <a:r>
              <a:rPr lang="en-US" dirty="0">
                <a:solidFill>
                  <a:schemeClr val="tx1"/>
                </a:solidFill>
                <a:latin typeface="VAG Rounded" charset="0"/>
              </a:rPr>
              <a:t>Can you guess 10 different wards in your local council area?</a:t>
            </a:r>
            <a:endParaRPr lang="en-GB" dirty="0">
              <a:solidFill>
                <a:schemeClr val="tx1"/>
              </a:solidFill>
              <a:latin typeface="VAG Rounded" charset="0"/>
            </a:endParaRPr>
          </a:p>
        </p:txBody>
      </p:sp>
      <p:sp>
        <p:nvSpPr>
          <p:cNvPr id="5" name="Text Placeholder 1"/>
          <p:cNvSpPr txBox="1">
            <a:spLocks/>
          </p:cNvSpPr>
          <p:nvPr/>
        </p:nvSpPr>
        <p:spPr>
          <a:xfrm>
            <a:off x="485867" y="866133"/>
            <a:ext cx="11150346" cy="704760"/>
          </a:xfrm>
          <a:prstGeom prst="rect">
            <a:avLst/>
          </a:prstGeom>
        </p:spPr>
        <p:txBody>
          <a:bodyPr vert="horz" lIns="0" tIns="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2"/>
                </a:solidFill>
                <a:latin typeface="VAG Rounded Std Thin" panose="020F0402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chemeClr val="tx1"/>
                </a:solidFill>
                <a:latin typeface="VAG Rounded" charset="0"/>
              </a:rPr>
              <a:t>Councillors</a:t>
            </a:r>
            <a:r>
              <a:rPr lang="en-US" dirty="0">
                <a:solidFill>
                  <a:schemeClr val="tx1"/>
                </a:solidFill>
                <a:latin typeface="VAG Rounded" charset="0"/>
              </a:rPr>
              <a:t> represent a specific area, called a </a:t>
            </a:r>
            <a:r>
              <a:rPr lang="en-US" u="sng" dirty="0">
                <a:solidFill>
                  <a:schemeClr val="tx1"/>
                </a:solidFill>
                <a:latin typeface="VAG Rounded" charset="0"/>
              </a:rPr>
              <a:t>ward</a:t>
            </a:r>
            <a:r>
              <a:rPr lang="en-US" dirty="0">
                <a:solidFill>
                  <a:schemeClr val="tx1"/>
                </a:solidFill>
                <a:latin typeface="VAG Rounded" charset="0"/>
              </a:rPr>
              <a:t>.</a:t>
            </a:r>
            <a:endParaRPr lang="en-GB" dirty="0">
              <a:solidFill>
                <a:schemeClr val="tx1"/>
              </a:solidFill>
              <a:latin typeface="VAG Rounded" charset="0"/>
            </a:endParaRPr>
          </a:p>
        </p:txBody>
      </p:sp>
    </p:spTree>
    <p:extLst>
      <p:ext uri="{BB962C8B-B14F-4D97-AF65-F5344CB8AC3E}">
        <p14:creationId xmlns:p14="http://schemas.microsoft.com/office/powerpoint/2010/main" val="47210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0"/>
          </p:nvPr>
        </p:nvSpPr>
        <p:spPr/>
        <p:txBody>
          <a:bodyPr/>
          <a:lstStyle/>
          <a:p>
            <a:pPr marL="0" indent="0">
              <a:buNone/>
            </a:pPr>
            <a:r>
              <a:rPr lang="en-US" dirty="0">
                <a:solidFill>
                  <a:schemeClr val="tx1"/>
                </a:solidFill>
                <a:latin typeface="VAG Rounded" charset="0"/>
              </a:rPr>
              <a:t>Group Activity: Vote with your Feet</a:t>
            </a:r>
            <a:endParaRPr lang="en-GB" dirty="0">
              <a:solidFill>
                <a:schemeClr val="tx1"/>
              </a:solidFill>
              <a:latin typeface="VAG Rounded" charset="0"/>
            </a:endParaRPr>
          </a:p>
        </p:txBody>
      </p:sp>
    </p:spTree>
    <p:extLst>
      <p:ext uri="{BB962C8B-B14F-4D97-AF65-F5344CB8AC3E}">
        <p14:creationId xmlns:p14="http://schemas.microsoft.com/office/powerpoint/2010/main" val="269724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07749" y="1204586"/>
            <a:ext cx="8161711" cy="1502976"/>
          </a:xfrm>
        </p:spPr>
        <p:txBody>
          <a:bodyPr/>
          <a:lstStyle/>
          <a:p>
            <a:r>
              <a:rPr lang="en-US" dirty="0">
                <a:solidFill>
                  <a:schemeClr val="tx1"/>
                </a:solidFill>
              </a:rPr>
              <a:t>Is voting important?</a:t>
            </a:r>
          </a:p>
          <a:p>
            <a:endParaRPr lang="en-US" dirty="0">
              <a:solidFill>
                <a:schemeClr val="tx1"/>
              </a:solidFill>
            </a:endParaRPr>
          </a:p>
          <a:p>
            <a:r>
              <a:rPr lang="en-US" dirty="0">
                <a:solidFill>
                  <a:schemeClr val="tx1"/>
                </a:solidFill>
              </a:rPr>
              <a:t>Is voting important to young people? </a:t>
            </a:r>
            <a:endParaRPr lang="en-GB"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33" y="864001"/>
            <a:ext cx="2304930" cy="2259059"/>
          </a:xfrm>
          <a:prstGeom prst="rect">
            <a:avLst/>
          </a:prstGeom>
        </p:spPr>
      </p:pic>
    </p:spTree>
    <p:extLst>
      <p:ext uri="{BB962C8B-B14F-4D97-AF65-F5344CB8AC3E}">
        <p14:creationId xmlns:p14="http://schemas.microsoft.com/office/powerpoint/2010/main" val="20117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16" y="817310"/>
            <a:ext cx="2142857" cy="2114286"/>
          </a:xfrm>
          <a:prstGeom prst="rect">
            <a:avLst/>
          </a:prstGeom>
        </p:spPr>
      </p:pic>
      <p:sp>
        <p:nvSpPr>
          <p:cNvPr id="4" name="Text Placeholder 1"/>
          <p:cNvSpPr>
            <a:spLocks noGrp="1"/>
          </p:cNvSpPr>
          <p:nvPr>
            <p:ph type="body" sz="quarter" idx="10"/>
          </p:nvPr>
        </p:nvSpPr>
        <p:spPr>
          <a:xfrm>
            <a:off x="3082985" y="1416015"/>
            <a:ext cx="8593200" cy="916875"/>
          </a:xfrm>
        </p:spPr>
        <p:txBody>
          <a:bodyPr/>
          <a:lstStyle/>
          <a:p>
            <a:pPr marL="0" indent="0">
              <a:buNone/>
            </a:pPr>
            <a:r>
              <a:rPr lang="en-US" dirty="0" err="1">
                <a:solidFill>
                  <a:schemeClr val="tx1"/>
                </a:solidFill>
                <a:latin typeface="VAG Rounded" charset="0"/>
              </a:rPr>
              <a:t>Summarise</a:t>
            </a:r>
            <a:r>
              <a:rPr lang="en-US" dirty="0">
                <a:solidFill>
                  <a:schemeClr val="tx1"/>
                </a:solidFill>
                <a:latin typeface="VAG Rounded" charset="0"/>
              </a:rPr>
              <a:t> what you’ve learned today in a ‘Tweet’</a:t>
            </a:r>
            <a:endParaRPr lang="en-GB" dirty="0">
              <a:solidFill>
                <a:schemeClr val="tx1"/>
              </a:solidFill>
              <a:latin typeface="VAG Rounded" charset="0"/>
            </a:endParaRPr>
          </a:p>
        </p:txBody>
      </p:sp>
    </p:spTree>
    <p:extLst>
      <p:ext uri="{BB962C8B-B14F-4D97-AF65-F5344CB8AC3E}">
        <p14:creationId xmlns:p14="http://schemas.microsoft.com/office/powerpoint/2010/main" val="422173469"/>
      </p:ext>
    </p:extLst>
  </p:cSld>
  <p:clrMapOvr>
    <a:masterClrMapping/>
  </p:clrMapOvr>
</p:sld>
</file>

<file path=ppt/theme/theme1.xml><?xml version="1.0" encoding="utf-8"?>
<a:theme xmlns:a="http://schemas.openxmlformats.org/drawingml/2006/main" name="Office Theme">
  <a:themeElements>
    <a:clrScheme name="CComm">
      <a:dk1>
        <a:sysClr val="windowText" lastClr="000000"/>
      </a:dk1>
      <a:lt1>
        <a:sysClr val="window" lastClr="FFFFFF"/>
      </a:lt1>
      <a:dk2>
        <a:srgbClr val="414042"/>
      </a:dk2>
      <a:lt2>
        <a:srgbClr val="ED1556"/>
      </a:lt2>
      <a:accent1>
        <a:srgbClr val="0072BC"/>
      </a:accent1>
      <a:accent2>
        <a:srgbClr val="FDB913"/>
      </a:accent2>
      <a:accent3>
        <a:srgbClr val="27AAE1"/>
      </a:accent3>
      <a:accent4>
        <a:srgbClr val="EE3D96"/>
      </a:accent4>
      <a:accent5>
        <a:srgbClr val="A978B4"/>
      </a:accent5>
      <a:accent6>
        <a:srgbClr val="B3D235"/>
      </a:accent6>
      <a:hlink>
        <a:srgbClr val="0563C1"/>
      </a:hlink>
      <a:folHlink>
        <a:srgbClr val="954F72"/>
      </a:folHlink>
    </a:clrScheme>
    <a:fontScheme name="CCom">
      <a:majorFont>
        <a:latin typeface="VAG Rounded"/>
        <a:ea typeface=""/>
        <a:cs typeface=""/>
      </a:majorFont>
      <a:minorFont>
        <a:latin typeface="VAG Rounded St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2018.potx" id="{B0D8CF57-D8FC-43EB-9088-CCE5842F2899}" vid="{29BCE122-BF80-41C0-B566-8E18204F27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4edaaa3-7766-4c66-951e-371f72d67791">
      <Value>67</Value>
    </TaxCatchAll>
    <Work_x0020_Item_x0020_ID xmlns="f4edaaa3-7766-4c66-951e-371f72d67791">WI-3997</Work_x0020_Item_x0020_ID>
    <b320d370388c44299cd10c36d6d0ab84 xmlns="f4edaaa3-7766-4c66-951e-371f72d67791">
      <Terms xmlns="http://schemas.microsoft.com/office/infopath/2007/PartnerControls">
        <TermInfo xmlns="http://schemas.microsoft.com/office/infopath/2007/PartnerControls">
          <TermName xmlns="http://schemas.microsoft.com/office/infopath/2007/PartnerControls">Projects</TermName>
          <TermId xmlns="http://schemas.microsoft.com/office/infopath/2007/PartnerControls">7cb00f29-ae0d-401e-a63b-59da7b498a55</TermId>
        </TermInfo>
      </Terms>
    </b320d370388c44299cd10c36d6d0ab8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97B4E719799C43828A42C85C69C3B5" ma:contentTypeVersion="" ma:contentTypeDescription="Create a new document." ma:contentTypeScope="" ma:versionID="b02ad75a41a84cffad7d46d71e208b2a">
  <xsd:schema xmlns:xsd="http://www.w3.org/2001/XMLSchema" xmlns:xs="http://www.w3.org/2001/XMLSchema" xmlns:p="http://schemas.microsoft.com/office/2006/metadata/properties" xmlns:ns2="f4edaaa3-7766-4c66-951e-371f72d67791" targetNamespace="http://schemas.microsoft.com/office/2006/metadata/properties" ma:root="true" ma:fieldsID="7d45ee2d23bee23103d31a592fe5a823" ns2:_="">
    <xsd:import namespace="f4edaaa3-7766-4c66-951e-371f72d67791"/>
    <xsd:element name="properties">
      <xsd:complexType>
        <xsd:sequence>
          <xsd:element name="documentManagement">
            <xsd:complexType>
              <xsd:all>
                <xsd:element ref="ns2:b320d370388c44299cd10c36d6d0ab84" minOccurs="0"/>
                <xsd:element ref="ns2:TaxCatchAll" minOccurs="0"/>
                <xsd:element ref="ns2:Work_x0020_Item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daaa3-7766-4c66-951e-371f72d67791" elementFormDefault="qualified">
    <xsd:import namespace="http://schemas.microsoft.com/office/2006/documentManagement/types"/>
    <xsd:import namespace="http://schemas.microsoft.com/office/infopath/2007/PartnerControls"/>
    <xsd:element name="b320d370388c44299cd10c36d6d0ab84" ma:index="9" nillable="true" ma:taxonomy="true" ma:internalName="b320d370388c44299cd10c36d6d0ab84" ma:taxonomyFieldName="Work_x0020_Item_x0020_Category" ma:displayName="Work Item Category" ma:default="" ma:fieldId="{b320d370-388c-4429-9cd1-0c36d6d0ab84}" ma:sspId="610c4be2-fdc0-4dd3-b835-b5e999368cff" ma:termSetId="b1f5c70e-fd7a-4563-8a58-8c90b4181bdc"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96046bd6-6a06-4627-87fd-4da9d42fd848}" ma:internalName="TaxCatchAll" ma:showField="CatchAllData" ma:web="f4edaaa3-7766-4c66-951e-371f72d67791">
      <xsd:complexType>
        <xsd:complexContent>
          <xsd:extension base="dms:MultiChoiceLookup">
            <xsd:sequence>
              <xsd:element name="Value" type="dms:Lookup" maxOccurs="unbounded" minOccurs="0" nillable="true"/>
            </xsd:sequence>
          </xsd:extension>
        </xsd:complexContent>
      </xsd:complexType>
    </xsd:element>
    <xsd:element name="Work_x0020_Item_x0020_ID" ma:index="11" nillable="true" ma:displayName="Work Item ID" ma:internalName="Work_x0020_Item_x0020_ID">
      <xsd:simpleType>
        <xsd:restriction base="dms:Text">
          <xsd:maxLength value="1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6CCF13-9911-4B37-9CBD-CA61567403E0}">
  <ds:schemaRefs>
    <ds:schemaRef ds:uri="http://purl.org/dc/elements/1.1/"/>
    <ds:schemaRef ds:uri="http://schemas.microsoft.com/office/2006/metadata/properties"/>
    <ds:schemaRef ds:uri="http://purl.org/dc/dcmitype/"/>
    <ds:schemaRef ds:uri="http://purl.org/dc/terms/"/>
    <ds:schemaRef ds:uri="f4edaaa3-7766-4c66-951e-371f72d6779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2B25302-037F-415B-A981-295B283D9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edaaa3-7766-4c66-951e-371f72d67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1D8E49-D70F-4562-A934-85F7BFD90E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cc2018</Template>
  <TotalTime>637</TotalTime>
  <Words>1376</Words>
  <Application>Microsoft Macintosh PowerPoint</Application>
  <PresentationFormat>Widescreen</PresentationFormat>
  <Paragraphs>85</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VAG Rounded</vt:lpstr>
      <vt:lpstr>Arial</vt:lpstr>
      <vt:lpstr>VAG Rounded Std Light</vt:lpstr>
      <vt:lpstr>VAG Rounded Std Thin</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Siwan Dafydd</dc:creator>
  <cp:lastModifiedBy>Microsoft Office User</cp:lastModifiedBy>
  <cp:revision>29</cp:revision>
  <dcterms:created xsi:type="dcterms:W3CDTF">2019-03-26T15:18:01Z</dcterms:created>
  <dcterms:modified xsi:type="dcterms:W3CDTF">2021-12-20T12:11:57Z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0x010100D097B4E719799C43828A42C85C69C3B5</vt:lpwstr>
  </property>
  <property fmtid="{D5CDD505-2E9C-101B-9397-08002B2CF9AE}" pid="3" name="Work Item Category">
    <vt:lpwstr>67</vt:lpwstr>
  </property>
</Properties>
</file>