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9"/>
  </p:notesMasterIdLst>
  <p:handoutMasterIdLst>
    <p:handoutMasterId r:id="rId30"/>
  </p:handoutMasterIdLst>
  <p:sldIdLst>
    <p:sldId id="256" r:id="rId5"/>
    <p:sldId id="257" r:id="rId6"/>
    <p:sldId id="258" r:id="rId7"/>
    <p:sldId id="259" r:id="rId8"/>
    <p:sldId id="267" r:id="rId9"/>
    <p:sldId id="262" r:id="rId10"/>
    <p:sldId id="265" r:id="rId11"/>
    <p:sldId id="266" r:id="rId12"/>
    <p:sldId id="270" r:id="rId13"/>
    <p:sldId id="271" r:id="rId14"/>
    <p:sldId id="285"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Lst>
  <p:sldSz cx="12192000" cy="6858000"/>
  <p:notesSz cx="6797675" cy="9926638"/>
  <p:embeddedFontLst>
    <p:embeddedFont>
      <p:font typeface="VAG Rounded" charset="0"/>
      <p:regular r:id="rId31"/>
      <p:bold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initials="J" lastIdx="1" clrIdx="0">
    <p:extLst>
      <p:ext uri="{19B8F6BF-5375-455C-9EA6-DF929625EA0E}">
        <p15:presenceInfo xmlns:p15="http://schemas.microsoft.com/office/powerpoint/2012/main" userId="Jord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101" autoAdjust="0"/>
    <p:restoredTop sz="69651" autoAdjust="0"/>
  </p:normalViewPr>
  <p:slideViewPr>
    <p:cSldViewPr snapToGrid="0" showGuides="1">
      <p:cViewPr varScale="1">
        <p:scale>
          <a:sx n="61" d="100"/>
          <a:sy n="61" d="100"/>
        </p:scale>
        <p:origin x="57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F492571-BEFA-4D18-B6DE-5F2EE60013AA}" type="datetimeFigureOut">
              <a:rPr lang="en-GB" smtClean="0"/>
              <a:t>11/01/2022</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631DF004-05F9-484D-8D5C-F3454BF09AA2}" type="slidenum">
              <a:rPr lang="en-GB" smtClean="0"/>
              <a:t>‹#›</a:t>
            </a:fld>
            <a:endParaRPr lang="en-GB"/>
          </a:p>
        </p:txBody>
      </p:sp>
    </p:spTree>
    <p:extLst>
      <p:ext uri="{BB962C8B-B14F-4D97-AF65-F5344CB8AC3E}">
        <p14:creationId xmlns:p14="http://schemas.microsoft.com/office/powerpoint/2010/main" val="3162296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33E47BB-1B5D-462A-81CB-037A19661BFB}" type="datetimeFigureOut">
              <a:rPr lang="en-GB" smtClean="0"/>
              <a:t>11/01/2022</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47C3637-F9C0-444F-9B68-AA0501329697}" type="slidenum">
              <a:rPr lang="en-GB" smtClean="0"/>
              <a:t>‹#›</a:t>
            </a:fld>
            <a:endParaRPr lang="en-GB"/>
          </a:p>
        </p:txBody>
      </p:sp>
    </p:spTree>
    <p:extLst>
      <p:ext uri="{BB962C8B-B14F-4D97-AF65-F5344CB8AC3E}">
        <p14:creationId xmlns:p14="http://schemas.microsoft.com/office/powerpoint/2010/main" val="257247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_kUf3q-GFQ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PowerPoint will guide you through the Children’s Commissioner for Wales’ Project Vote activities. Before you start the activities you will need to do a few things: </a:t>
            </a:r>
          </a:p>
          <a:p>
            <a:endParaRPr lang="en-US" baseline="0" dirty="0"/>
          </a:p>
          <a:p>
            <a:r>
              <a:rPr lang="en-US" baseline="0" dirty="0"/>
              <a:t>1) Make sure you have the Project Vote booklet open on your device – the booklet is filled with activities and questions for you to complete. If you can’t print it off, don’t worry you can write your answers on a separate piece of paper. </a:t>
            </a:r>
          </a:p>
          <a:p>
            <a:endParaRPr lang="en-US" baseline="0" dirty="0"/>
          </a:p>
          <a:p>
            <a:r>
              <a:rPr lang="en-US" baseline="0" dirty="0"/>
              <a:t>2) If you are taking part in Project Vote and you are home educated (i.e. you are not a part of a school) , make sure you are registered to take part. Go to </a:t>
            </a:r>
            <a:r>
              <a:rPr lang="en-US" baseline="0" dirty="0" err="1"/>
              <a:t>www.projectvote.wales</a:t>
            </a:r>
            <a:r>
              <a:rPr lang="en-US" baseline="0" dirty="0"/>
              <a:t> to do this.</a:t>
            </a:r>
          </a:p>
        </p:txBody>
      </p:sp>
      <p:sp>
        <p:nvSpPr>
          <p:cNvPr id="4" name="Slide Number Placeholder 3"/>
          <p:cNvSpPr>
            <a:spLocks noGrp="1"/>
          </p:cNvSpPr>
          <p:nvPr>
            <p:ph type="sldNum" sz="quarter" idx="10"/>
          </p:nvPr>
        </p:nvSpPr>
        <p:spPr/>
        <p:txBody>
          <a:bodyPr/>
          <a:lstStyle/>
          <a:p>
            <a:fld id="{347C3637-F9C0-444F-9B68-AA0501329697}" type="slidenum">
              <a:rPr lang="en-GB" smtClean="0"/>
              <a:t>1</a:t>
            </a:fld>
            <a:endParaRPr lang="en-GB"/>
          </a:p>
        </p:txBody>
      </p:sp>
    </p:spTree>
    <p:extLst>
      <p:ext uri="{BB962C8B-B14F-4D97-AF65-F5344CB8AC3E}">
        <p14:creationId xmlns:p14="http://schemas.microsoft.com/office/powerpoint/2010/main" val="2687160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Part One, you learned about: </a:t>
            </a:r>
          </a:p>
          <a:p>
            <a:endParaRPr lang="en-US" baseline="0" dirty="0"/>
          </a:p>
          <a:p>
            <a:pPr marL="171450" indent="-171450">
              <a:buFontTx/>
              <a:buChar char="-"/>
            </a:pPr>
            <a:r>
              <a:rPr lang="en-US" baseline="0" dirty="0"/>
              <a:t>What a vote is </a:t>
            </a:r>
          </a:p>
          <a:p>
            <a:pPr marL="171450" indent="-171450">
              <a:buFontTx/>
              <a:buChar char="-"/>
            </a:pPr>
            <a:r>
              <a:rPr lang="en-US" baseline="0" dirty="0"/>
              <a:t>Local council elections </a:t>
            </a:r>
          </a:p>
          <a:p>
            <a:pPr marL="171450" indent="-171450">
              <a:buFontTx/>
              <a:buChar char="-"/>
            </a:pPr>
            <a:r>
              <a:rPr lang="en-US" baseline="0" dirty="0"/>
              <a:t>Your local council, and the local council of your school </a:t>
            </a:r>
          </a:p>
          <a:p>
            <a:pPr marL="171450" indent="-171450">
              <a:buFontTx/>
              <a:buChar char="-"/>
            </a:pPr>
            <a:r>
              <a:rPr lang="en-US" baseline="0" dirty="0"/>
              <a:t>Some information about what your local council controls</a:t>
            </a:r>
          </a:p>
          <a:p>
            <a:pPr marL="171450" indent="-171450">
              <a:buFontTx/>
              <a:buChar char="-"/>
            </a:pPr>
            <a:endParaRPr lang="en-US" baseline="0" dirty="0"/>
          </a:p>
          <a:p>
            <a:pPr marL="0" indent="0">
              <a:buFontTx/>
              <a:buNone/>
            </a:pPr>
            <a:r>
              <a:rPr lang="en-US" baseline="0" dirty="0"/>
              <a:t>In Part 2 we are going to focus more on your local council and what they do. </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10</a:t>
            </a:fld>
            <a:endParaRPr lang="en-GB"/>
          </a:p>
        </p:txBody>
      </p:sp>
    </p:spTree>
    <p:extLst>
      <p:ext uri="{BB962C8B-B14F-4D97-AF65-F5344CB8AC3E}">
        <p14:creationId xmlns:p14="http://schemas.microsoft.com/office/powerpoint/2010/main" val="2672291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Now you are going to start thinking about what things your local council has control over. </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Take</a:t>
            </a:r>
            <a:r>
              <a:rPr lang="en-US" sz="1200" b="0" i="0" kern="1200" baseline="0" dirty="0" smtClean="0">
                <a:solidFill>
                  <a:schemeClr val="tx1"/>
                </a:solidFill>
                <a:effectLst/>
                <a:latin typeface="+mn-lt"/>
                <a:ea typeface="+mn-ea"/>
                <a:cs typeface="+mn-cs"/>
              </a:rPr>
              <a:t> a moment to watch this video, i</a:t>
            </a:r>
            <a:r>
              <a:rPr lang="en-US" sz="1200" b="0" i="0" kern="1200" dirty="0" smtClean="0">
                <a:solidFill>
                  <a:schemeClr val="tx1"/>
                </a:solidFill>
                <a:effectLst/>
                <a:latin typeface="+mn-lt"/>
                <a:ea typeface="+mn-ea"/>
                <a:cs typeface="+mn-cs"/>
              </a:rPr>
              <a:t>t will help you to think about some of the things your local council controls: </a:t>
            </a:r>
          </a:p>
          <a:p>
            <a:endParaRPr lang="en-US" sz="1200" b="0" i="0" u="sng" kern="1200" baseline="0" dirty="0" smtClean="0">
              <a:solidFill>
                <a:schemeClr val="tx1"/>
              </a:solidFill>
              <a:effectLst/>
              <a:latin typeface="+mn-lt"/>
              <a:ea typeface="+mn-ea"/>
              <a:cs typeface="+mn-cs"/>
              <a:hlinkClick r:id="rId3"/>
            </a:endParaRPr>
          </a:p>
          <a:p>
            <a:r>
              <a:rPr lang="en-GB" sz="1200" u="sng" kern="1200" dirty="0" smtClean="0">
                <a:solidFill>
                  <a:schemeClr val="tx1"/>
                </a:solidFill>
                <a:effectLst/>
                <a:latin typeface="+mn-lt"/>
                <a:ea typeface="+mn-ea"/>
                <a:cs typeface="+mn-cs"/>
                <a:hlinkClick r:id="rId3"/>
              </a:rPr>
              <a:t>https://www.youtube.com/watch?v=_kUf3q-GFQ0</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video link is also included in your booklet.</a:t>
            </a:r>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11</a:t>
            </a:fld>
            <a:endParaRPr lang="en-GB"/>
          </a:p>
        </p:txBody>
      </p:sp>
    </p:spTree>
    <p:extLst>
      <p:ext uri="{BB962C8B-B14F-4D97-AF65-F5344CB8AC3E}">
        <p14:creationId xmlns:p14="http://schemas.microsoft.com/office/powerpoint/2010/main" val="2794400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Look </a:t>
            </a:r>
            <a:r>
              <a:rPr lang="en-US" sz="1200" b="0" i="0" kern="1200" dirty="0">
                <a:solidFill>
                  <a:schemeClr val="tx1"/>
                </a:solidFill>
                <a:effectLst/>
                <a:latin typeface="+mn-lt"/>
                <a:ea typeface="+mn-ea"/>
                <a:cs typeface="+mn-cs"/>
              </a:rPr>
              <a:t>at the picture above</a:t>
            </a:r>
            <a:r>
              <a:rPr lang="en-US" sz="1200" b="0" i="0" kern="1200" baseline="0" dirty="0">
                <a:solidFill>
                  <a:schemeClr val="tx1"/>
                </a:solidFill>
                <a:effectLst/>
                <a:latin typeface="+mn-lt"/>
                <a:ea typeface="+mn-ea"/>
                <a:cs typeface="+mn-cs"/>
              </a:rPr>
              <a:t>. Take some time to write down the things you think the council has control over.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Once you think you’ve spotted them all go to the next slide for the answers. </a:t>
            </a:r>
            <a:endParaRPr lang="en-GB" dirty="0"/>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12</a:t>
            </a:fld>
            <a:endParaRPr lang="en-GB"/>
          </a:p>
        </p:txBody>
      </p:sp>
    </p:spTree>
    <p:extLst>
      <p:ext uri="{BB962C8B-B14F-4D97-AF65-F5344CB8AC3E}">
        <p14:creationId xmlns:p14="http://schemas.microsoft.com/office/powerpoint/2010/main" val="3783988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picture you can see that the council has control over: </a:t>
            </a:r>
          </a:p>
          <a:p>
            <a:endParaRPr lang="en-US" dirty="0"/>
          </a:p>
          <a:p>
            <a:r>
              <a:rPr lang="en-US" dirty="0"/>
              <a:t>Rubbish collection </a:t>
            </a:r>
          </a:p>
          <a:p>
            <a:r>
              <a:rPr lang="en-US" dirty="0"/>
              <a:t>Street lights </a:t>
            </a:r>
          </a:p>
          <a:p>
            <a:r>
              <a:rPr lang="en-US" dirty="0"/>
              <a:t>Recycling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School transport </a:t>
            </a:r>
            <a:endParaRPr lang="en-US" dirty="0"/>
          </a:p>
          <a:p>
            <a:r>
              <a:rPr lang="en-US" dirty="0"/>
              <a:t>Road Repairs </a:t>
            </a:r>
          </a:p>
          <a:p>
            <a:r>
              <a:rPr lang="en-US" dirty="0"/>
              <a:t>Library </a:t>
            </a:r>
          </a:p>
          <a:p>
            <a:r>
              <a:rPr lang="en-US" dirty="0"/>
              <a:t>School – Making sure there are enough schools for local children/ giving schools money to run </a:t>
            </a:r>
          </a:p>
          <a:p>
            <a:r>
              <a:rPr lang="en-US" dirty="0"/>
              <a:t>Parks</a:t>
            </a:r>
            <a:r>
              <a:rPr lang="en-US" baseline="0" dirty="0"/>
              <a:t> </a:t>
            </a:r>
          </a:p>
          <a:p>
            <a:r>
              <a:rPr lang="en-US" baseline="0" dirty="0"/>
              <a:t>Public toilets </a:t>
            </a:r>
          </a:p>
          <a:p>
            <a:r>
              <a:rPr lang="en-US" baseline="0" dirty="0"/>
              <a:t>Deciding if and where new houses can be built</a:t>
            </a:r>
          </a:p>
          <a:p>
            <a:r>
              <a:rPr lang="en-US" baseline="0" dirty="0"/>
              <a:t>Bins for dog poo/fines for people who don’t pick up dog poo </a:t>
            </a:r>
          </a:p>
          <a:p>
            <a:r>
              <a:rPr lang="en-US" baseline="0" dirty="0"/>
              <a:t>Local shops – making sure that they are doing things within the rules/the law</a:t>
            </a:r>
          </a:p>
          <a:p>
            <a:r>
              <a:rPr lang="en-US" baseline="0" dirty="0"/>
              <a:t>Statues </a:t>
            </a:r>
          </a:p>
          <a:p>
            <a:r>
              <a:rPr lang="en-US" baseline="0" dirty="0"/>
              <a:t>Cycle paths </a:t>
            </a:r>
          </a:p>
          <a:p>
            <a:r>
              <a:rPr lang="en-US" baseline="0" dirty="0"/>
              <a:t>Community Centre </a:t>
            </a:r>
          </a:p>
          <a:p>
            <a:r>
              <a:rPr lang="en-US" baseline="0" dirty="0"/>
              <a:t>Some beaches (some are run by private companies)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Adoption and fostering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Taxis - </a:t>
            </a:r>
            <a:r>
              <a:rPr lang="en-GB" sz="1200" kern="1200" dirty="0">
                <a:solidFill>
                  <a:schemeClr val="tx1"/>
                </a:solidFill>
                <a:effectLst/>
                <a:latin typeface="+mn-lt"/>
                <a:ea typeface="+mn-ea"/>
                <a:cs typeface="+mn-cs"/>
              </a:rPr>
              <a:t>Giving taxis a license, and making sure that they are safe and comfortable and that the drivers are suitable. </a:t>
            </a:r>
            <a:endParaRPr lang="en-US" dirty="0"/>
          </a:p>
          <a:p>
            <a:endParaRPr lang="en-US" baseline="0" dirty="0"/>
          </a:p>
        </p:txBody>
      </p:sp>
      <p:sp>
        <p:nvSpPr>
          <p:cNvPr id="4" name="Slide Number Placeholder 3"/>
          <p:cNvSpPr>
            <a:spLocks noGrp="1"/>
          </p:cNvSpPr>
          <p:nvPr>
            <p:ph type="sldNum" sz="quarter" idx="10"/>
          </p:nvPr>
        </p:nvSpPr>
        <p:spPr/>
        <p:txBody>
          <a:bodyPr/>
          <a:lstStyle/>
          <a:p>
            <a:fld id="{347C3637-F9C0-444F-9B68-AA0501329697}" type="slidenum">
              <a:rPr lang="en-GB" smtClean="0"/>
              <a:t>13</a:t>
            </a:fld>
            <a:endParaRPr lang="en-GB"/>
          </a:p>
        </p:txBody>
      </p:sp>
    </p:spTree>
    <p:extLst>
      <p:ext uri="{BB962C8B-B14F-4D97-AF65-F5344CB8AC3E}">
        <p14:creationId xmlns:p14="http://schemas.microsoft.com/office/powerpoint/2010/main" val="956213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council decides how it will spend its money on different things.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activity you need to use the list in your work book and explain what you would spend money on in your local area and why?</a:t>
            </a:r>
            <a:r>
              <a:rPr lang="en-US" sz="1200" b="0" i="0" kern="1200" baseline="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14</a:t>
            </a:fld>
            <a:endParaRPr lang="en-GB"/>
          </a:p>
        </p:txBody>
      </p:sp>
    </p:spTree>
    <p:extLst>
      <p:ext uri="{BB962C8B-B14F-4D97-AF65-F5344CB8AC3E}">
        <p14:creationId xmlns:p14="http://schemas.microsoft.com/office/powerpoint/2010/main" val="362578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a:t>
            </a:r>
            <a:r>
              <a:rPr lang="en-US" baseline="0" dirty="0"/>
              <a:t> the end of part two. </a:t>
            </a:r>
          </a:p>
          <a:p>
            <a:endParaRPr lang="en-US" baseline="0" dirty="0"/>
          </a:p>
          <a:p>
            <a:r>
              <a:rPr lang="en-US" baseline="0" dirty="0"/>
              <a:t>In this section you have thought about what the council controls and what you would do if you were a councilor. </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15</a:t>
            </a:fld>
            <a:endParaRPr lang="en-GB"/>
          </a:p>
        </p:txBody>
      </p:sp>
    </p:spTree>
    <p:extLst>
      <p:ext uri="{BB962C8B-B14F-4D97-AF65-F5344CB8AC3E}">
        <p14:creationId xmlns:p14="http://schemas.microsoft.com/office/powerpoint/2010/main" val="638566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Welcome back to Project Vote, part 3.</a:t>
            </a:r>
          </a:p>
          <a:p>
            <a:endParaRPr lang="en-US" baseline="0" dirty="0"/>
          </a:p>
          <a:p>
            <a:r>
              <a:rPr lang="en-US" baseline="0" dirty="0"/>
              <a:t>In part one and two you learned about:</a:t>
            </a:r>
          </a:p>
          <a:p>
            <a:endParaRPr lang="en-US" baseline="0" dirty="0"/>
          </a:p>
          <a:p>
            <a:pPr marL="171450" indent="-171450">
              <a:buFontTx/>
              <a:buChar char="-"/>
            </a:pPr>
            <a:r>
              <a:rPr lang="en-US" baseline="0" dirty="0"/>
              <a:t>What a vote is</a:t>
            </a:r>
          </a:p>
          <a:p>
            <a:pPr marL="171450" indent="-171450">
              <a:buFontTx/>
              <a:buChar char="-"/>
            </a:pPr>
            <a:r>
              <a:rPr lang="en-US" baseline="0" dirty="0"/>
              <a:t>Different types of voting and elections</a:t>
            </a:r>
          </a:p>
          <a:p>
            <a:pPr marL="171450" indent="-171450">
              <a:buFontTx/>
              <a:buChar char="-"/>
            </a:pPr>
            <a:r>
              <a:rPr lang="en-US" baseline="0" dirty="0"/>
              <a:t>Your local council</a:t>
            </a:r>
          </a:p>
          <a:p>
            <a:pPr marL="171450" indent="-171450">
              <a:buFontTx/>
              <a:buChar char="-"/>
            </a:pPr>
            <a:r>
              <a:rPr lang="en-US" baseline="0" dirty="0"/>
              <a:t>What your local council controls </a:t>
            </a:r>
          </a:p>
          <a:p>
            <a:pPr marL="171450" indent="-171450">
              <a:buFontTx/>
              <a:buChar char="-"/>
            </a:pPr>
            <a:endParaRPr lang="en-US" baseline="0" dirty="0"/>
          </a:p>
          <a:p>
            <a:pPr marL="0" indent="0">
              <a:buFontTx/>
              <a:buNone/>
            </a:pPr>
            <a:r>
              <a:rPr lang="en-US" baseline="0" dirty="0"/>
              <a:t>In Part 3 we will be thinking more about councilors and their role.  </a:t>
            </a:r>
          </a:p>
          <a:p>
            <a:endParaRPr lang="en-US" baseline="0" dirty="0"/>
          </a:p>
          <a:p>
            <a:r>
              <a:rPr lang="en-US" baseline="0" dirty="0"/>
              <a:t>Don’t forget at the end of Project Vote you will be taking part in a </a:t>
            </a:r>
            <a:r>
              <a:rPr lang="en-US" baseline="0" dirty="0" err="1"/>
              <a:t>pararel</a:t>
            </a:r>
            <a:r>
              <a:rPr lang="en-US" baseline="0" dirty="0"/>
              <a:t> online election. </a:t>
            </a:r>
          </a:p>
          <a:p>
            <a:pPr marL="0" indent="0">
              <a:buFontTx/>
              <a:buNone/>
            </a:pP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16</a:t>
            </a:fld>
            <a:endParaRPr lang="en-GB"/>
          </a:p>
        </p:txBody>
      </p:sp>
    </p:spTree>
    <p:extLst>
      <p:ext uri="{BB962C8B-B14F-4D97-AF65-F5344CB8AC3E}">
        <p14:creationId xmlns:p14="http://schemas.microsoft.com/office/powerpoint/2010/main" val="1866874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a:t>
            </a:r>
            <a:r>
              <a:rPr lang="en-GB" sz="1200" kern="1200" baseline="0" dirty="0">
                <a:solidFill>
                  <a:schemeClr val="tx1"/>
                </a:solidFill>
                <a:effectLst/>
                <a:latin typeface="+mn-lt"/>
                <a:ea typeface="+mn-ea"/>
                <a:cs typeface="+mn-cs"/>
              </a:rPr>
              <a:t> is a councillor?</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Councillors are the people who are voted</a:t>
            </a:r>
            <a:r>
              <a:rPr lang="en-GB" sz="1200" kern="1200" dirty="0">
                <a:solidFill>
                  <a:schemeClr val="tx1"/>
                </a:solidFill>
                <a:effectLst/>
                <a:latin typeface="+mn-lt"/>
                <a:ea typeface="+mn-ea"/>
                <a:cs typeface="+mn-cs"/>
              </a:rPr>
              <a:t> for or elected to represent your local area at the local council.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councillors represent a political party</a:t>
            </a:r>
            <a:r>
              <a:rPr lang="en-GB" sz="1200" kern="1200" baseline="0" dirty="0">
                <a:solidFill>
                  <a:schemeClr val="tx1"/>
                </a:solidFill>
                <a:effectLst/>
                <a:latin typeface="+mn-lt"/>
                <a:ea typeface="+mn-ea"/>
                <a:cs typeface="+mn-cs"/>
              </a:rPr>
              <a:t> and others stand as independents.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political party is a group of people who work together because they share the same views about the way power should be used in a country or society. </a:t>
            </a:r>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 councillors stand as ‘independents’. Independent councillors are not a part of any political party. </a:t>
            </a:r>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17</a:t>
            </a:fld>
            <a:endParaRPr lang="en-GB"/>
          </a:p>
        </p:txBody>
      </p:sp>
    </p:spTree>
    <p:extLst>
      <p:ext uri="{BB962C8B-B14F-4D97-AF65-F5344CB8AC3E}">
        <p14:creationId xmlns:p14="http://schemas.microsoft.com/office/powerpoint/2010/main" val="2224006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activity</a:t>
            </a:r>
            <a:r>
              <a:rPr lang="en-GB" baseline="0" dirty="0"/>
              <a:t> we’d like you to think about what councillors have to do as part of their role. </a:t>
            </a:r>
            <a:r>
              <a:rPr lang="en-GB" baseline="0" dirty="0" smtClean="0"/>
              <a:t>Mark these statements as true or false in your workbook.  </a:t>
            </a:r>
            <a:endParaRPr lang="en-GB" baseline="0" dirty="0"/>
          </a:p>
          <a:p>
            <a:endParaRPr lang="en-GB" baseline="0" dirty="0"/>
          </a:p>
          <a:p>
            <a:r>
              <a:rPr lang="en-GB" baseline="0" dirty="0"/>
              <a:t>Don’t worry if you are unsure, we will be sharing the answers on the next slide.</a:t>
            </a:r>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18</a:t>
            </a:fld>
            <a:endParaRPr lang="en-GB"/>
          </a:p>
        </p:txBody>
      </p:sp>
    </p:spTree>
    <p:extLst>
      <p:ext uri="{BB962C8B-B14F-4D97-AF65-F5344CB8AC3E}">
        <p14:creationId xmlns:p14="http://schemas.microsoft.com/office/powerpoint/2010/main" val="3854124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on the slide, the</a:t>
            </a:r>
            <a:r>
              <a:rPr lang="en-GB" baseline="0" dirty="0"/>
              <a:t> true statements are green and false statements are red.</a:t>
            </a:r>
          </a:p>
          <a:p>
            <a:endParaRPr lang="en-GB" baseline="0" dirty="0"/>
          </a:p>
          <a:p>
            <a:r>
              <a:rPr lang="en-GB" baseline="0" dirty="0"/>
              <a:t>Part of a councillors role includes</a:t>
            </a:r>
          </a:p>
          <a:p>
            <a:pPr marL="171450" indent="-171450">
              <a:buFontTx/>
              <a:buChar char="-"/>
            </a:pPr>
            <a:r>
              <a:rPr lang="en-GB" baseline="0" dirty="0"/>
              <a:t>Finding out what’s important to local people and share their views in the council</a:t>
            </a:r>
          </a:p>
          <a:p>
            <a:pPr marL="171450" indent="-171450">
              <a:buFontTx/>
              <a:buChar char="-"/>
            </a:pPr>
            <a:r>
              <a:rPr lang="en-GB" baseline="0" dirty="0"/>
              <a:t>Take part in council debates and decisions</a:t>
            </a:r>
          </a:p>
          <a:p>
            <a:pPr marL="171450" indent="-171450">
              <a:buFontTx/>
              <a:buChar char="-"/>
            </a:pPr>
            <a:r>
              <a:rPr lang="en-GB" baseline="0" dirty="0"/>
              <a:t>Be honest, open and respectful</a:t>
            </a:r>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19</a:t>
            </a:fld>
            <a:endParaRPr lang="en-GB"/>
          </a:p>
        </p:txBody>
      </p:sp>
    </p:spTree>
    <p:extLst>
      <p:ext uri="{BB962C8B-B14F-4D97-AF65-F5344CB8AC3E}">
        <p14:creationId xmlns:p14="http://schemas.microsoft.com/office/powerpoint/2010/main" val="330558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t>
            </a:r>
            <a:r>
              <a:rPr lang="en-US" baseline="0" dirty="0"/>
              <a:t> a look at Activity one in your booklet. </a:t>
            </a:r>
          </a:p>
          <a:p>
            <a:endParaRPr lang="en-US" baseline="0" dirty="0"/>
          </a:p>
          <a:p>
            <a:r>
              <a:rPr lang="en-US" baseline="0" dirty="0"/>
              <a:t>What is a vote? Take a couple of minutes to think and write your answer to part A and B, don’t worry if you’re not sure. </a:t>
            </a:r>
          </a:p>
          <a:p>
            <a:endParaRPr lang="en-US" baseline="0" dirty="0"/>
          </a:p>
          <a:p>
            <a:r>
              <a:rPr lang="en-US" baseline="0" dirty="0"/>
              <a:t>We will explain what a vote is on the next slide. </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2</a:t>
            </a:fld>
            <a:endParaRPr lang="en-GB"/>
          </a:p>
        </p:txBody>
      </p:sp>
    </p:spTree>
    <p:extLst>
      <p:ext uri="{BB962C8B-B14F-4D97-AF65-F5344CB8AC3E}">
        <p14:creationId xmlns:p14="http://schemas.microsoft.com/office/powerpoint/2010/main" val="1901994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Councillors represent a specific area within, known as a ward. Wards are smaller areas within the county the council has control over.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council do you live in?</a:t>
            </a:r>
          </a:p>
          <a:p>
            <a:r>
              <a:rPr lang="en-GB" sz="1200" kern="1200" dirty="0" smtClean="0">
                <a:solidFill>
                  <a:schemeClr val="tx1"/>
                </a:solidFill>
                <a:effectLst/>
                <a:latin typeface="+mn-lt"/>
                <a:ea typeface="+mn-ea"/>
                <a:cs typeface="+mn-cs"/>
              </a:rPr>
              <a:t>What ward</a:t>
            </a:r>
            <a:r>
              <a:rPr lang="en-GB" sz="1200" kern="1200" baseline="0" dirty="0" smtClean="0">
                <a:solidFill>
                  <a:schemeClr val="tx1"/>
                </a:solidFill>
                <a:effectLst/>
                <a:latin typeface="+mn-lt"/>
                <a:ea typeface="+mn-ea"/>
                <a:cs typeface="+mn-cs"/>
              </a:rPr>
              <a:t> do you line in</a:t>
            </a:r>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a:t>
            </a:r>
            <a:r>
              <a:rPr lang="en-GB" sz="1200" kern="1200" dirty="0" smtClean="0">
                <a:solidFill>
                  <a:schemeClr val="tx1"/>
                </a:solidFill>
                <a:effectLst/>
                <a:latin typeface="+mn-lt"/>
                <a:ea typeface="+mn-ea"/>
                <a:cs typeface="+mn-cs"/>
              </a:rPr>
              <a:t>wards do other members of you family live in?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 you live in the same ward </a:t>
            </a:r>
            <a:r>
              <a:rPr lang="en-GB" sz="1200" kern="1200" dirty="0" smtClean="0">
                <a:solidFill>
                  <a:schemeClr val="tx1"/>
                </a:solidFill>
                <a:effectLst/>
                <a:latin typeface="+mn-lt"/>
                <a:ea typeface="+mn-ea"/>
                <a:cs typeface="+mn-cs"/>
              </a:rPr>
              <a:t>as</a:t>
            </a:r>
            <a:r>
              <a:rPr lang="en-GB" sz="1200" kern="1200" baseline="0" dirty="0" smtClean="0">
                <a:solidFill>
                  <a:schemeClr val="tx1"/>
                </a:solidFill>
                <a:effectLst/>
                <a:latin typeface="+mn-lt"/>
                <a:ea typeface="+mn-ea"/>
                <a:cs typeface="+mn-cs"/>
              </a:rPr>
              <a:t> your school</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 these in your workbook or</a:t>
            </a:r>
            <a:r>
              <a:rPr lang="en-GB" sz="1200" kern="1200" baseline="0" dirty="0">
                <a:solidFill>
                  <a:schemeClr val="tx1"/>
                </a:solidFill>
                <a:effectLst/>
                <a:latin typeface="+mn-lt"/>
                <a:ea typeface="+mn-ea"/>
                <a:cs typeface="+mn-cs"/>
              </a:rPr>
              <a:t> on a piece of paper.</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Use the website </a:t>
            </a:r>
            <a:r>
              <a:rPr lang="en-GB" sz="1200" kern="1200" baseline="0" dirty="0" err="1">
                <a:solidFill>
                  <a:schemeClr val="tx1"/>
                </a:solidFill>
                <a:effectLst/>
                <a:latin typeface="+mn-lt"/>
                <a:ea typeface="+mn-ea"/>
                <a:cs typeface="+mn-cs"/>
              </a:rPr>
              <a:t>www.writetothem.com</a:t>
            </a:r>
            <a:r>
              <a:rPr lang="en-GB" sz="1200" kern="1200" baseline="0" dirty="0">
                <a:solidFill>
                  <a:schemeClr val="tx1"/>
                </a:solidFill>
                <a:effectLst/>
                <a:latin typeface="+mn-lt"/>
                <a:ea typeface="+mn-ea"/>
                <a:cs typeface="+mn-cs"/>
              </a:rPr>
              <a:t> to find out this information.</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It will use your postcode to show you your ward name, your council name, and who your councillors are at the moment.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On the next slide we’ve shown you how to use the website</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How many questions could you answer correctly? If you were unsure of any answers, make sure you take note of the correct ones. </a:t>
            </a:r>
          </a:p>
        </p:txBody>
      </p:sp>
      <p:sp>
        <p:nvSpPr>
          <p:cNvPr id="4" name="Slide Number Placeholder 3"/>
          <p:cNvSpPr>
            <a:spLocks noGrp="1"/>
          </p:cNvSpPr>
          <p:nvPr>
            <p:ph type="sldNum" sz="quarter" idx="10"/>
          </p:nvPr>
        </p:nvSpPr>
        <p:spPr/>
        <p:txBody>
          <a:bodyPr/>
          <a:lstStyle/>
          <a:p>
            <a:fld id="{347C3637-F9C0-444F-9B68-AA0501329697}" type="slidenum">
              <a:rPr lang="en-GB" smtClean="0"/>
              <a:t>20</a:t>
            </a:fld>
            <a:endParaRPr lang="en-GB"/>
          </a:p>
        </p:txBody>
      </p:sp>
    </p:spTree>
    <p:extLst>
      <p:ext uri="{BB962C8B-B14F-4D97-AF65-F5344CB8AC3E}">
        <p14:creationId xmlns:p14="http://schemas.microsoft.com/office/powerpoint/2010/main" val="4255627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the postcode, CF42 5BU.</a:t>
            </a:r>
          </a:p>
          <a:p>
            <a:endParaRPr lang="en-US" dirty="0"/>
          </a:p>
          <a:p>
            <a:r>
              <a:rPr lang="en-US" dirty="0"/>
              <a:t>We found out that:</a:t>
            </a:r>
          </a:p>
          <a:p>
            <a:endParaRPr lang="en-US" dirty="0"/>
          </a:p>
          <a:p>
            <a:r>
              <a:rPr lang="en-US" dirty="0"/>
              <a:t>Our ward is </a:t>
            </a:r>
            <a:r>
              <a:rPr lang="en-US" dirty="0" err="1"/>
              <a:t>Treherbert</a:t>
            </a:r>
            <a:r>
              <a:rPr lang="en-US" dirty="0"/>
              <a:t>.</a:t>
            </a:r>
          </a:p>
          <a:p>
            <a:endParaRPr lang="en-US" dirty="0"/>
          </a:p>
          <a:p>
            <a:r>
              <a:rPr lang="en-US" dirty="0"/>
              <a:t>Our Council is Rhondda </a:t>
            </a:r>
            <a:r>
              <a:rPr lang="en-US" dirty="0" err="1"/>
              <a:t>Cynon</a:t>
            </a:r>
            <a:r>
              <a:rPr lang="en-US" dirty="0"/>
              <a:t> </a:t>
            </a:r>
            <a:r>
              <a:rPr lang="en-US" dirty="0" err="1"/>
              <a:t>Taf</a:t>
            </a:r>
            <a:r>
              <a:rPr lang="en-US" dirty="0"/>
              <a:t> Council.</a:t>
            </a:r>
          </a:p>
          <a:p>
            <a:endParaRPr lang="en-US" dirty="0"/>
          </a:p>
          <a:p>
            <a:r>
              <a:rPr lang="en-US" dirty="0"/>
              <a:t>Our current councilors are Geraint Davies, and Will Jones.</a:t>
            </a:r>
          </a:p>
          <a:p>
            <a:endParaRPr lang="en-US" dirty="0"/>
          </a:p>
          <a:p>
            <a:endParaRPr lang="en-US" dirty="0"/>
          </a:p>
        </p:txBody>
      </p:sp>
      <p:sp>
        <p:nvSpPr>
          <p:cNvPr id="4" name="Slide Number Placeholder 3"/>
          <p:cNvSpPr>
            <a:spLocks noGrp="1"/>
          </p:cNvSpPr>
          <p:nvPr>
            <p:ph type="sldNum" sz="quarter" idx="5"/>
          </p:nvPr>
        </p:nvSpPr>
        <p:spPr/>
        <p:txBody>
          <a:bodyPr/>
          <a:lstStyle/>
          <a:p>
            <a:fld id="{347C3637-F9C0-444F-9B68-AA0501329697}" type="slidenum">
              <a:rPr lang="en-GB" smtClean="0"/>
              <a:t>22</a:t>
            </a:fld>
            <a:endParaRPr lang="en-GB"/>
          </a:p>
        </p:txBody>
      </p:sp>
    </p:spTree>
    <p:extLst>
      <p:ext uri="{BB962C8B-B14F-4D97-AF65-F5344CB8AC3E}">
        <p14:creationId xmlns:p14="http://schemas.microsoft.com/office/powerpoint/2010/main" val="2318627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Now it’s your turn to use the website to find the information on the slide. </a:t>
            </a:r>
          </a:p>
        </p:txBody>
      </p:sp>
      <p:sp>
        <p:nvSpPr>
          <p:cNvPr id="4" name="Slide Number Placeholder 3"/>
          <p:cNvSpPr>
            <a:spLocks noGrp="1"/>
          </p:cNvSpPr>
          <p:nvPr>
            <p:ph type="sldNum" sz="quarter" idx="10"/>
          </p:nvPr>
        </p:nvSpPr>
        <p:spPr/>
        <p:txBody>
          <a:bodyPr/>
          <a:lstStyle/>
          <a:p>
            <a:fld id="{347C3637-F9C0-444F-9B68-AA0501329697}" type="slidenum">
              <a:rPr lang="en-GB" smtClean="0"/>
              <a:t>23</a:t>
            </a:fld>
            <a:endParaRPr lang="en-GB"/>
          </a:p>
        </p:txBody>
      </p:sp>
    </p:spTree>
    <p:extLst>
      <p:ext uri="{BB962C8B-B14F-4D97-AF65-F5344CB8AC3E}">
        <p14:creationId xmlns:p14="http://schemas.microsoft.com/office/powerpoint/2010/main" val="79812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That is the end of Part 3:</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this lesson you have thought</a:t>
            </a:r>
            <a:r>
              <a:rPr lang="en-GB" sz="1200" kern="1200" baseline="0" dirty="0">
                <a:solidFill>
                  <a:schemeClr val="tx1"/>
                </a:solidFill>
                <a:effectLst/>
                <a:latin typeface="+mn-lt"/>
                <a:ea typeface="+mn-ea"/>
                <a:cs typeface="+mn-cs"/>
              </a:rPr>
              <a:t> about what a councillor is, their role and learnt what county and ward you live and learn in.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lesson</a:t>
            </a:r>
            <a:r>
              <a:rPr lang="en-GB" sz="1200" kern="1200" baseline="0" dirty="0">
                <a:solidFill>
                  <a:schemeClr val="tx1"/>
                </a:solidFill>
                <a:effectLst/>
                <a:latin typeface="+mn-lt"/>
                <a:ea typeface="+mn-ea"/>
                <a:cs typeface="+mn-cs"/>
              </a:rPr>
              <a:t> 4 you</a:t>
            </a:r>
            <a:r>
              <a:rPr lang="en-GB" sz="1200" kern="1200" dirty="0">
                <a:solidFill>
                  <a:schemeClr val="tx1"/>
                </a:solidFill>
                <a:effectLst/>
                <a:latin typeface="+mn-lt"/>
                <a:ea typeface="+mn-ea"/>
                <a:cs typeface="+mn-cs"/>
              </a:rPr>
              <a:t> will have the opportunity to research the candidates standing for election in your area and will be able to take part in a parallel election and vote for the party you think best represent your views.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Don’t forget if you are 14 or older you can register to take</a:t>
            </a:r>
            <a:r>
              <a:rPr lang="en-GB" sz="1200" kern="1200" baseline="0" dirty="0">
                <a:solidFill>
                  <a:schemeClr val="tx1"/>
                </a:solidFill>
                <a:effectLst/>
                <a:latin typeface="+mn-lt"/>
                <a:ea typeface="+mn-ea"/>
                <a:cs typeface="+mn-cs"/>
              </a:rPr>
              <a:t> part in a real election by going to the government website, the link is on the slide. </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24</a:t>
            </a:fld>
            <a:endParaRPr lang="en-GB"/>
          </a:p>
        </p:txBody>
      </p:sp>
    </p:spTree>
    <p:extLst>
      <p:ext uri="{BB962C8B-B14F-4D97-AF65-F5344CB8AC3E}">
        <p14:creationId xmlns:p14="http://schemas.microsoft.com/office/powerpoint/2010/main" val="3463424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a:t>
            </a:r>
            <a:r>
              <a:rPr lang="en-US" baseline="0" dirty="0"/>
              <a:t> definition of what a vote is, you might have had something similar </a:t>
            </a:r>
          </a:p>
          <a:p>
            <a:endParaRPr lang="en-US" baseline="0" dirty="0"/>
          </a:p>
          <a:p>
            <a:r>
              <a:rPr lang="en-US" baseline="0" dirty="0"/>
              <a:t>On the next page we have some examples of different types of votes, you might have thought of extra ones. </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3</a:t>
            </a:fld>
            <a:endParaRPr lang="en-GB"/>
          </a:p>
        </p:txBody>
      </p:sp>
    </p:spTree>
    <p:extLst>
      <p:ext uri="{BB962C8B-B14F-4D97-AF65-F5344CB8AC3E}">
        <p14:creationId xmlns:p14="http://schemas.microsoft.com/office/powerpoint/2010/main" val="67034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couple</a:t>
            </a:r>
            <a:r>
              <a:rPr lang="en-US" baseline="0" dirty="0"/>
              <a:t> of different types of votes. </a:t>
            </a:r>
          </a:p>
          <a:p>
            <a:endParaRPr lang="en-US" baseline="0" dirty="0"/>
          </a:p>
          <a:p>
            <a:r>
              <a:rPr lang="en-US" baseline="0" dirty="0"/>
              <a:t>We are going to think about the last point. </a:t>
            </a:r>
          </a:p>
          <a:p>
            <a:endParaRPr lang="en-US" baseline="0" dirty="0"/>
          </a:p>
          <a:p>
            <a:r>
              <a:rPr lang="en-US" sz="1200" b="0" i="0" kern="1200" dirty="0">
                <a:solidFill>
                  <a:schemeClr val="tx1"/>
                </a:solidFill>
                <a:effectLst/>
                <a:latin typeface="+mn-lt"/>
                <a:ea typeface="+mn-ea"/>
                <a:cs typeface="+mn-cs"/>
              </a:rPr>
              <a:t>Elections are where we choose the people who make decisions that affect all of our lives.  </a:t>
            </a:r>
            <a:endParaRPr lang="en-US" baseline="0" dirty="0"/>
          </a:p>
        </p:txBody>
      </p:sp>
      <p:sp>
        <p:nvSpPr>
          <p:cNvPr id="4" name="Slide Number Placeholder 3"/>
          <p:cNvSpPr>
            <a:spLocks noGrp="1"/>
          </p:cNvSpPr>
          <p:nvPr>
            <p:ph type="sldNum" sz="quarter" idx="10"/>
          </p:nvPr>
        </p:nvSpPr>
        <p:spPr/>
        <p:txBody>
          <a:bodyPr/>
          <a:lstStyle/>
          <a:p>
            <a:fld id="{347C3637-F9C0-444F-9B68-AA0501329697}" type="slidenum">
              <a:rPr lang="en-GB" smtClean="0"/>
              <a:t>4</a:t>
            </a:fld>
            <a:endParaRPr lang="en-GB"/>
          </a:p>
        </p:txBody>
      </p:sp>
    </p:spTree>
    <p:extLst>
      <p:ext uri="{BB962C8B-B14F-4D97-AF65-F5344CB8AC3E}">
        <p14:creationId xmlns:p14="http://schemas.microsoft.com/office/powerpoint/2010/main" val="40220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an election most people will go to a particular place (a polling station) in their community on Election Day.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they will be given a list of people they can vote for in the election.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People are given private space to put an X next to the person they want to win the election.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Then they put their vote in a box to be counted.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 local election, the people who win become a local councilor.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make decisions about lots of things that happen in your local area.</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5</a:t>
            </a:fld>
            <a:endParaRPr lang="en-GB"/>
          </a:p>
        </p:txBody>
      </p:sp>
    </p:spTree>
    <p:extLst>
      <p:ext uri="{BB962C8B-B14F-4D97-AF65-F5344CB8AC3E}">
        <p14:creationId xmlns:p14="http://schemas.microsoft.com/office/powerpoint/2010/main" val="9004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local</a:t>
            </a:r>
            <a:r>
              <a:rPr lang="en-US" baseline="0" dirty="0"/>
              <a:t> elections, people choose who will make decisions that affect their local area.</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Try and find the answers to the questions on the slide. </a:t>
            </a:r>
            <a:endParaRPr lang="en-GB" dirty="0"/>
          </a:p>
          <a:p>
            <a:endParaRPr lang="en-US" dirty="0"/>
          </a:p>
          <a:p>
            <a:r>
              <a:rPr lang="en-US" dirty="0"/>
              <a:t>Over the</a:t>
            </a:r>
            <a:r>
              <a:rPr lang="en-US" baseline="0" dirty="0"/>
              <a:t> next </a:t>
            </a:r>
            <a:r>
              <a:rPr lang="en-US" baseline="0" dirty="0" smtClean="0"/>
              <a:t>slide, </a:t>
            </a:r>
            <a:r>
              <a:rPr lang="en-US" baseline="0" dirty="0"/>
              <a:t>you will find the answers to all of the questions. </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6</a:t>
            </a:fld>
            <a:endParaRPr lang="en-GB"/>
          </a:p>
        </p:txBody>
      </p:sp>
    </p:spTree>
    <p:extLst>
      <p:ext uri="{BB962C8B-B14F-4D97-AF65-F5344CB8AC3E}">
        <p14:creationId xmlns:p14="http://schemas.microsoft.com/office/powerpoint/2010/main" val="3771830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May 2022</a:t>
            </a:r>
            <a:r>
              <a:rPr lang="en-US" baseline="0" dirty="0"/>
              <a:t>, 16 and 17 year olds in Wales will be able to vote in local council elections for the first time.  </a:t>
            </a:r>
          </a:p>
          <a:p>
            <a:endParaRPr lang="en-US" baseline="0" dirty="0"/>
          </a:p>
          <a:p>
            <a:r>
              <a:rPr lang="en-US" baseline="0" dirty="0"/>
              <a:t>Once you have learned about the council, you will have a chance to take part in the Project Vote parallel election.</a:t>
            </a: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7</a:t>
            </a:fld>
            <a:endParaRPr lang="en-GB"/>
          </a:p>
        </p:txBody>
      </p:sp>
    </p:spTree>
    <p:extLst>
      <p:ext uri="{BB962C8B-B14F-4D97-AF65-F5344CB8AC3E}">
        <p14:creationId xmlns:p14="http://schemas.microsoft.com/office/powerpoint/2010/main" val="343075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learn any more about councils</a:t>
            </a:r>
            <a:r>
              <a:rPr lang="en-US" baseline="0" dirty="0"/>
              <a:t>, lets start by finding your local council. Use activity sheet 3 to help you with this </a:t>
            </a:r>
          </a:p>
          <a:p>
            <a:endParaRPr lang="en-US" baseline="0" dirty="0"/>
          </a:p>
          <a:p>
            <a:r>
              <a:rPr lang="en-US" baseline="0" dirty="0"/>
              <a:t>Find a map of the UK online. You might want to use something like google maps. </a:t>
            </a:r>
          </a:p>
          <a:p>
            <a:endParaRPr lang="en-US" baseline="0" dirty="0"/>
          </a:p>
          <a:p>
            <a:r>
              <a:rPr lang="en-US" baseline="0" dirty="0"/>
              <a:t>Focus on Wales, can you point out where you live without searching for it? </a:t>
            </a:r>
          </a:p>
          <a:p>
            <a:r>
              <a:rPr lang="en-US" baseline="0" dirty="0"/>
              <a:t>Now put the name of your village/ town or city in the search box. Did you point to the right place on the map? </a:t>
            </a:r>
          </a:p>
          <a:p>
            <a:endParaRPr lang="en-US" baseline="0" dirty="0"/>
          </a:p>
          <a:p>
            <a:r>
              <a:rPr lang="en-US" baseline="0" dirty="0"/>
              <a:t>Next you will need to use an adult or a search engine (like Google) to help you find out which council you are in. </a:t>
            </a:r>
          </a:p>
          <a:p>
            <a:endParaRPr lang="en-US" baseline="0" dirty="0"/>
          </a:p>
          <a:p>
            <a:r>
              <a:rPr lang="en-US" baseline="0" dirty="0"/>
              <a:t>If you learn at school, is your school in the same council as your home? </a:t>
            </a:r>
          </a:p>
        </p:txBody>
      </p:sp>
      <p:sp>
        <p:nvSpPr>
          <p:cNvPr id="4" name="Slide Number Placeholder 3"/>
          <p:cNvSpPr>
            <a:spLocks noGrp="1"/>
          </p:cNvSpPr>
          <p:nvPr>
            <p:ph type="sldNum" sz="quarter" idx="10"/>
          </p:nvPr>
        </p:nvSpPr>
        <p:spPr/>
        <p:txBody>
          <a:bodyPr/>
          <a:lstStyle/>
          <a:p>
            <a:fld id="{347C3637-F9C0-444F-9B68-AA0501329697}" type="slidenum">
              <a:rPr lang="en-GB" smtClean="0"/>
              <a:t>8</a:t>
            </a:fld>
            <a:endParaRPr lang="en-GB"/>
          </a:p>
        </p:txBody>
      </p:sp>
    </p:spTree>
    <p:extLst>
      <p:ext uri="{BB962C8B-B14F-4D97-AF65-F5344CB8AC3E}">
        <p14:creationId xmlns:p14="http://schemas.microsoft.com/office/powerpoint/2010/main" val="2149695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the end of Part 1 of the Project Vote lessons.</a:t>
            </a:r>
          </a:p>
          <a:p>
            <a:endParaRPr lang="en-US" dirty="0"/>
          </a:p>
          <a:p>
            <a:r>
              <a:rPr lang="en-US" dirty="0"/>
              <a:t>Just</a:t>
            </a:r>
            <a:r>
              <a:rPr lang="en-US" baseline="0" dirty="0"/>
              <a:t> a recap: </a:t>
            </a:r>
          </a:p>
          <a:p>
            <a:pPr marL="171450" indent="-171450">
              <a:buFontTx/>
              <a:buChar char="-"/>
            </a:pPr>
            <a:r>
              <a:rPr lang="en-US" baseline="0" dirty="0"/>
              <a:t>This year there is an election for local councils in Wales</a:t>
            </a:r>
          </a:p>
          <a:p>
            <a:pPr marL="171450" indent="-171450">
              <a:buFontTx/>
              <a:buChar char="-"/>
            </a:pPr>
            <a:r>
              <a:rPr lang="en-US" baseline="0" dirty="0"/>
              <a:t>16 year olds can vote for the first time in this election </a:t>
            </a:r>
          </a:p>
          <a:p>
            <a:pPr marL="171450" indent="-171450">
              <a:buFontTx/>
              <a:buChar char="-"/>
            </a:pPr>
            <a:r>
              <a:rPr lang="en-US" baseline="0" dirty="0"/>
              <a:t>At the end of these lessons you will take part in a parallel election</a:t>
            </a:r>
          </a:p>
          <a:p>
            <a:pPr marL="171450" indent="-171450">
              <a:buFontTx/>
              <a:buChar char="-"/>
            </a:pP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t>9</a:t>
            </a:fld>
            <a:endParaRPr lang="en-GB"/>
          </a:p>
        </p:txBody>
      </p:sp>
    </p:spTree>
    <p:extLst>
      <p:ext uri="{BB962C8B-B14F-4D97-AF65-F5344CB8AC3E}">
        <p14:creationId xmlns:p14="http://schemas.microsoft.com/office/powerpoint/2010/main" val="1384425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t>11/01/2022</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hyperlink" Target="https://www.youtube.com/watch?v=_kUf3q-GFQ0"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9.png"/><Relationship Id="rId5" Type="http://schemas.openxmlformats.org/officeDocument/2006/relationships/hyperlink" Target="http://www.writetothem.com/"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hyperlink" Target="https://www.gov.uk/register-to-vote" TargetMode="External"/><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6257" y="1852829"/>
            <a:ext cx="10899685" cy="1477328"/>
          </a:xfrm>
          <a:prstGeom prst="rect">
            <a:avLst/>
          </a:prstGeom>
        </p:spPr>
        <p:txBody>
          <a:bodyPr wrap="square">
            <a:spAutoFit/>
          </a:bodyPr>
          <a:lstStyle/>
          <a:p>
            <a:pPr lvl="0" algn="ctr"/>
            <a:r>
              <a:rPr lang="en-US" sz="5400" dirty="0">
                <a:solidFill>
                  <a:schemeClr val="accent4"/>
                </a:solidFill>
                <a:latin typeface="VAG Rounded"/>
              </a:rPr>
              <a:t>Project Vote </a:t>
            </a:r>
          </a:p>
          <a:p>
            <a:pPr lvl="0" algn="ctr"/>
            <a:r>
              <a:rPr lang="en-US" sz="3600" i="1" dirty="0">
                <a:latin typeface="VAG Rounded"/>
              </a:rPr>
              <a:t>Remote Learning Pack </a:t>
            </a:r>
            <a:endParaRPr lang="en-GB" sz="3600" i="1" dirty="0">
              <a:latin typeface="+mj-lt"/>
            </a:endParaRPr>
          </a:p>
        </p:txBody>
      </p:sp>
      <p:pic>
        <p:nvPicPr>
          <p:cNvPr id="4" name="PV 2022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99762" y="5226268"/>
            <a:ext cx="1405910" cy="1405910"/>
          </a:xfrm>
          <a:prstGeom prst="rect">
            <a:avLst/>
          </a:prstGeom>
        </p:spPr>
      </p:pic>
    </p:spTree>
    <p:extLst>
      <p:ext uri="{BB962C8B-B14F-4D97-AF65-F5344CB8AC3E}">
        <p14:creationId xmlns:p14="http://schemas.microsoft.com/office/powerpoint/2010/main" val="3480699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3150" y="2178451"/>
            <a:ext cx="10304835" cy="830997"/>
          </a:xfrm>
        </p:spPr>
        <p:txBody>
          <a:bodyPr/>
          <a:lstStyle/>
          <a:p>
            <a:pPr algn="ctr"/>
            <a:r>
              <a:rPr lang="en-US" dirty="0"/>
              <a:t>Part 2 </a:t>
            </a:r>
            <a:endParaRPr lang="en-GB" dirty="0"/>
          </a:p>
        </p:txBody>
      </p:sp>
      <p:pic>
        <p:nvPicPr>
          <p:cNvPr id="3" name="PV 2022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20200" y="5038377"/>
            <a:ext cx="1587891" cy="1587891"/>
          </a:xfrm>
          <a:prstGeom prst="rect">
            <a:avLst/>
          </a:prstGeom>
        </p:spPr>
      </p:pic>
    </p:spTree>
    <p:extLst>
      <p:ext uri="{BB962C8B-B14F-4D97-AF65-F5344CB8AC3E}">
        <p14:creationId xmlns:p14="http://schemas.microsoft.com/office/powerpoint/2010/main" val="712888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123889" y="4156110"/>
            <a:ext cx="10304835" cy="1558375"/>
          </a:xfrm>
        </p:spPr>
        <p:txBody>
          <a:bodyPr/>
          <a:lstStyle/>
          <a:p>
            <a:pPr algn="ctr"/>
            <a:r>
              <a:rPr lang="en-GB" sz="3200" u="sng" dirty="0">
                <a:solidFill>
                  <a:schemeClr val="tx1"/>
                </a:solidFill>
                <a:hlinkClick r:id="rId5"/>
              </a:rPr>
              <a:t>https://www.youtube.com/watch?v=_</a:t>
            </a:r>
            <a:r>
              <a:rPr lang="en-GB" sz="3200" u="sng" dirty="0" smtClean="0">
                <a:solidFill>
                  <a:schemeClr val="tx1"/>
                </a:solidFill>
                <a:hlinkClick r:id="rId5"/>
              </a:rPr>
              <a:t>kUf3q-GFQ0</a:t>
            </a:r>
            <a:endParaRPr lang="en-GB" sz="3200" u="sng" dirty="0">
              <a:solidFill>
                <a:schemeClr val="tx1"/>
              </a:solidFill>
            </a:endParaRPr>
          </a:p>
          <a:p>
            <a:pPr algn="ctr"/>
            <a:r>
              <a:rPr lang="en-GB" sz="3200" dirty="0" smtClean="0">
                <a:solidFill>
                  <a:schemeClr val="tx1"/>
                </a:solidFill>
              </a:rPr>
              <a:t> </a:t>
            </a:r>
            <a:endParaRPr lang="en-GB" sz="3200" dirty="0">
              <a:solidFill>
                <a:schemeClr val="tx1"/>
              </a:solidFill>
            </a:endParaRPr>
          </a:p>
          <a:p>
            <a:endParaRPr lang="en-GB" dirty="0"/>
          </a:p>
        </p:txBody>
      </p:sp>
      <p:pic>
        <p:nvPicPr>
          <p:cNvPr id="6" name="Picture 5">
            <a:hlinkClick r:id="rId5"/>
          </p:cNvPr>
          <p:cNvPicPr>
            <a:picLocks noChangeAspect="1"/>
          </p:cNvPicPr>
          <p:nvPr/>
        </p:nvPicPr>
        <p:blipFill>
          <a:blip r:embed="rId6"/>
          <a:stretch>
            <a:fillRect/>
          </a:stretch>
        </p:blipFill>
        <p:spPr>
          <a:xfrm>
            <a:off x="3522609" y="751562"/>
            <a:ext cx="5507396" cy="3097910"/>
          </a:xfrm>
          <a:prstGeom prst="rect">
            <a:avLst/>
          </a:prstGeom>
        </p:spPr>
      </p:pic>
      <p:pic>
        <p:nvPicPr>
          <p:cNvPr id="7" name="PV 2022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88309" y="5333126"/>
            <a:ext cx="1375993" cy="1375993"/>
          </a:xfrm>
          <a:prstGeom prst="rect">
            <a:avLst/>
          </a:prstGeom>
        </p:spPr>
      </p:pic>
    </p:spTree>
    <p:extLst>
      <p:ext uri="{BB962C8B-B14F-4D97-AF65-F5344CB8AC3E}">
        <p14:creationId xmlns:p14="http://schemas.microsoft.com/office/powerpoint/2010/main" val="294321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05740" y="240798"/>
            <a:ext cx="11986260" cy="6617202"/>
          </a:xfrm>
          <a:prstGeom prst="rect">
            <a:avLst/>
          </a:prstGeom>
        </p:spPr>
      </p:pic>
      <p:pic>
        <p:nvPicPr>
          <p:cNvPr id="2" name="PV 2022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11832" y="115649"/>
            <a:ext cx="1200628" cy="1200628"/>
          </a:xfrm>
          <a:prstGeom prst="rect">
            <a:avLst/>
          </a:prstGeom>
        </p:spPr>
      </p:pic>
    </p:spTree>
    <p:extLst>
      <p:ext uri="{BB962C8B-B14F-4D97-AF65-F5344CB8AC3E}">
        <p14:creationId xmlns:p14="http://schemas.microsoft.com/office/powerpoint/2010/main" val="2803204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01356" y="103122"/>
            <a:ext cx="11940540" cy="6627453"/>
          </a:xfrm>
          <a:prstGeom prst="rect">
            <a:avLst/>
          </a:prstGeom>
        </p:spPr>
      </p:pic>
      <p:pic>
        <p:nvPicPr>
          <p:cNvPr id="2" name="PV 2022 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12875" y="115647"/>
            <a:ext cx="1212111" cy="1212111"/>
          </a:xfrm>
          <a:prstGeom prst="rect">
            <a:avLst/>
          </a:prstGeom>
        </p:spPr>
      </p:pic>
    </p:spTree>
    <p:extLst>
      <p:ext uri="{BB962C8B-B14F-4D97-AF65-F5344CB8AC3E}">
        <p14:creationId xmlns:p14="http://schemas.microsoft.com/office/powerpoint/2010/main" val="2091998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6000" y="864001"/>
            <a:ext cx="10304835" cy="747897"/>
          </a:xfrm>
        </p:spPr>
        <p:txBody>
          <a:bodyPr/>
          <a:lstStyle/>
          <a:p>
            <a:r>
              <a:rPr lang="en-US" sz="5400" dirty="0">
                <a:solidFill>
                  <a:schemeClr val="accent1"/>
                </a:solidFill>
              </a:rPr>
              <a:t>Activity 5: What would you do? </a:t>
            </a:r>
            <a:endParaRPr lang="en-GB" sz="5400" dirty="0">
              <a:solidFill>
                <a:schemeClr val="accent1"/>
              </a:solidFill>
            </a:endParaRPr>
          </a:p>
        </p:txBody>
      </p:sp>
      <p:sp>
        <p:nvSpPr>
          <p:cNvPr id="3" name="Subtitle 2"/>
          <p:cNvSpPr>
            <a:spLocks noGrp="1"/>
          </p:cNvSpPr>
          <p:nvPr>
            <p:ph type="subTitle" idx="1"/>
          </p:nvPr>
        </p:nvSpPr>
        <p:spPr>
          <a:xfrm>
            <a:off x="935999" y="1902917"/>
            <a:ext cx="10304835" cy="2462213"/>
          </a:xfrm>
        </p:spPr>
        <p:txBody>
          <a:bodyPr/>
          <a:lstStyle/>
          <a:p>
            <a:r>
              <a:rPr lang="en-US" dirty="0">
                <a:solidFill>
                  <a:schemeClr val="tx1"/>
                </a:solidFill>
              </a:rPr>
              <a:t>Take a look at the list in your workbook. </a:t>
            </a:r>
          </a:p>
          <a:p>
            <a:r>
              <a:rPr lang="en-US" dirty="0">
                <a:solidFill>
                  <a:schemeClr val="tx1"/>
                </a:solidFill>
              </a:rPr>
              <a:t>Imagine you are a councilor for your local council. What would be your biggest priority. </a:t>
            </a:r>
          </a:p>
          <a:p>
            <a:endParaRPr lang="en-US" dirty="0">
              <a:solidFill>
                <a:schemeClr val="tx1"/>
              </a:solidFill>
            </a:endParaRPr>
          </a:p>
          <a:p>
            <a:r>
              <a:rPr lang="en-US" dirty="0">
                <a:solidFill>
                  <a:schemeClr val="tx1"/>
                </a:solidFill>
              </a:rPr>
              <a:t>Rank them from most to least important and explain why.</a:t>
            </a:r>
            <a:r>
              <a:rPr lang="en-US" dirty="0"/>
              <a:t> </a:t>
            </a:r>
            <a:endParaRPr lang="en-GB" dirty="0"/>
          </a:p>
        </p:txBody>
      </p:sp>
      <p:pic>
        <p:nvPicPr>
          <p:cNvPr id="4" name="PV 2022 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5536" y="5288898"/>
            <a:ext cx="1413571" cy="1413571"/>
          </a:xfrm>
          <a:prstGeom prst="rect">
            <a:avLst/>
          </a:prstGeom>
        </p:spPr>
      </p:pic>
    </p:spTree>
    <p:extLst>
      <p:ext uri="{BB962C8B-B14F-4D97-AF65-F5344CB8AC3E}">
        <p14:creationId xmlns:p14="http://schemas.microsoft.com/office/powerpoint/2010/main" val="677754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9543" y="2235601"/>
            <a:ext cx="10304835" cy="830997"/>
          </a:xfrm>
        </p:spPr>
        <p:txBody>
          <a:bodyPr/>
          <a:lstStyle/>
          <a:p>
            <a:pPr algn="ctr"/>
            <a:r>
              <a:rPr lang="en-US" dirty="0"/>
              <a:t>End of Part 2 </a:t>
            </a:r>
            <a:endParaRPr lang="en-GB" dirty="0"/>
          </a:p>
        </p:txBody>
      </p:sp>
      <p:pic>
        <p:nvPicPr>
          <p:cNvPr id="3" name="PV 2022 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7700" y="5088481"/>
            <a:ext cx="1575366" cy="1575366"/>
          </a:xfrm>
          <a:prstGeom prst="rect">
            <a:avLst/>
          </a:prstGeom>
        </p:spPr>
      </p:pic>
    </p:spTree>
    <p:extLst>
      <p:ext uri="{BB962C8B-B14F-4D97-AF65-F5344CB8AC3E}">
        <p14:creationId xmlns:p14="http://schemas.microsoft.com/office/powerpoint/2010/main" val="289653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3150" y="2178451"/>
            <a:ext cx="10304835" cy="830997"/>
          </a:xfrm>
        </p:spPr>
        <p:txBody>
          <a:bodyPr/>
          <a:lstStyle/>
          <a:p>
            <a:pPr algn="ctr"/>
            <a:r>
              <a:rPr lang="en-US" dirty="0"/>
              <a:t>Part 3 </a:t>
            </a:r>
            <a:endParaRPr lang="en-GB" dirty="0"/>
          </a:p>
        </p:txBody>
      </p:sp>
      <p:pic>
        <p:nvPicPr>
          <p:cNvPr id="3" name="PV 2022 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3041" y="5163638"/>
            <a:ext cx="1425052" cy="1425052"/>
          </a:xfrm>
          <a:prstGeom prst="rect">
            <a:avLst/>
          </a:prstGeom>
        </p:spPr>
      </p:pic>
    </p:spTree>
    <p:extLst>
      <p:ext uri="{BB962C8B-B14F-4D97-AF65-F5344CB8AC3E}">
        <p14:creationId xmlns:p14="http://schemas.microsoft.com/office/powerpoint/2010/main" val="679850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35999" y="657524"/>
            <a:ext cx="3237794" cy="664797"/>
          </a:xfrm>
        </p:spPr>
        <p:txBody>
          <a:bodyPr/>
          <a:lstStyle/>
          <a:p>
            <a:r>
              <a:rPr lang="en-GB" sz="4800" dirty="0"/>
              <a:t>Councillors</a:t>
            </a:r>
          </a:p>
        </p:txBody>
      </p:sp>
      <p:sp>
        <p:nvSpPr>
          <p:cNvPr id="7" name="Subtitle 2"/>
          <p:cNvSpPr>
            <a:spLocks noGrp="1"/>
          </p:cNvSpPr>
          <p:nvPr>
            <p:ph type="subTitle" idx="1"/>
          </p:nvPr>
        </p:nvSpPr>
        <p:spPr>
          <a:xfrm>
            <a:off x="935999" y="1761898"/>
            <a:ext cx="10304835" cy="2922837"/>
          </a:xfrm>
        </p:spPr>
        <p:txBody>
          <a:bodyPr/>
          <a:lstStyle/>
          <a:p>
            <a:r>
              <a:rPr lang="en-US" sz="2400" dirty="0">
                <a:solidFill>
                  <a:schemeClr val="tx1"/>
                </a:solidFill>
              </a:rPr>
              <a:t>What is a councilor?</a:t>
            </a:r>
          </a:p>
          <a:p>
            <a:r>
              <a:rPr lang="en-GB" sz="2400" dirty="0">
                <a:solidFill>
                  <a:schemeClr val="tx1"/>
                </a:solidFill>
              </a:rPr>
              <a:t>Councillors are the people who are voted for to represent your local area at the local council. </a:t>
            </a:r>
            <a:r>
              <a:rPr lang="en-US" sz="2400" dirty="0">
                <a:solidFill>
                  <a:schemeClr val="tx1"/>
                </a:solidFill>
              </a:rPr>
              <a:t> </a:t>
            </a:r>
          </a:p>
          <a:p>
            <a:endParaRPr lang="en-US" sz="2400" dirty="0">
              <a:solidFill>
                <a:schemeClr val="tx1"/>
              </a:solidFill>
            </a:endParaRPr>
          </a:p>
          <a:p>
            <a:r>
              <a:rPr lang="en-US" sz="2400" dirty="0">
                <a:solidFill>
                  <a:schemeClr val="tx1"/>
                </a:solidFill>
              </a:rPr>
              <a:t>Some </a:t>
            </a:r>
            <a:r>
              <a:rPr lang="en-US" sz="2400" dirty="0" err="1">
                <a:solidFill>
                  <a:schemeClr val="tx1"/>
                </a:solidFill>
              </a:rPr>
              <a:t>councillors</a:t>
            </a:r>
            <a:r>
              <a:rPr lang="en-US" sz="2400" dirty="0">
                <a:solidFill>
                  <a:schemeClr val="tx1"/>
                </a:solidFill>
              </a:rPr>
              <a:t> are a part of political parties and others are ‘independents.’ </a:t>
            </a:r>
          </a:p>
        </p:txBody>
      </p:sp>
      <p:pic>
        <p:nvPicPr>
          <p:cNvPr id="2" name="PV 2022 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81630" y="5276372"/>
            <a:ext cx="1413571" cy="1413571"/>
          </a:xfrm>
          <a:prstGeom prst="rect">
            <a:avLst/>
          </a:prstGeom>
        </p:spPr>
      </p:pic>
    </p:spTree>
    <p:extLst>
      <p:ext uri="{BB962C8B-B14F-4D97-AF65-F5344CB8AC3E}">
        <p14:creationId xmlns:p14="http://schemas.microsoft.com/office/powerpoint/2010/main" val="3634769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952215225"/>
              </p:ext>
            </p:extLst>
          </p:nvPr>
        </p:nvGraphicFramePr>
        <p:xfrm>
          <a:off x="660400" y="1449579"/>
          <a:ext cx="10740103" cy="3522726"/>
        </p:xfrm>
        <a:graphic>
          <a:graphicData uri="http://schemas.openxmlformats.org/drawingml/2006/table">
            <a:tbl>
              <a:tblPr bandRow="1">
                <a:tableStyleId>{F5AB1C69-6EDB-4FF4-983F-18BD219EF322}</a:tableStyleId>
              </a:tblPr>
              <a:tblGrid>
                <a:gridCol w="1972628">
                  <a:extLst>
                    <a:ext uri="{9D8B030D-6E8A-4147-A177-3AD203B41FA5}">
                      <a16:colId xmlns:a16="http://schemas.microsoft.com/office/drawing/2014/main" val="3740795423"/>
                    </a:ext>
                  </a:extLst>
                </a:gridCol>
                <a:gridCol w="8767475">
                  <a:extLst>
                    <a:ext uri="{9D8B030D-6E8A-4147-A177-3AD203B41FA5}">
                      <a16:colId xmlns:a16="http://schemas.microsoft.com/office/drawing/2014/main" val="2008753629"/>
                    </a:ext>
                  </a:extLst>
                </a:gridCol>
              </a:tblGrid>
              <a:tr h="587121">
                <a:tc>
                  <a:txBody>
                    <a:bodyPr/>
                    <a:lstStyle/>
                    <a:p>
                      <a:pPr algn="ctr"/>
                      <a:r>
                        <a:rPr lang="en-GB" dirty="0"/>
                        <a:t>1</a:t>
                      </a:r>
                    </a:p>
                  </a:txBody>
                  <a:tcPr anchor="ctr"/>
                </a:tc>
                <a:tc>
                  <a:txBody>
                    <a:bodyPr/>
                    <a:lstStyle/>
                    <a:p>
                      <a:pPr algn="l"/>
                      <a:r>
                        <a:rPr lang="en-GB" sz="1800" dirty="0">
                          <a:effectLst/>
                        </a:rPr>
                        <a:t>Find out what’s important to local people and share their views in the council</a:t>
                      </a:r>
                      <a:endParaRPr lang="en-GB" dirty="0"/>
                    </a:p>
                  </a:txBody>
                  <a:tcPr anchor="ctr"/>
                </a:tc>
                <a:extLst>
                  <a:ext uri="{0D108BD9-81ED-4DB2-BD59-A6C34878D82A}">
                    <a16:rowId xmlns:a16="http://schemas.microsoft.com/office/drawing/2014/main" val="902001713"/>
                  </a:ext>
                </a:extLst>
              </a:tr>
              <a:tr h="587121">
                <a:tc>
                  <a:txBody>
                    <a:bodyPr/>
                    <a:lstStyle/>
                    <a:p>
                      <a:pPr algn="ctr"/>
                      <a:r>
                        <a:rPr lang="en-GB" dirty="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Organise street parties </a:t>
                      </a:r>
                    </a:p>
                  </a:txBody>
                  <a:tcPr anchor="ctr"/>
                </a:tc>
                <a:extLst>
                  <a:ext uri="{0D108BD9-81ED-4DB2-BD59-A6C34878D82A}">
                    <a16:rowId xmlns:a16="http://schemas.microsoft.com/office/drawing/2014/main" val="2669719915"/>
                  </a:ext>
                </a:extLst>
              </a:tr>
              <a:tr h="587121">
                <a:tc>
                  <a:txBody>
                    <a:bodyPr/>
                    <a:lstStyle/>
                    <a:p>
                      <a:pPr algn="ctr"/>
                      <a:r>
                        <a:rPr lang="en-GB" sz="1800" dirty="0"/>
                        <a:t>3</a:t>
                      </a:r>
                    </a:p>
                  </a:txBody>
                  <a:tcPr anchor="ctr"/>
                </a:tc>
                <a:tc>
                  <a:txBody>
                    <a:bodyPr/>
                    <a:lstStyle/>
                    <a:p>
                      <a:pPr algn="l">
                        <a:lnSpc>
                          <a:spcPct val="107000"/>
                        </a:lnSpc>
                        <a:spcAft>
                          <a:spcPts val="0"/>
                        </a:spcAft>
                      </a:pPr>
                      <a:r>
                        <a:rPr lang="en-GB" sz="1800" dirty="0">
                          <a:effectLst/>
                        </a:rPr>
                        <a:t>Work in the </a:t>
                      </a:r>
                      <a:r>
                        <a:rPr lang="en-GB" sz="1800" dirty="0" err="1">
                          <a:effectLst/>
                        </a:rPr>
                        <a:t>Senedd</a:t>
                      </a:r>
                      <a:endParaRPr lang="en-GB" sz="1800" dirty="0">
                        <a:effectLst/>
                      </a:endParaRPr>
                    </a:p>
                  </a:txBody>
                  <a:tcPr anchor="ctr"/>
                </a:tc>
                <a:extLst>
                  <a:ext uri="{0D108BD9-81ED-4DB2-BD59-A6C34878D82A}">
                    <a16:rowId xmlns:a16="http://schemas.microsoft.com/office/drawing/2014/main" val="61904660"/>
                  </a:ext>
                </a:extLst>
              </a:tr>
              <a:tr h="587121">
                <a:tc>
                  <a:txBody>
                    <a:bodyPr/>
                    <a:lstStyle/>
                    <a:p>
                      <a:pPr algn="ctr"/>
                      <a:r>
                        <a:rPr lang="en-GB" dirty="0"/>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Take part in council debates and decisions </a:t>
                      </a:r>
                      <a:endParaRPr lang="en-GB" sz="1400" dirty="0">
                        <a:effectLst/>
                      </a:endParaRPr>
                    </a:p>
                  </a:txBody>
                  <a:tcPr anchor="ctr"/>
                </a:tc>
                <a:extLst>
                  <a:ext uri="{0D108BD9-81ED-4DB2-BD59-A6C34878D82A}">
                    <a16:rowId xmlns:a16="http://schemas.microsoft.com/office/drawing/2014/main" val="2040567765"/>
                  </a:ext>
                </a:extLst>
              </a:tr>
              <a:tr h="587121">
                <a:tc>
                  <a:txBody>
                    <a:bodyPr/>
                    <a:lstStyle/>
                    <a:p>
                      <a:pPr algn="ctr"/>
                      <a:r>
                        <a:rPr lang="en-GB" dirty="0"/>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Invite members of the public to their house for dinner</a:t>
                      </a:r>
                      <a:endParaRPr lang="en-GB" sz="1400" dirty="0">
                        <a:effectLst/>
                      </a:endParaRPr>
                    </a:p>
                  </a:txBody>
                  <a:tcPr anchor="ctr"/>
                </a:tc>
                <a:extLst>
                  <a:ext uri="{0D108BD9-81ED-4DB2-BD59-A6C34878D82A}">
                    <a16:rowId xmlns:a16="http://schemas.microsoft.com/office/drawing/2014/main" val="260426514"/>
                  </a:ext>
                </a:extLst>
              </a:tr>
              <a:tr h="587121">
                <a:tc>
                  <a:txBody>
                    <a:bodyPr/>
                    <a:lstStyle/>
                    <a:p>
                      <a:pPr algn="ctr"/>
                      <a:r>
                        <a:rPr lang="en-GB" dirty="0"/>
                        <a:t>6</a:t>
                      </a:r>
                    </a:p>
                  </a:txBody>
                  <a:tcPr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Be honest, open, and respectful</a:t>
                      </a:r>
                    </a:p>
                  </a:txBody>
                  <a:tcPr anchor="ctr"/>
                </a:tc>
                <a:extLst>
                  <a:ext uri="{0D108BD9-81ED-4DB2-BD59-A6C34878D82A}">
                    <a16:rowId xmlns:a16="http://schemas.microsoft.com/office/drawing/2014/main" val="3628250391"/>
                  </a:ext>
                </a:extLst>
              </a:tr>
            </a:tbl>
          </a:graphicData>
        </a:graphic>
      </p:graphicFrame>
      <p:sp>
        <p:nvSpPr>
          <p:cNvPr id="9" name="Title 1"/>
          <p:cNvSpPr>
            <a:spLocks noGrp="1"/>
          </p:cNvSpPr>
          <p:nvPr>
            <p:ph type="ctrTitle"/>
          </p:nvPr>
        </p:nvSpPr>
        <p:spPr>
          <a:xfrm>
            <a:off x="878033" y="672272"/>
            <a:ext cx="10304835" cy="664797"/>
          </a:xfrm>
        </p:spPr>
        <p:txBody>
          <a:bodyPr/>
          <a:lstStyle/>
          <a:p>
            <a:pPr algn="ctr"/>
            <a:r>
              <a:rPr lang="en-US" sz="4800" dirty="0">
                <a:solidFill>
                  <a:schemeClr val="accent1"/>
                </a:solidFill>
              </a:rPr>
              <a:t>Activity 6: True or false? </a:t>
            </a:r>
            <a:endParaRPr lang="en-GB" sz="4800" dirty="0">
              <a:solidFill>
                <a:schemeClr val="accent1"/>
              </a:solidFill>
            </a:endParaRPr>
          </a:p>
        </p:txBody>
      </p:sp>
      <p:pic>
        <p:nvPicPr>
          <p:cNvPr id="2" name="PV 2022 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6608" y="5251320"/>
            <a:ext cx="1487683" cy="1487683"/>
          </a:xfrm>
          <a:prstGeom prst="rect">
            <a:avLst/>
          </a:prstGeom>
        </p:spPr>
      </p:pic>
    </p:spTree>
    <p:extLst>
      <p:ext uri="{BB962C8B-B14F-4D97-AF65-F5344CB8AC3E}">
        <p14:creationId xmlns:p14="http://schemas.microsoft.com/office/powerpoint/2010/main" val="1260478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789337298"/>
              </p:ext>
            </p:extLst>
          </p:nvPr>
        </p:nvGraphicFramePr>
        <p:xfrm>
          <a:off x="660400" y="1449579"/>
          <a:ext cx="10740103" cy="3522726"/>
        </p:xfrm>
        <a:graphic>
          <a:graphicData uri="http://schemas.openxmlformats.org/drawingml/2006/table">
            <a:tbl>
              <a:tblPr>
                <a:tableStyleId>{F5AB1C69-6EDB-4FF4-983F-18BD219EF322}</a:tableStyleId>
              </a:tblPr>
              <a:tblGrid>
                <a:gridCol w="1972628">
                  <a:extLst>
                    <a:ext uri="{9D8B030D-6E8A-4147-A177-3AD203B41FA5}">
                      <a16:colId xmlns:a16="http://schemas.microsoft.com/office/drawing/2014/main" val="3740795423"/>
                    </a:ext>
                  </a:extLst>
                </a:gridCol>
                <a:gridCol w="8767475">
                  <a:extLst>
                    <a:ext uri="{9D8B030D-6E8A-4147-A177-3AD203B41FA5}">
                      <a16:colId xmlns:a16="http://schemas.microsoft.com/office/drawing/2014/main" val="2008753629"/>
                    </a:ext>
                  </a:extLst>
                </a:gridCol>
              </a:tblGrid>
              <a:tr h="587121">
                <a:tc>
                  <a:txBody>
                    <a:bodyPr/>
                    <a:lstStyle/>
                    <a:p>
                      <a:pPr algn="ctr"/>
                      <a:r>
                        <a:rPr lang="en-GB" dirty="0"/>
                        <a:t>1</a:t>
                      </a:r>
                    </a:p>
                  </a:txBody>
                  <a:tcPr anchor="ctr">
                    <a:solidFill>
                      <a:srgbClr val="66FF99"/>
                    </a:solidFill>
                  </a:tcPr>
                </a:tc>
                <a:tc>
                  <a:txBody>
                    <a:bodyPr/>
                    <a:lstStyle/>
                    <a:p>
                      <a:pPr algn="l"/>
                      <a:r>
                        <a:rPr lang="en-GB" sz="1800" dirty="0">
                          <a:effectLst/>
                        </a:rPr>
                        <a:t>Find out what’s important to local people and share their views in the council</a:t>
                      </a:r>
                      <a:endParaRPr lang="en-GB" dirty="0"/>
                    </a:p>
                  </a:txBody>
                  <a:tcPr anchor="ctr">
                    <a:solidFill>
                      <a:srgbClr val="66FF99"/>
                    </a:solidFill>
                  </a:tcPr>
                </a:tc>
                <a:extLst>
                  <a:ext uri="{0D108BD9-81ED-4DB2-BD59-A6C34878D82A}">
                    <a16:rowId xmlns:a16="http://schemas.microsoft.com/office/drawing/2014/main" val="902001713"/>
                  </a:ext>
                </a:extLst>
              </a:tr>
              <a:tr h="587121">
                <a:tc>
                  <a:txBody>
                    <a:bodyPr/>
                    <a:lstStyle/>
                    <a:p>
                      <a:pPr algn="ctr"/>
                      <a:r>
                        <a:rPr lang="en-GB" dirty="0"/>
                        <a:t>2</a:t>
                      </a:r>
                    </a:p>
                  </a:txBody>
                  <a:tcPr anchor="ct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Organise street parties </a:t>
                      </a:r>
                    </a:p>
                  </a:txBody>
                  <a:tcPr anchor="ctr">
                    <a:solidFill>
                      <a:srgbClr val="FF0000"/>
                    </a:solidFill>
                  </a:tcPr>
                </a:tc>
                <a:extLst>
                  <a:ext uri="{0D108BD9-81ED-4DB2-BD59-A6C34878D82A}">
                    <a16:rowId xmlns:a16="http://schemas.microsoft.com/office/drawing/2014/main" val="2669719915"/>
                  </a:ext>
                </a:extLst>
              </a:tr>
              <a:tr h="587121">
                <a:tc>
                  <a:txBody>
                    <a:bodyPr/>
                    <a:lstStyle/>
                    <a:p>
                      <a:pPr algn="ctr"/>
                      <a:r>
                        <a:rPr lang="en-GB" sz="1800" dirty="0"/>
                        <a:t>3</a:t>
                      </a:r>
                    </a:p>
                  </a:txBody>
                  <a:tcPr anchor="ctr">
                    <a:solidFill>
                      <a:srgbClr val="FF0000"/>
                    </a:solidFill>
                  </a:tcPr>
                </a:tc>
                <a:tc>
                  <a:txBody>
                    <a:bodyPr/>
                    <a:lstStyle/>
                    <a:p>
                      <a:pPr algn="l">
                        <a:lnSpc>
                          <a:spcPct val="107000"/>
                        </a:lnSpc>
                        <a:spcAft>
                          <a:spcPts val="0"/>
                        </a:spcAft>
                      </a:pPr>
                      <a:r>
                        <a:rPr lang="en-GB" sz="1800" dirty="0">
                          <a:effectLst/>
                        </a:rPr>
                        <a:t>Work in the </a:t>
                      </a:r>
                      <a:r>
                        <a:rPr lang="en-GB" sz="1800" dirty="0" err="1">
                          <a:effectLst/>
                        </a:rPr>
                        <a:t>Senedd</a:t>
                      </a:r>
                      <a:r>
                        <a:rPr lang="en-GB" sz="1800" dirty="0">
                          <a:effectLst/>
                        </a:rPr>
                        <a:t> </a:t>
                      </a:r>
                    </a:p>
                  </a:txBody>
                  <a:tcPr anchor="ctr">
                    <a:solidFill>
                      <a:srgbClr val="FF0000"/>
                    </a:solidFill>
                  </a:tcPr>
                </a:tc>
                <a:extLst>
                  <a:ext uri="{0D108BD9-81ED-4DB2-BD59-A6C34878D82A}">
                    <a16:rowId xmlns:a16="http://schemas.microsoft.com/office/drawing/2014/main" val="61904660"/>
                  </a:ext>
                </a:extLst>
              </a:tr>
              <a:tr h="587121">
                <a:tc>
                  <a:txBody>
                    <a:bodyPr/>
                    <a:lstStyle/>
                    <a:p>
                      <a:pPr algn="ctr"/>
                      <a:r>
                        <a:rPr lang="en-GB" dirty="0"/>
                        <a:t>4</a:t>
                      </a:r>
                    </a:p>
                  </a:txBody>
                  <a:tcPr anchor="ctr">
                    <a:solidFill>
                      <a:srgbClr val="66FF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Take part in council debates and decisions </a:t>
                      </a:r>
                      <a:endParaRPr lang="en-GB" sz="1400" dirty="0">
                        <a:effectLst/>
                      </a:endParaRPr>
                    </a:p>
                  </a:txBody>
                  <a:tcPr anchor="ctr">
                    <a:solidFill>
                      <a:srgbClr val="66FF99"/>
                    </a:solidFill>
                  </a:tcPr>
                </a:tc>
                <a:extLst>
                  <a:ext uri="{0D108BD9-81ED-4DB2-BD59-A6C34878D82A}">
                    <a16:rowId xmlns:a16="http://schemas.microsoft.com/office/drawing/2014/main" val="2040567765"/>
                  </a:ext>
                </a:extLst>
              </a:tr>
              <a:tr h="587121">
                <a:tc>
                  <a:txBody>
                    <a:bodyPr/>
                    <a:lstStyle/>
                    <a:p>
                      <a:pPr algn="ctr"/>
                      <a:r>
                        <a:rPr lang="en-GB" dirty="0"/>
                        <a:t>5</a:t>
                      </a:r>
                    </a:p>
                  </a:txBody>
                  <a:tcPr anchor="ct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rPr>
                        <a:t>Invite members of the public to their house for dinner</a:t>
                      </a:r>
                      <a:endParaRPr lang="en-GB" sz="1400" dirty="0">
                        <a:effectLst/>
                      </a:endParaRPr>
                    </a:p>
                  </a:txBody>
                  <a:tcPr anchor="ctr">
                    <a:solidFill>
                      <a:srgbClr val="FF0000"/>
                    </a:solidFill>
                  </a:tcPr>
                </a:tc>
                <a:extLst>
                  <a:ext uri="{0D108BD9-81ED-4DB2-BD59-A6C34878D82A}">
                    <a16:rowId xmlns:a16="http://schemas.microsoft.com/office/drawing/2014/main" val="260426514"/>
                  </a:ext>
                </a:extLst>
              </a:tr>
              <a:tr h="587121">
                <a:tc>
                  <a:txBody>
                    <a:bodyPr/>
                    <a:lstStyle/>
                    <a:p>
                      <a:pPr algn="ctr"/>
                      <a:r>
                        <a:rPr lang="en-GB" dirty="0"/>
                        <a:t>6</a:t>
                      </a:r>
                    </a:p>
                  </a:txBody>
                  <a:tcPr anchor="ctr">
                    <a:solidFill>
                      <a:srgbClr val="66FF99"/>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Be honest, open, and respectful</a:t>
                      </a:r>
                    </a:p>
                  </a:txBody>
                  <a:tcPr anchor="ctr">
                    <a:solidFill>
                      <a:srgbClr val="66FF99"/>
                    </a:solidFill>
                  </a:tcPr>
                </a:tc>
                <a:extLst>
                  <a:ext uri="{0D108BD9-81ED-4DB2-BD59-A6C34878D82A}">
                    <a16:rowId xmlns:a16="http://schemas.microsoft.com/office/drawing/2014/main" val="3628250391"/>
                  </a:ext>
                </a:extLst>
              </a:tr>
            </a:tbl>
          </a:graphicData>
        </a:graphic>
      </p:graphicFrame>
      <p:sp>
        <p:nvSpPr>
          <p:cNvPr id="9" name="Title 1"/>
          <p:cNvSpPr>
            <a:spLocks noGrp="1"/>
          </p:cNvSpPr>
          <p:nvPr>
            <p:ph type="ctrTitle"/>
          </p:nvPr>
        </p:nvSpPr>
        <p:spPr>
          <a:xfrm>
            <a:off x="878033" y="672272"/>
            <a:ext cx="10304835" cy="664797"/>
          </a:xfrm>
        </p:spPr>
        <p:txBody>
          <a:bodyPr/>
          <a:lstStyle/>
          <a:p>
            <a:pPr algn="ctr"/>
            <a:r>
              <a:rPr lang="en-US" sz="4800" dirty="0">
                <a:solidFill>
                  <a:schemeClr val="accent1"/>
                </a:solidFill>
              </a:rPr>
              <a:t>Activity 6: True or false? </a:t>
            </a:r>
            <a:endParaRPr lang="en-GB" sz="4800" dirty="0">
              <a:solidFill>
                <a:schemeClr val="accent1"/>
              </a:solidFill>
            </a:endParaRPr>
          </a:p>
        </p:txBody>
      </p:sp>
      <p:pic>
        <p:nvPicPr>
          <p:cNvPr id="2" name="PV 2022 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4772" y="5323664"/>
            <a:ext cx="1521810" cy="1521810"/>
          </a:xfrm>
          <a:prstGeom prst="rect">
            <a:avLst/>
          </a:prstGeom>
        </p:spPr>
      </p:pic>
    </p:spTree>
    <p:extLst>
      <p:ext uri="{BB962C8B-B14F-4D97-AF65-F5344CB8AC3E}">
        <p14:creationId xmlns:p14="http://schemas.microsoft.com/office/powerpoint/2010/main" val="26630571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1"/>
                </a:solidFill>
              </a:rPr>
              <a:t>Activity 1: What is a vote? </a:t>
            </a:r>
            <a:endParaRPr lang="en-GB" dirty="0">
              <a:solidFill>
                <a:schemeClr val="accent1"/>
              </a:solidFill>
            </a:endParaRPr>
          </a:p>
        </p:txBody>
      </p:sp>
      <p:sp>
        <p:nvSpPr>
          <p:cNvPr id="3" name="Subtitle 2"/>
          <p:cNvSpPr>
            <a:spLocks noGrp="1"/>
          </p:cNvSpPr>
          <p:nvPr>
            <p:ph type="subTitle" idx="1"/>
          </p:nvPr>
        </p:nvSpPr>
        <p:spPr>
          <a:xfrm>
            <a:off x="935999" y="2599602"/>
            <a:ext cx="10304835" cy="959237"/>
          </a:xfrm>
        </p:spPr>
        <p:txBody>
          <a:bodyPr/>
          <a:lstStyle/>
          <a:p>
            <a:r>
              <a:rPr lang="en-US" dirty="0">
                <a:solidFill>
                  <a:schemeClr val="tx1"/>
                </a:solidFill>
              </a:rPr>
              <a:t>a. Could you describe what a vote is? </a:t>
            </a:r>
          </a:p>
          <a:p>
            <a:r>
              <a:rPr lang="en-US" dirty="0">
                <a:solidFill>
                  <a:schemeClr val="tx1"/>
                </a:solidFill>
              </a:rPr>
              <a:t>b. Can you give examples of different types of votes? </a:t>
            </a:r>
            <a:endParaRPr lang="en-GB" dirty="0">
              <a:solidFill>
                <a:schemeClr val="tx1"/>
              </a:solidFill>
            </a:endParaRPr>
          </a:p>
        </p:txBody>
      </p:sp>
      <p:pic>
        <p:nvPicPr>
          <p:cNvPr id="4" name="PV 2022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2180" y="5389107"/>
            <a:ext cx="1232471" cy="1232471"/>
          </a:xfrm>
          <a:prstGeom prst="rect">
            <a:avLst/>
          </a:prstGeom>
        </p:spPr>
      </p:pic>
    </p:spTree>
    <p:extLst>
      <p:ext uri="{BB962C8B-B14F-4D97-AF65-F5344CB8AC3E}">
        <p14:creationId xmlns:p14="http://schemas.microsoft.com/office/powerpoint/2010/main" val="3293697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5998" y="657523"/>
            <a:ext cx="10304835" cy="664797"/>
          </a:xfrm>
        </p:spPr>
        <p:txBody>
          <a:bodyPr/>
          <a:lstStyle/>
          <a:p>
            <a:r>
              <a:rPr lang="en-GB" sz="4800" dirty="0">
                <a:solidFill>
                  <a:srgbClr val="0070C0"/>
                </a:solidFill>
              </a:rPr>
              <a:t>Activity 7: A ward</a:t>
            </a:r>
          </a:p>
        </p:txBody>
      </p:sp>
      <p:sp>
        <p:nvSpPr>
          <p:cNvPr id="4" name="Subtitle 2"/>
          <p:cNvSpPr>
            <a:spLocks noGrp="1"/>
          </p:cNvSpPr>
          <p:nvPr>
            <p:ph type="subTitle" idx="1"/>
          </p:nvPr>
        </p:nvSpPr>
        <p:spPr>
          <a:xfrm>
            <a:off x="685277" y="1460466"/>
            <a:ext cx="10304835" cy="4190891"/>
          </a:xfrm>
        </p:spPr>
        <p:txBody>
          <a:bodyPr/>
          <a:lstStyle/>
          <a:p>
            <a:r>
              <a:rPr lang="en-US" sz="1800" dirty="0">
                <a:solidFill>
                  <a:schemeClr val="tx1"/>
                </a:solidFill>
              </a:rPr>
              <a:t>What is a ward?</a:t>
            </a:r>
          </a:p>
          <a:p>
            <a:r>
              <a:rPr lang="en-GB" sz="1800" dirty="0">
                <a:solidFill>
                  <a:schemeClr val="tx1"/>
                </a:solidFill>
              </a:rPr>
              <a:t>All councillors represent a specific area within a county called a </a:t>
            </a:r>
            <a:r>
              <a:rPr lang="en-GB" sz="1800" u="sng" dirty="0">
                <a:solidFill>
                  <a:schemeClr val="tx1"/>
                </a:solidFill>
              </a:rPr>
              <a:t>ward</a:t>
            </a:r>
            <a:r>
              <a:rPr lang="en-GB" sz="1800" dirty="0">
                <a:solidFill>
                  <a:schemeClr val="tx1"/>
                </a:solidFill>
              </a:rPr>
              <a:t>. </a:t>
            </a:r>
          </a:p>
          <a:p>
            <a:endParaRPr lang="en-GB" sz="1800" dirty="0">
              <a:solidFill>
                <a:schemeClr val="tx1"/>
              </a:solidFill>
            </a:endParaRPr>
          </a:p>
          <a:p>
            <a:pPr marL="342900" indent="-342900">
              <a:buFont typeface="Arial" panose="020B0604020202020204" pitchFamily="34" charset="0"/>
              <a:buChar char="•"/>
            </a:pPr>
            <a:r>
              <a:rPr lang="en-GB" sz="1800" dirty="0">
                <a:solidFill>
                  <a:schemeClr val="tx1"/>
                </a:solidFill>
              </a:rPr>
              <a:t>What council do you live in?</a:t>
            </a:r>
          </a:p>
          <a:p>
            <a:pPr marL="342900" indent="-342900">
              <a:buFont typeface="Arial" panose="020B0604020202020204" pitchFamily="34" charset="0"/>
              <a:buChar char="•"/>
            </a:pPr>
            <a:r>
              <a:rPr lang="en-GB" sz="1800" dirty="0">
                <a:solidFill>
                  <a:schemeClr val="tx1"/>
                </a:solidFill>
              </a:rPr>
              <a:t>What ward do you live in? </a:t>
            </a:r>
          </a:p>
          <a:p>
            <a:pPr marL="342900" indent="-342900">
              <a:buFont typeface="Arial" panose="020B0604020202020204" pitchFamily="34" charset="0"/>
              <a:buChar char="•"/>
            </a:pPr>
            <a:r>
              <a:rPr lang="en-GB" sz="1800" dirty="0">
                <a:solidFill>
                  <a:schemeClr val="tx1"/>
                </a:solidFill>
              </a:rPr>
              <a:t>What wards do other members of your family live in? You’ll need their postcodes.</a:t>
            </a:r>
          </a:p>
          <a:p>
            <a:pPr marL="342900" indent="-342900">
              <a:buFont typeface="Arial" panose="020B0604020202020204" pitchFamily="34" charset="0"/>
              <a:buChar char="•"/>
            </a:pPr>
            <a:r>
              <a:rPr lang="en-GB" sz="1800" dirty="0">
                <a:solidFill>
                  <a:schemeClr val="tx1"/>
                </a:solidFill>
              </a:rPr>
              <a:t>Do you live in the same ward as your school? You’ll need your school’s postcode.</a:t>
            </a:r>
          </a:p>
          <a:p>
            <a:endParaRPr lang="en-US" sz="1800" dirty="0">
              <a:solidFill>
                <a:schemeClr val="tx1"/>
              </a:solidFill>
              <a:hlinkClick r:id="rId5"/>
            </a:endParaRPr>
          </a:p>
          <a:p>
            <a:r>
              <a:rPr lang="en-US" sz="2800" dirty="0">
                <a:solidFill>
                  <a:schemeClr val="tx1"/>
                </a:solidFill>
                <a:hlinkClick r:id="rId5"/>
              </a:rPr>
              <a:t>www.</a:t>
            </a:r>
            <a:r>
              <a:rPr lang="en-GB" sz="2800" dirty="0">
                <a:solidFill>
                  <a:schemeClr val="tx1"/>
                </a:solidFill>
                <a:hlinkClick r:id="rId5"/>
              </a:rPr>
              <a:t>writetothem.com</a:t>
            </a:r>
            <a:r>
              <a:rPr lang="en-GB" sz="2800" dirty="0">
                <a:solidFill>
                  <a:schemeClr val="tx1"/>
                </a:solidFill>
              </a:rPr>
              <a:t> </a:t>
            </a:r>
            <a:endParaRPr lang="en-US" sz="2800" dirty="0">
              <a:solidFill>
                <a:schemeClr val="tx1"/>
              </a:solidFill>
            </a:endParaRPr>
          </a:p>
          <a:p>
            <a:endParaRPr lang="en-GB" sz="1800" dirty="0">
              <a:solidFill>
                <a:schemeClr val="tx1"/>
              </a:solidFill>
            </a:endParaRPr>
          </a:p>
          <a:p>
            <a:endParaRPr lang="en-US" sz="2000" dirty="0">
              <a:solidFill>
                <a:schemeClr val="tx1"/>
              </a:solidFill>
            </a:endParaRPr>
          </a:p>
        </p:txBody>
      </p:sp>
      <p:pic>
        <p:nvPicPr>
          <p:cNvPr id="3" name="PV 2022 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99801" y="5288897"/>
            <a:ext cx="1426467" cy="1426467"/>
          </a:xfrm>
          <a:prstGeom prst="rect">
            <a:avLst/>
          </a:prstGeom>
        </p:spPr>
      </p:pic>
    </p:spTree>
    <p:extLst>
      <p:ext uri="{BB962C8B-B14F-4D97-AF65-F5344CB8AC3E}">
        <p14:creationId xmlns:p14="http://schemas.microsoft.com/office/powerpoint/2010/main" val="3631165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53B0DC-5FFC-3F4D-BC35-8B75EA2E93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642" y="974035"/>
            <a:ext cx="8579435" cy="4017354"/>
          </a:xfrm>
          <a:prstGeom prst="rect">
            <a:avLst/>
          </a:prstGeom>
        </p:spPr>
      </p:pic>
      <p:pic>
        <p:nvPicPr>
          <p:cNvPr id="2" name="PV 2022 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0414" y="5251320"/>
            <a:ext cx="1458901" cy="1458901"/>
          </a:xfrm>
          <a:prstGeom prst="rect">
            <a:avLst/>
          </a:prstGeom>
        </p:spPr>
      </p:pic>
    </p:spTree>
    <p:extLst>
      <p:ext uri="{BB962C8B-B14F-4D97-AF65-F5344CB8AC3E}">
        <p14:creationId xmlns:p14="http://schemas.microsoft.com/office/powerpoint/2010/main" val="1617188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3A4E8F-D2A5-BA4A-93C9-3C3B1A373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79" y="1192602"/>
            <a:ext cx="11416748" cy="2879268"/>
          </a:xfrm>
          <a:prstGeom prst="rect">
            <a:avLst/>
          </a:prstGeom>
        </p:spPr>
      </p:pic>
      <p:pic>
        <p:nvPicPr>
          <p:cNvPr id="2" name="PV 2022 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35034" y="5364053"/>
            <a:ext cx="1300837" cy="1300837"/>
          </a:xfrm>
          <a:prstGeom prst="rect">
            <a:avLst/>
          </a:prstGeom>
        </p:spPr>
      </p:pic>
    </p:spTree>
    <p:extLst>
      <p:ext uri="{BB962C8B-B14F-4D97-AF65-F5344CB8AC3E}">
        <p14:creationId xmlns:p14="http://schemas.microsoft.com/office/powerpoint/2010/main" val="1537989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5895" y="928752"/>
            <a:ext cx="2721602" cy="664797"/>
          </a:xfrm>
        </p:spPr>
        <p:txBody>
          <a:bodyPr/>
          <a:lstStyle/>
          <a:p>
            <a:r>
              <a:rPr lang="en-GB" sz="4800" dirty="0">
                <a:solidFill>
                  <a:srgbClr val="0070C0"/>
                </a:solidFill>
              </a:rPr>
              <a:t>Activity </a:t>
            </a:r>
            <a:r>
              <a:rPr lang="en-GB" sz="4800" dirty="0" smtClean="0">
                <a:solidFill>
                  <a:srgbClr val="0070C0"/>
                </a:solidFill>
              </a:rPr>
              <a:t>7</a:t>
            </a:r>
            <a:r>
              <a:rPr lang="en-GB" sz="4800" dirty="0">
                <a:solidFill>
                  <a:srgbClr val="0070C0"/>
                </a:solidFill>
              </a:rPr>
              <a:t> </a:t>
            </a:r>
            <a:endParaRPr lang="en-GB" sz="4800" dirty="0">
              <a:solidFill>
                <a:srgbClr val="0070C0"/>
              </a:solidFill>
            </a:endParaRPr>
          </a:p>
        </p:txBody>
      </p:sp>
      <p:sp>
        <p:nvSpPr>
          <p:cNvPr id="4" name="Subtitle 2"/>
          <p:cNvSpPr>
            <a:spLocks noGrp="1"/>
          </p:cNvSpPr>
          <p:nvPr>
            <p:ph type="subTitle" idx="1"/>
          </p:nvPr>
        </p:nvSpPr>
        <p:spPr>
          <a:xfrm>
            <a:off x="685277" y="1460466"/>
            <a:ext cx="10304835" cy="3604064"/>
          </a:xfrm>
        </p:spPr>
        <p:txBody>
          <a:bodyPr/>
          <a:lstStyle/>
          <a:p>
            <a:pPr>
              <a:lnSpc>
                <a:spcPct val="150000"/>
              </a:lnSpc>
            </a:pPr>
            <a:endParaRPr lang="en-GB" sz="2000" dirty="0">
              <a:solidFill>
                <a:schemeClr val="tx1"/>
              </a:solidFill>
            </a:endParaRPr>
          </a:p>
          <a:p>
            <a:pPr marL="342900" indent="-342900">
              <a:lnSpc>
                <a:spcPct val="150000"/>
              </a:lnSpc>
              <a:buFont typeface="Arial" panose="020B0604020202020204" pitchFamily="34" charset="0"/>
              <a:buChar char="•"/>
            </a:pPr>
            <a:r>
              <a:rPr lang="en-GB" sz="2000" dirty="0">
                <a:solidFill>
                  <a:schemeClr val="tx1"/>
                </a:solidFill>
              </a:rPr>
              <a:t>What council do you live in?</a:t>
            </a:r>
          </a:p>
          <a:p>
            <a:pPr marL="342900" indent="-342900">
              <a:lnSpc>
                <a:spcPct val="150000"/>
              </a:lnSpc>
              <a:buFont typeface="Arial" panose="020B0604020202020204" pitchFamily="34" charset="0"/>
              <a:buChar char="•"/>
            </a:pPr>
            <a:r>
              <a:rPr lang="en-GB" sz="2000" dirty="0">
                <a:solidFill>
                  <a:schemeClr val="tx1"/>
                </a:solidFill>
              </a:rPr>
              <a:t>What ward do you live in? </a:t>
            </a:r>
          </a:p>
          <a:p>
            <a:pPr marL="342900" indent="-342900">
              <a:lnSpc>
                <a:spcPct val="150000"/>
              </a:lnSpc>
              <a:buFont typeface="Arial" panose="020B0604020202020204" pitchFamily="34" charset="0"/>
              <a:buChar char="•"/>
            </a:pPr>
            <a:r>
              <a:rPr lang="en-GB" sz="2000" dirty="0">
                <a:solidFill>
                  <a:schemeClr val="tx1"/>
                </a:solidFill>
              </a:rPr>
              <a:t>What wards do other members of your family live in? You’ll need their postcodes.</a:t>
            </a:r>
          </a:p>
          <a:p>
            <a:pPr marL="342900" indent="-342900">
              <a:lnSpc>
                <a:spcPct val="150000"/>
              </a:lnSpc>
              <a:buFont typeface="Arial" panose="020B0604020202020204" pitchFamily="34" charset="0"/>
              <a:buChar char="•"/>
            </a:pPr>
            <a:r>
              <a:rPr lang="en-GB" sz="2000" dirty="0">
                <a:solidFill>
                  <a:schemeClr val="tx1"/>
                </a:solidFill>
              </a:rPr>
              <a:t>Do you live in the same ward as your school? You’ll need your school’s postcode.</a:t>
            </a:r>
          </a:p>
          <a:p>
            <a:endParaRPr lang="en-GB" sz="1800" dirty="0">
              <a:solidFill>
                <a:schemeClr val="tx1"/>
              </a:solidFill>
            </a:endParaRPr>
          </a:p>
          <a:p>
            <a:endParaRPr lang="en-US" sz="2000" dirty="0">
              <a:solidFill>
                <a:schemeClr val="tx1"/>
              </a:solidFill>
            </a:endParaRPr>
          </a:p>
        </p:txBody>
      </p:sp>
      <p:pic>
        <p:nvPicPr>
          <p:cNvPr id="3" name="PV 2022 Slide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2119" y="5263845"/>
            <a:ext cx="1451149" cy="1451149"/>
          </a:xfrm>
          <a:prstGeom prst="rect">
            <a:avLst/>
          </a:prstGeom>
        </p:spPr>
      </p:pic>
    </p:spTree>
    <p:extLst>
      <p:ext uri="{BB962C8B-B14F-4D97-AF65-F5344CB8AC3E}">
        <p14:creationId xmlns:p14="http://schemas.microsoft.com/office/powerpoint/2010/main" val="1322935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94992" y="1512930"/>
            <a:ext cx="10304835" cy="830997"/>
          </a:xfrm>
        </p:spPr>
        <p:txBody>
          <a:bodyPr/>
          <a:lstStyle/>
          <a:p>
            <a:pPr algn="ctr"/>
            <a:r>
              <a:rPr lang="en-GB" dirty="0"/>
              <a:t>End of Part 3</a:t>
            </a:r>
          </a:p>
        </p:txBody>
      </p:sp>
      <p:sp>
        <p:nvSpPr>
          <p:cNvPr id="7" name="Subtitle 2"/>
          <p:cNvSpPr>
            <a:spLocks noGrp="1"/>
          </p:cNvSpPr>
          <p:nvPr>
            <p:ph type="subTitle" idx="1"/>
          </p:nvPr>
        </p:nvSpPr>
        <p:spPr>
          <a:xfrm>
            <a:off x="994993" y="3127032"/>
            <a:ext cx="10304835" cy="1409617"/>
          </a:xfrm>
        </p:spPr>
        <p:txBody>
          <a:bodyPr/>
          <a:lstStyle/>
          <a:p>
            <a:pPr algn="ctr"/>
            <a:r>
              <a:rPr lang="en-GB" sz="1800" dirty="0">
                <a:solidFill>
                  <a:schemeClr val="tx1"/>
                </a:solidFill>
              </a:rPr>
              <a:t>If you are 14 or older you can register to vote in a real election here: </a:t>
            </a:r>
          </a:p>
          <a:p>
            <a:pPr algn="ctr"/>
            <a:r>
              <a:rPr lang="en-GB" sz="1800" u="sng" dirty="0">
                <a:hlinkClick r:id="rId5"/>
              </a:rPr>
              <a:t>https://www.gov.uk/register-to-vote</a:t>
            </a:r>
            <a:r>
              <a:rPr lang="en-GB" sz="1800" dirty="0"/>
              <a:t> </a:t>
            </a:r>
          </a:p>
          <a:p>
            <a:pPr algn="ctr"/>
            <a:r>
              <a:rPr lang="en-GB" sz="1800" dirty="0">
                <a:solidFill>
                  <a:schemeClr val="tx1"/>
                </a:solidFill>
              </a:rPr>
              <a:t> </a:t>
            </a:r>
            <a:endParaRPr lang="en-US" sz="1800" dirty="0">
              <a:solidFill>
                <a:schemeClr val="tx1"/>
              </a:solidFill>
            </a:endParaRPr>
          </a:p>
          <a:p>
            <a:endParaRPr lang="en-US" sz="2000" dirty="0">
              <a:solidFill>
                <a:schemeClr val="tx1"/>
              </a:solidFill>
            </a:endParaRPr>
          </a:p>
        </p:txBody>
      </p:sp>
      <p:pic>
        <p:nvPicPr>
          <p:cNvPr id="2" name="PV 2022 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57301" y="5101009"/>
            <a:ext cx="1580215" cy="1580215"/>
          </a:xfrm>
          <a:prstGeom prst="rect">
            <a:avLst/>
          </a:prstGeom>
        </p:spPr>
      </p:pic>
    </p:spTree>
    <p:extLst>
      <p:ext uri="{BB962C8B-B14F-4D97-AF65-F5344CB8AC3E}">
        <p14:creationId xmlns:p14="http://schemas.microsoft.com/office/powerpoint/2010/main" val="2021542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6000" y="1178326"/>
            <a:ext cx="10304835" cy="3046988"/>
          </a:xfrm>
        </p:spPr>
        <p:txBody>
          <a:bodyPr/>
          <a:lstStyle/>
          <a:p>
            <a:pPr algn="ctr"/>
            <a:r>
              <a:rPr lang="en-US" sz="4400" dirty="0"/>
              <a:t>Voting is a way that group of people can choose something or someone. Usually everybody in the group will be able to vote for what they want, and the thing with the most votes will win.</a:t>
            </a:r>
            <a:endParaRPr lang="en-GB" sz="4400" dirty="0"/>
          </a:p>
        </p:txBody>
      </p:sp>
      <p:pic>
        <p:nvPicPr>
          <p:cNvPr id="3" name="PV 2022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00420" y="5288897"/>
            <a:ext cx="1375993" cy="1375993"/>
          </a:xfrm>
          <a:prstGeom prst="rect">
            <a:avLst/>
          </a:prstGeom>
        </p:spPr>
      </p:pic>
    </p:spTree>
    <p:extLst>
      <p:ext uri="{BB962C8B-B14F-4D97-AF65-F5344CB8AC3E}">
        <p14:creationId xmlns:p14="http://schemas.microsoft.com/office/powerpoint/2010/main" val="33826941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1"/>
                </a:solidFill>
              </a:rPr>
              <a:t>Different types of vote </a:t>
            </a:r>
            <a:endParaRPr lang="en-GB" dirty="0">
              <a:solidFill>
                <a:schemeClr val="accent1"/>
              </a:solidFill>
            </a:endParaRPr>
          </a:p>
        </p:txBody>
      </p:sp>
      <p:sp>
        <p:nvSpPr>
          <p:cNvPr id="3" name="Subtitle 2"/>
          <p:cNvSpPr>
            <a:spLocks noGrp="1"/>
          </p:cNvSpPr>
          <p:nvPr>
            <p:ph type="subTitle" idx="1"/>
          </p:nvPr>
        </p:nvSpPr>
        <p:spPr>
          <a:xfrm>
            <a:off x="762001" y="2055315"/>
            <a:ext cx="10478834" cy="2590453"/>
          </a:xfrm>
        </p:spPr>
        <p:txBody>
          <a:bodyPr/>
          <a:lstStyle/>
          <a:p>
            <a:pPr marL="457200" indent="-457200">
              <a:buFont typeface="Arial" panose="020B0604020202020204" pitchFamily="34" charset="0"/>
              <a:buChar char="•"/>
            </a:pPr>
            <a:r>
              <a:rPr lang="en-US" dirty="0">
                <a:solidFill>
                  <a:schemeClr val="tx1"/>
                </a:solidFill>
              </a:rPr>
              <a:t>School council election</a:t>
            </a:r>
          </a:p>
          <a:p>
            <a:pPr marL="457200" indent="-457200">
              <a:buFont typeface="Arial" panose="020B0604020202020204" pitchFamily="34" charset="0"/>
              <a:buChar char="•"/>
            </a:pPr>
            <a:r>
              <a:rPr lang="en-US" dirty="0">
                <a:solidFill>
                  <a:schemeClr val="tx1"/>
                </a:solidFill>
              </a:rPr>
              <a:t>Entertainment shows (Strictly, I’m a Celeb)</a:t>
            </a:r>
          </a:p>
          <a:p>
            <a:pPr marL="457200" indent="-457200">
              <a:buFont typeface="Arial" panose="020B0604020202020204" pitchFamily="34" charset="0"/>
              <a:buChar char="•"/>
            </a:pPr>
            <a:r>
              <a:rPr lang="en-US" dirty="0">
                <a:solidFill>
                  <a:schemeClr val="tx1"/>
                </a:solidFill>
              </a:rPr>
              <a:t>Election </a:t>
            </a:r>
          </a:p>
          <a:p>
            <a:pPr marL="457200" indent="-457200">
              <a:buFontTx/>
              <a:buChar char="-"/>
            </a:pPr>
            <a:endParaRPr lang="en-US" dirty="0"/>
          </a:p>
          <a:p>
            <a:endParaRPr lang="en-GB" dirty="0"/>
          </a:p>
        </p:txBody>
      </p:sp>
      <p:pic>
        <p:nvPicPr>
          <p:cNvPr id="4" name="PV 2022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6417" y="5351527"/>
            <a:ext cx="1299955" cy="1299955"/>
          </a:xfrm>
          <a:prstGeom prst="rect">
            <a:avLst/>
          </a:prstGeom>
        </p:spPr>
      </p:pic>
    </p:spTree>
    <p:extLst>
      <p:ext uri="{BB962C8B-B14F-4D97-AF65-F5344CB8AC3E}">
        <p14:creationId xmlns:p14="http://schemas.microsoft.com/office/powerpoint/2010/main" val="3511249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6000" y="1864126"/>
            <a:ext cx="10304835" cy="1661993"/>
          </a:xfrm>
        </p:spPr>
        <p:txBody>
          <a:bodyPr/>
          <a:lstStyle/>
          <a:p>
            <a:pPr algn="ctr"/>
            <a:r>
              <a:rPr lang="en-US" dirty="0">
                <a:solidFill>
                  <a:schemeClr val="accent1"/>
                </a:solidFill>
              </a:rPr>
              <a:t>How do people vote in an election? </a:t>
            </a:r>
            <a:endParaRPr lang="en-GB" dirty="0">
              <a:solidFill>
                <a:schemeClr val="accent1"/>
              </a:solidFill>
            </a:endParaRPr>
          </a:p>
        </p:txBody>
      </p:sp>
      <p:pic>
        <p:nvPicPr>
          <p:cNvPr id="3" name="PV 2022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4261" y="5301424"/>
            <a:ext cx="1374949" cy="1374949"/>
          </a:xfrm>
          <a:prstGeom prst="rect">
            <a:avLst/>
          </a:prstGeom>
        </p:spPr>
      </p:pic>
    </p:spTree>
    <p:extLst>
      <p:ext uri="{BB962C8B-B14F-4D97-AF65-F5344CB8AC3E}">
        <p14:creationId xmlns:p14="http://schemas.microsoft.com/office/powerpoint/2010/main" val="3321850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6000" y="864001"/>
            <a:ext cx="10304835" cy="664797"/>
          </a:xfrm>
        </p:spPr>
        <p:txBody>
          <a:bodyPr/>
          <a:lstStyle/>
          <a:p>
            <a:r>
              <a:rPr lang="en-US" sz="4800" dirty="0">
                <a:solidFill>
                  <a:schemeClr val="accent1"/>
                </a:solidFill>
              </a:rPr>
              <a:t>Activity 2: Local council elections </a:t>
            </a:r>
            <a:endParaRPr lang="en-GB" sz="4800" dirty="0">
              <a:solidFill>
                <a:schemeClr val="accent1"/>
              </a:solidFill>
            </a:endParaRPr>
          </a:p>
        </p:txBody>
      </p:sp>
      <p:sp>
        <p:nvSpPr>
          <p:cNvPr id="3" name="Subtitle 2"/>
          <p:cNvSpPr>
            <a:spLocks noGrp="1"/>
          </p:cNvSpPr>
          <p:nvPr>
            <p:ph type="subTitle" idx="1"/>
          </p:nvPr>
        </p:nvSpPr>
        <p:spPr>
          <a:xfrm>
            <a:off x="935999" y="2120631"/>
            <a:ext cx="10304835" cy="2451953"/>
          </a:xfrm>
        </p:spPr>
        <p:txBody>
          <a:bodyPr/>
          <a:lstStyle/>
          <a:p>
            <a:r>
              <a:rPr lang="en-US" sz="2800" dirty="0">
                <a:solidFill>
                  <a:schemeClr val="tx1"/>
                </a:solidFill>
              </a:rPr>
              <a:t>Can you find the following information?</a:t>
            </a:r>
          </a:p>
          <a:p>
            <a:endParaRPr lang="en-US" sz="2800" dirty="0">
              <a:solidFill>
                <a:schemeClr val="tx1"/>
              </a:solidFill>
            </a:endParaRPr>
          </a:p>
          <a:p>
            <a:r>
              <a:rPr lang="en-US" sz="2800" dirty="0">
                <a:solidFill>
                  <a:schemeClr val="tx1"/>
                </a:solidFill>
              </a:rPr>
              <a:t>Next election date</a:t>
            </a:r>
          </a:p>
          <a:p>
            <a:r>
              <a:rPr lang="en-US" sz="2800" dirty="0">
                <a:solidFill>
                  <a:schemeClr val="tx1"/>
                </a:solidFill>
              </a:rPr>
              <a:t>Name of the people who represent you</a:t>
            </a:r>
          </a:p>
          <a:p>
            <a:r>
              <a:rPr lang="en-US" sz="2800" dirty="0">
                <a:solidFill>
                  <a:schemeClr val="tx1"/>
                </a:solidFill>
              </a:rPr>
              <a:t>Age you can vote  </a:t>
            </a:r>
            <a:endParaRPr lang="en-GB" sz="2800" dirty="0">
              <a:solidFill>
                <a:schemeClr val="tx1"/>
              </a:solidFill>
            </a:endParaRPr>
          </a:p>
        </p:txBody>
      </p:sp>
      <p:pic>
        <p:nvPicPr>
          <p:cNvPr id="4" name="PV 2022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4260" y="5339002"/>
            <a:ext cx="1400001" cy="1400001"/>
          </a:xfrm>
          <a:prstGeom prst="rect">
            <a:avLst/>
          </a:prstGeom>
        </p:spPr>
      </p:pic>
    </p:spTree>
    <p:extLst>
      <p:ext uri="{BB962C8B-B14F-4D97-AF65-F5344CB8AC3E}">
        <p14:creationId xmlns:p14="http://schemas.microsoft.com/office/powerpoint/2010/main" val="4014290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7225" y="657225"/>
            <a:ext cx="10887075" cy="4943475"/>
          </a:xfrm>
        </p:spPr>
        <p:txBody>
          <a:bodyPr/>
          <a:lstStyle/>
          <a:p>
            <a:pPr marL="0" indent="0" algn="ctr">
              <a:buNone/>
            </a:pPr>
            <a:r>
              <a:rPr lang="en-US" sz="3200" dirty="0">
                <a:solidFill>
                  <a:schemeClr val="accent1"/>
                </a:solidFill>
              </a:rPr>
              <a:t>Local council elections</a:t>
            </a:r>
          </a:p>
          <a:p>
            <a:pPr marL="0" indent="0">
              <a:buNone/>
            </a:pPr>
            <a:r>
              <a:rPr lang="en-US" sz="2400" dirty="0">
                <a:solidFill>
                  <a:schemeClr val="tx1"/>
                </a:solidFill>
              </a:rPr>
              <a:t>Next election: </a:t>
            </a:r>
            <a:r>
              <a:rPr lang="en-US" sz="2400" b="0" dirty="0">
                <a:solidFill>
                  <a:schemeClr val="tx1"/>
                </a:solidFill>
              </a:rPr>
              <a:t>2022</a:t>
            </a:r>
          </a:p>
          <a:p>
            <a:pPr marL="0" indent="0">
              <a:buNone/>
            </a:pPr>
            <a:r>
              <a:rPr lang="en-US" sz="2400" dirty="0">
                <a:solidFill>
                  <a:schemeClr val="tx1"/>
                </a:solidFill>
              </a:rPr>
              <a:t>Leader of the Council: </a:t>
            </a:r>
            <a:r>
              <a:rPr lang="en-US" sz="2400" b="0" dirty="0">
                <a:solidFill>
                  <a:schemeClr val="tx1"/>
                </a:solidFill>
              </a:rPr>
              <a:t>Every council has a different leader </a:t>
            </a:r>
          </a:p>
          <a:p>
            <a:pPr marL="0" indent="0">
              <a:buNone/>
            </a:pPr>
            <a:r>
              <a:rPr lang="en-US" sz="2400" dirty="0">
                <a:solidFill>
                  <a:schemeClr val="tx1"/>
                </a:solidFill>
              </a:rPr>
              <a:t>Who represents you: </a:t>
            </a:r>
            <a:r>
              <a:rPr lang="en-US" sz="2400" b="0" dirty="0" err="1">
                <a:solidFill>
                  <a:schemeClr val="tx1"/>
                </a:solidFill>
              </a:rPr>
              <a:t>Councillors</a:t>
            </a:r>
            <a:r>
              <a:rPr lang="en-US" sz="2400" b="0" dirty="0">
                <a:solidFill>
                  <a:schemeClr val="tx1"/>
                </a:solidFill>
              </a:rPr>
              <a:t> </a:t>
            </a:r>
          </a:p>
          <a:p>
            <a:pPr marL="0" indent="0">
              <a:buNone/>
            </a:pPr>
            <a:r>
              <a:rPr lang="en-US" sz="2400" dirty="0">
                <a:solidFill>
                  <a:schemeClr val="tx1"/>
                </a:solidFill>
              </a:rPr>
              <a:t>Age you can vote: </a:t>
            </a:r>
            <a:r>
              <a:rPr lang="en-US" sz="2400" b="0" dirty="0">
                <a:solidFill>
                  <a:schemeClr val="tx1"/>
                </a:solidFill>
              </a:rPr>
              <a:t>16+ in Wales </a:t>
            </a:r>
          </a:p>
          <a:p>
            <a:pPr marL="0" indent="0">
              <a:buNone/>
            </a:pPr>
            <a:r>
              <a:rPr lang="en-US" sz="2400" dirty="0">
                <a:solidFill>
                  <a:schemeClr val="tx1"/>
                </a:solidFill>
              </a:rPr>
              <a:t>Some of the things they control: </a:t>
            </a:r>
          </a:p>
          <a:p>
            <a:r>
              <a:rPr lang="en-US" sz="2400" b="0" dirty="0">
                <a:solidFill>
                  <a:schemeClr val="tx1"/>
                </a:solidFill>
                <a:latin typeface="+mn-lt"/>
              </a:rPr>
              <a:t>Collecting waste and recycling </a:t>
            </a:r>
          </a:p>
          <a:p>
            <a:r>
              <a:rPr lang="en-GB" sz="2400" b="0" dirty="0">
                <a:solidFill>
                  <a:schemeClr val="tx1"/>
                </a:solidFill>
                <a:latin typeface="+mn-lt"/>
              </a:rPr>
              <a:t>Caring for people who need extra help at home, for instance elderly people</a:t>
            </a:r>
          </a:p>
          <a:p>
            <a:r>
              <a:rPr lang="en-US" sz="2400" b="0" dirty="0">
                <a:solidFill>
                  <a:schemeClr val="tx1"/>
                </a:solidFill>
                <a:latin typeface="+mn-lt"/>
              </a:rPr>
              <a:t>Roads, footpaths and cycle paths </a:t>
            </a:r>
          </a:p>
          <a:p>
            <a:r>
              <a:rPr lang="en-US" sz="2400" b="0" dirty="0">
                <a:solidFill>
                  <a:schemeClr val="tx1"/>
                </a:solidFill>
                <a:latin typeface="+mn-lt"/>
              </a:rPr>
              <a:t>Parks </a:t>
            </a:r>
          </a:p>
          <a:p>
            <a:r>
              <a:rPr lang="en-US" sz="2400" b="0" dirty="0">
                <a:solidFill>
                  <a:schemeClr val="tx1"/>
                </a:solidFill>
                <a:latin typeface="+mn-lt"/>
              </a:rPr>
              <a:t>School transport </a:t>
            </a:r>
          </a:p>
        </p:txBody>
      </p:sp>
      <p:pic>
        <p:nvPicPr>
          <p:cNvPr id="3" name="PV 2022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9337" y="4386719"/>
            <a:ext cx="1213981" cy="1213981"/>
          </a:xfrm>
          <a:prstGeom prst="rect">
            <a:avLst/>
          </a:prstGeom>
        </p:spPr>
      </p:pic>
    </p:spTree>
    <p:extLst>
      <p:ext uri="{BB962C8B-B14F-4D97-AF65-F5344CB8AC3E}">
        <p14:creationId xmlns:p14="http://schemas.microsoft.com/office/powerpoint/2010/main" val="3478984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0275" y="2121301"/>
            <a:ext cx="10304835" cy="830997"/>
          </a:xfrm>
        </p:spPr>
        <p:txBody>
          <a:bodyPr/>
          <a:lstStyle/>
          <a:p>
            <a:pPr algn="ctr"/>
            <a:r>
              <a:rPr lang="en-US" dirty="0">
                <a:solidFill>
                  <a:schemeClr val="accent1"/>
                </a:solidFill>
              </a:rPr>
              <a:t>Can you find your council?</a:t>
            </a:r>
            <a:endParaRPr lang="en-GB" dirty="0">
              <a:solidFill>
                <a:schemeClr val="accent1"/>
              </a:solidFill>
            </a:endParaRPr>
          </a:p>
        </p:txBody>
      </p:sp>
      <p:sp>
        <p:nvSpPr>
          <p:cNvPr id="4" name="TextBox 3"/>
          <p:cNvSpPr txBox="1"/>
          <p:nvPr/>
        </p:nvSpPr>
        <p:spPr>
          <a:xfrm>
            <a:off x="514350" y="914400"/>
            <a:ext cx="4359335" cy="461665"/>
          </a:xfrm>
          <a:prstGeom prst="rect">
            <a:avLst/>
          </a:prstGeom>
          <a:noFill/>
        </p:spPr>
        <p:txBody>
          <a:bodyPr wrap="none" rtlCol="0">
            <a:spAutoFit/>
          </a:bodyPr>
          <a:lstStyle/>
          <a:p>
            <a:r>
              <a:rPr lang="en-US" sz="2400" b="1" dirty="0"/>
              <a:t>Activity 3: Your local council</a:t>
            </a:r>
            <a:endParaRPr lang="en-GB" sz="2400" b="1" dirty="0"/>
          </a:p>
        </p:txBody>
      </p:sp>
      <p:pic>
        <p:nvPicPr>
          <p:cNvPr id="3" name="PV 2022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83380" y="5301423"/>
            <a:ext cx="1438623" cy="1438623"/>
          </a:xfrm>
          <a:prstGeom prst="rect">
            <a:avLst/>
          </a:prstGeom>
        </p:spPr>
      </p:pic>
    </p:spTree>
    <p:extLst>
      <p:ext uri="{BB962C8B-B14F-4D97-AF65-F5344CB8AC3E}">
        <p14:creationId xmlns:p14="http://schemas.microsoft.com/office/powerpoint/2010/main" val="14177590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0300" y="1864126"/>
            <a:ext cx="10304835" cy="830997"/>
          </a:xfrm>
        </p:spPr>
        <p:txBody>
          <a:bodyPr/>
          <a:lstStyle/>
          <a:p>
            <a:pPr algn="ctr"/>
            <a:r>
              <a:rPr lang="en-US" dirty="0"/>
              <a:t>End of Part 1</a:t>
            </a:r>
            <a:endParaRPr lang="en-GB" dirty="0"/>
          </a:p>
        </p:txBody>
      </p:sp>
      <p:pic>
        <p:nvPicPr>
          <p:cNvPr id="4" name="PV 2022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723" y="5063429"/>
            <a:ext cx="1613987" cy="1613987"/>
          </a:xfrm>
          <a:prstGeom prst="rect">
            <a:avLst/>
          </a:prstGeom>
        </p:spPr>
      </p:pic>
    </p:spTree>
    <p:extLst>
      <p:ext uri="{BB962C8B-B14F-4D97-AF65-F5344CB8AC3E}">
        <p14:creationId xmlns:p14="http://schemas.microsoft.com/office/powerpoint/2010/main" val="4151016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8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4edaaa3-7766-4c66-951e-371f72d67791">
      <Value>67</Value>
    </TaxCatchAll>
    <Work_x0020_Item_x0020_ID xmlns="f4edaaa3-7766-4c66-951e-371f72d67791">WI-3997</Work_x0020_Item_x0020_ID>
    <b320d370388c44299cd10c36d6d0ab84 xmlns="f4edaaa3-7766-4c66-951e-371f72d67791">
      <Terms xmlns="http://schemas.microsoft.com/office/infopath/2007/PartnerControls">
        <TermInfo xmlns="http://schemas.microsoft.com/office/infopath/2007/PartnerControls">
          <TermName xmlns="http://schemas.microsoft.com/office/infopath/2007/PartnerControls">Projects</TermName>
          <TermId xmlns="http://schemas.microsoft.com/office/infopath/2007/PartnerControls">7cb00f29-ae0d-401e-a63b-59da7b498a55</TermId>
        </TermInfo>
      </Terms>
    </b320d370388c44299cd10c36d6d0ab84>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97B4E719799C43828A42C85C69C3B5" ma:contentTypeVersion="" ma:contentTypeDescription="Create a new document." ma:contentTypeScope="" ma:versionID="b02ad75a41a84cffad7d46d71e208b2a">
  <xsd:schema xmlns:xsd="http://www.w3.org/2001/XMLSchema" xmlns:xs="http://www.w3.org/2001/XMLSchema" xmlns:p="http://schemas.microsoft.com/office/2006/metadata/properties" xmlns:ns2="f4edaaa3-7766-4c66-951e-371f72d67791" targetNamespace="http://schemas.microsoft.com/office/2006/metadata/properties" ma:root="true" ma:fieldsID="7d45ee2d23bee23103d31a592fe5a823" ns2:_="">
    <xsd:import namespace="f4edaaa3-7766-4c66-951e-371f72d67791"/>
    <xsd:element name="properties">
      <xsd:complexType>
        <xsd:sequence>
          <xsd:element name="documentManagement">
            <xsd:complexType>
              <xsd:all>
                <xsd:element ref="ns2:b320d370388c44299cd10c36d6d0ab84" minOccurs="0"/>
                <xsd:element ref="ns2:TaxCatchAll" minOccurs="0"/>
                <xsd:element ref="ns2:Work_x0020_Item_x0020_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daaa3-7766-4c66-951e-371f72d67791" elementFormDefault="qualified">
    <xsd:import namespace="http://schemas.microsoft.com/office/2006/documentManagement/types"/>
    <xsd:import namespace="http://schemas.microsoft.com/office/infopath/2007/PartnerControls"/>
    <xsd:element name="b320d370388c44299cd10c36d6d0ab84" ma:index="9" nillable="true" ma:taxonomy="true" ma:internalName="b320d370388c44299cd10c36d6d0ab84" ma:taxonomyFieldName="Work_x0020_Item_x0020_Category" ma:displayName="Work Item Category" ma:default="" ma:fieldId="{b320d370-388c-4429-9cd1-0c36d6d0ab84}" ma:sspId="610c4be2-fdc0-4dd3-b835-b5e999368cff" ma:termSetId="b1f5c70e-fd7a-4563-8a58-8c90b4181bdc" ma:anchorId="00000000-0000-0000-0000-000000000000" ma:open="false" ma:isKeyword="false">
      <xsd:complexType>
        <xsd:sequence>
          <xsd:element ref="pc:Terms" minOccurs="0" maxOccurs="1"/>
        </xsd:sequence>
      </xsd:complexType>
    </xsd:element>
    <xsd:element name="TaxCatchAll" ma:index="10" nillable="true" ma:displayName="Taxonomy Catch All Column" ma:description="" ma:hidden="true" ma:list="{96046bd6-6a06-4627-87fd-4da9d42fd848}" ma:internalName="TaxCatchAll" ma:showField="CatchAllData" ma:web="f4edaaa3-7766-4c66-951e-371f72d67791">
      <xsd:complexType>
        <xsd:complexContent>
          <xsd:extension base="dms:MultiChoiceLookup">
            <xsd:sequence>
              <xsd:element name="Value" type="dms:Lookup" maxOccurs="unbounded" minOccurs="0" nillable="true"/>
            </xsd:sequence>
          </xsd:extension>
        </xsd:complexContent>
      </xsd:complexType>
    </xsd:element>
    <xsd:element name="Work_x0020_Item_x0020_ID" ma:index="11" nillable="true" ma:displayName="Work Item ID" ma:internalName="Work_x0020_Item_x0020_ID">
      <xsd:simpleType>
        <xsd:restriction base="dms:Text">
          <xsd:maxLength value="1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0E25CE-49CC-48F6-9103-B1E76B346D6B}">
  <ds:schemaRefs>
    <ds:schemaRef ds:uri="http://schemas.microsoft.com/sharepoint/v3/contenttype/forms"/>
  </ds:schemaRefs>
</ds:datastoreItem>
</file>

<file path=customXml/itemProps2.xml><?xml version="1.0" encoding="utf-8"?>
<ds:datastoreItem xmlns:ds="http://schemas.openxmlformats.org/officeDocument/2006/customXml" ds:itemID="{2A435A2B-B2C3-45C5-AB39-A9B9C3F7C157}">
  <ds:schemaRefs>
    <ds:schemaRef ds:uri="http://schemas.microsoft.com/office/2006/metadata/properties"/>
    <ds:schemaRef ds:uri="http://www.w3.org/XML/1998/namespace"/>
    <ds:schemaRef ds:uri="http://purl.org/dc/elements/1.1/"/>
    <ds:schemaRef ds:uri="http://schemas.microsoft.com/office/2006/documentManagement/types"/>
    <ds:schemaRef ds:uri="http://purl.org/dc/dcmitype/"/>
    <ds:schemaRef ds:uri="f4edaaa3-7766-4c66-951e-371f72d6779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D2CE7FCE-23BF-49ED-A351-5488A9A6A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edaaa3-7766-4c66-951e-371f72d67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cc2018</Template>
  <TotalTime>5315</TotalTime>
  <Words>2113</Words>
  <Application>Microsoft Office PowerPoint</Application>
  <PresentationFormat>Widescreen</PresentationFormat>
  <Paragraphs>275</Paragraphs>
  <Slides>24</Slides>
  <Notes>23</Notes>
  <HiddenSlides>0</HiddenSlides>
  <MMClips>24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VAG Rounded</vt:lpstr>
      <vt:lpstr>VAG Rounded Std Thin</vt:lpstr>
      <vt:lpstr>VAG Rounded Std Light</vt:lpstr>
      <vt:lpstr>Calibri</vt:lpstr>
      <vt:lpstr>Arial</vt:lpstr>
      <vt:lpstr>Times New Roman</vt:lpstr>
      <vt:lpstr>Office Theme</vt:lpstr>
      <vt:lpstr>PowerPoint Presentation</vt:lpstr>
      <vt:lpstr>Activity 1: What is a vote? </vt:lpstr>
      <vt:lpstr>Voting is a way that group of people can choose something or someone. Usually everybody in the group will be able to vote for what they want, and the thing with the most votes will win.</vt:lpstr>
      <vt:lpstr>Different types of vote </vt:lpstr>
      <vt:lpstr>How do people vote in an election? </vt:lpstr>
      <vt:lpstr>Activity 2: Local council elections </vt:lpstr>
      <vt:lpstr>PowerPoint Presentation</vt:lpstr>
      <vt:lpstr>Can you find your council?</vt:lpstr>
      <vt:lpstr>End of Part 1</vt:lpstr>
      <vt:lpstr>Part 2 </vt:lpstr>
      <vt:lpstr>PowerPoint Presentation</vt:lpstr>
      <vt:lpstr>PowerPoint Presentation</vt:lpstr>
      <vt:lpstr>PowerPoint Presentation</vt:lpstr>
      <vt:lpstr>Activity 5: What would you do? </vt:lpstr>
      <vt:lpstr>End of Part 2 </vt:lpstr>
      <vt:lpstr>Part 3 </vt:lpstr>
      <vt:lpstr>Councillors</vt:lpstr>
      <vt:lpstr>Activity 6: True or false? </vt:lpstr>
      <vt:lpstr>Activity 6: True or false? </vt:lpstr>
      <vt:lpstr>Activity 7: A ward</vt:lpstr>
      <vt:lpstr>PowerPoint Presentation</vt:lpstr>
      <vt:lpstr>PowerPoint Presentation</vt:lpstr>
      <vt:lpstr>Activity 7 </vt:lpstr>
      <vt:lpstr>End of Part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Siwan Dafydd</dc:creator>
  <cp:lastModifiedBy>ccfw\swilliams</cp:lastModifiedBy>
  <cp:revision>240</cp:revision>
  <cp:lastPrinted>2020-02-21T17:48:29Z</cp:lastPrinted>
  <dcterms:created xsi:type="dcterms:W3CDTF">2019-03-26T15:18:01Z</dcterms:created>
  <dcterms:modified xsi:type="dcterms:W3CDTF">2022-01-11T10:38:10Z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0x010100D097B4E719799C43828A42C85C69C3B5</vt:lpwstr>
  </property>
  <property fmtid="{D5CDD505-2E9C-101B-9397-08002B2CF9AE}" pid="3" name="Work Item Category">
    <vt:lpwstr>67</vt:lpwstr>
  </property>
</Properties>
</file>