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258" r:id="rId7"/>
    <p:sldId id="259" r:id="rId8"/>
    <p:sldId id="267" r:id="rId9"/>
    <p:sldId id="262" r:id="rId10"/>
    <p:sldId id="265" r:id="rId11"/>
    <p:sldId id="266" r:id="rId12"/>
    <p:sldId id="270" r:id="rId13"/>
    <p:sldId id="271" r:id="rId14"/>
    <p:sldId id="286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797675" cy="9926638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902030302020204" pitchFamily="66" charset="0"/>
      <p:regular r:id="rId35"/>
      <p:bold r:id="rId36"/>
      <p:italic r:id="rId37"/>
      <p:boldItalic r:id="rId38"/>
    </p:embeddedFont>
    <p:embeddedFont>
      <p:font typeface="VAG Rounded" pitchFamily="2" charset="77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an" initials="J" lastIdx="1" clrIdx="0">
    <p:extLst>
      <p:ext uri="{19B8F6BF-5375-455C-9EA6-DF929625EA0E}">
        <p15:presenceInfo xmlns:p15="http://schemas.microsoft.com/office/powerpoint/2012/main" userId="Jord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69667" autoAdjust="0"/>
  </p:normalViewPr>
  <p:slideViewPr>
    <p:cSldViewPr snapToGrid="0" showGuides="1">
      <p:cViewPr varScale="1">
        <p:scale>
          <a:sx n="77" d="100"/>
          <a:sy n="77" d="100"/>
        </p:scale>
        <p:origin x="80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571-BEFA-4D18-B6DE-5F2EE60013AA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DF004-05F9-484D-8D5C-F3454BF09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9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47BB-1B5D-462A-81CB-037A19661BFB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C3637-F9C0-444F-9B68-AA05013296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7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Bydd y PowerPoint hwn yn eich tywys trwy weithgareddau ‘Prosiect Pleidlais’ Comisiynydd Plant Cymru. Cyn i chi ddechrau'r gweithgareddau bydd angen i chi wneud ychydig o bethau:</a:t>
            </a:r>
          </a:p>
          <a:p>
            <a:endParaRPr lang="cy-GB" baseline="0" dirty="0"/>
          </a:p>
          <a:p>
            <a:r>
              <a:rPr lang="en-US" baseline="0" dirty="0"/>
              <a:t>1) </a:t>
            </a:r>
            <a:r>
              <a:rPr lang="cy-GB" baseline="0" dirty="0"/>
              <a:t>Gwnewch yn siwr</a:t>
            </a:r>
            <a:r>
              <a:rPr lang="cy-GB" dirty="0"/>
              <a:t> fod llyfryn Prosiect Pleidlais ar agor ar eich dyfais - mae'r llyfryn wedi'i lenwi â gweithgareddau a chwestiynau i chi eu cwblhau. Os nad</a:t>
            </a:r>
            <a:r>
              <a:rPr lang="cy-GB" baseline="0" dirty="0"/>
              <a:t> ydych yn gallu</a:t>
            </a:r>
            <a:r>
              <a:rPr lang="cy-GB" dirty="0"/>
              <a:t> argraffu’r llyfryn</a:t>
            </a:r>
            <a:r>
              <a:rPr lang="cy-GB" baseline="0" dirty="0"/>
              <a:t> </a:t>
            </a:r>
            <a:r>
              <a:rPr lang="cy-GB" dirty="0"/>
              <a:t>peidiwch â phoeni,</a:t>
            </a:r>
            <a:r>
              <a:rPr lang="cy-GB" baseline="0" dirty="0"/>
              <a:t> </a:t>
            </a:r>
            <a:r>
              <a:rPr lang="cy-GB" dirty="0"/>
              <a:t>gallwch ysgrifennu eich atebion ar ddarn o bapur.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2) </a:t>
            </a:r>
            <a:r>
              <a:rPr lang="cy-GB" dirty="0"/>
              <a:t>Os ydych chi'n cymryd rhan yn Prosiect</a:t>
            </a:r>
            <a:r>
              <a:rPr lang="cy-GB" baseline="0" dirty="0"/>
              <a:t> Pleidlais</a:t>
            </a:r>
            <a:r>
              <a:rPr lang="cy-GB" dirty="0"/>
              <a:t> ac</a:t>
            </a:r>
            <a:r>
              <a:rPr lang="cy-GB" baseline="0" dirty="0"/>
              <a:t> </a:t>
            </a:r>
            <a:r>
              <a:rPr lang="cy-GB" dirty="0"/>
              <a:t>wedi'ch addysgu gartref (e.e. nid ydych yn rhan o ysgol), gwnewch yn siŵr eich bod chi wedi cofrestru i gymryd rhan. Er</a:t>
            </a:r>
            <a:r>
              <a:rPr lang="cy-GB" baseline="0" dirty="0"/>
              <a:t> mwyn gwenud hyn e</a:t>
            </a:r>
            <a:r>
              <a:rPr lang="cy-GB" dirty="0"/>
              <a:t>wch i </a:t>
            </a:r>
            <a:r>
              <a:rPr lang="en-US" baseline="0" dirty="0"/>
              <a:t>www.prosiectpleidlais.cymru</a:t>
            </a:r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16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Rhan</a:t>
            </a:r>
            <a:r>
              <a:rPr lang="en-US" baseline="0" dirty="0"/>
              <a:t> 1, </a:t>
            </a:r>
            <a:r>
              <a:rPr lang="en-US" baseline="0" dirty="0" err="1"/>
              <a:t>fe</a:t>
            </a:r>
            <a:r>
              <a:rPr lang="en-US" baseline="0" dirty="0"/>
              <a:t> </a:t>
            </a:r>
            <a:r>
              <a:rPr lang="en-US" baseline="0" dirty="0" err="1"/>
              <a:t>ddysgoch</a:t>
            </a:r>
            <a:r>
              <a:rPr lang="en-US" baseline="0" dirty="0"/>
              <a:t> chi: </a:t>
            </a:r>
            <a:endParaRPr lang="en-US" dirty="0"/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Beth </a:t>
            </a:r>
            <a:r>
              <a:rPr lang="en-US" baseline="0" dirty="0" err="1"/>
              <a:t>yw</a:t>
            </a:r>
            <a:r>
              <a:rPr lang="en-US" baseline="0" dirty="0"/>
              <a:t> </a:t>
            </a:r>
            <a:r>
              <a:rPr lang="en-US" baseline="0" dirty="0" err="1"/>
              <a:t>pleidlais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Etholiadau</a:t>
            </a:r>
            <a:r>
              <a:rPr lang="en-US" baseline="0" dirty="0"/>
              <a:t> </a:t>
            </a:r>
            <a:r>
              <a:rPr lang="en-US" baseline="0" dirty="0" err="1"/>
              <a:t>cynghorau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cyngor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, a </a:t>
            </a:r>
            <a:r>
              <a:rPr lang="en-US" baseline="0" dirty="0" err="1"/>
              <a:t>chyngor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 </a:t>
            </a: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cy-GB" dirty="0"/>
              <a:t>Ychydig</a:t>
            </a:r>
            <a:r>
              <a:rPr lang="cy-GB" baseline="0" dirty="0"/>
              <a:t> o </a:t>
            </a:r>
            <a:r>
              <a:rPr lang="cy-GB" dirty="0"/>
              <a:t>wybodaeth am yr hyn mae eich cyngor lleol yn ei reoli</a:t>
            </a:r>
          </a:p>
          <a:p>
            <a:pPr marL="0" indent="0">
              <a:buFontTx/>
              <a:buNone/>
            </a:pPr>
            <a:endParaRPr lang="cy-GB" baseline="0" dirty="0"/>
          </a:p>
          <a:p>
            <a:pPr marL="0" indent="0">
              <a:buFontTx/>
              <a:buNone/>
            </a:pPr>
            <a:r>
              <a:rPr lang="cy-GB" baseline="0" dirty="0"/>
              <a:t>Yn Rhan 2 </a:t>
            </a:r>
            <a:r>
              <a:rPr lang="cy-GB" dirty="0"/>
              <a:t>rydym am ganolbwyntio mwy ar eich cyngor lleol a'r hyn maen nhw'n ei wneud.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91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Nawr rydych chi'n mynd i ddechrau meddwl am y pethau</a:t>
            </a:r>
            <a:r>
              <a:rPr lang="cy-GB" baseline="0" dirty="0"/>
              <a:t> </a:t>
            </a:r>
            <a:r>
              <a:rPr lang="cy-GB" dirty="0"/>
              <a:t>mae eich cyngor lleol yn rheoli.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dirty="0"/>
              <a:t>I</a:t>
            </a:r>
            <a:r>
              <a:rPr lang="cy-GB" baseline="0" dirty="0"/>
              <a:t> ddechrau </a:t>
            </a:r>
            <a:r>
              <a:rPr lang="cy-GB" dirty="0"/>
              <a:t>gwyliwch y fideo yma</a:t>
            </a:r>
            <a:r>
              <a:rPr lang="cy-GB" baseline="0" dirty="0"/>
              <a:t>, </a:t>
            </a:r>
            <a:r>
              <a:rPr lang="cy-GB" dirty="0"/>
              <a:t>bydd y</a:t>
            </a:r>
            <a:r>
              <a:rPr lang="cy-GB" baseline="0" dirty="0"/>
              <a:t> fideo yn </a:t>
            </a:r>
            <a:r>
              <a:rPr lang="cy-GB" dirty="0"/>
              <a:t>eich helpu i feddwl am rai o'r pethau mae eich cyngor lleol yn eu rheoli: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https://www.youtube.com/watch?v=Fyk1tc_Th9g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llyfryn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263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Edrychwch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y-GB" dirty="0"/>
              <a:t>Cymerwch ychydig o amser i ysgrifennu'r pethau rydych chi'n meddwl mae eich cyngor yn rheoli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dirty="0"/>
              <a:t>Unwaith</a:t>
            </a:r>
            <a:r>
              <a:rPr lang="cy-GB" baseline="0" dirty="0"/>
              <a:t> </a:t>
            </a:r>
            <a:r>
              <a:rPr lang="cy-GB" dirty="0"/>
              <a:t>chi'n meddwl bod chi wedi eu gweld nhw i gyd, ewch i'r sleid nesaf i gael yr atebion.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88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Wrth edrych ar y llun gallwch weld bod gan y cyngor reolaeth dros: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Casglu</a:t>
            </a:r>
            <a:r>
              <a:rPr lang="en-US" dirty="0"/>
              <a:t> </a:t>
            </a:r>
            <a:r>
              <a:rPr lang="en-US" dirty="0" err="1"/>
              <a:t>ysbwriel</a:t>
            </a:r>
            <a:r>
              <a:rPr lang="en-US" dirty="0"/>
              <a:t> </a:t>
            </a:r>
          </a:p>
          <a:p>
            <a:r>
              <a:rPr lang="en-US" dirty="0" err="1"/>
              <a:t>Goleuadau</a:t>
            </a:r>
            <a:r>
              <a:rPr lang="en-US" baseline="0" dirty="0"/>
              <a:t> </a:t>
            </a:r>
            <a:r>
              <a:rPr lang="en-US" baseline="0" dirty="0" err="1"/>
              <a:t>Stryd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Ailgylchu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Cludiant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baseline="0" dirty="0" err="1"/>
              <a:t>Trwsio</a:t>
            </a:r>
            <a:r>
              <a:rPr lang="en-US" baseline="0" dirty="0"/>
              <a:t> </a:t>
            </a:r>
            <a:r>
              <a:rPr lang="en-US" baseline="0" dirty="0" err="1"/>
              <a:t>Ffyrdd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Llyfrgell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Ysgol</a:t>
            </a:r>
            <a:r>
              <a:rPr lang="en-US" dirty="0"/>
              <a:t> – </a:t>
            </a:r>
            <a:r>
              <a:rPr lang="cy-GB" dirty="0"/>
              <a:t>Gwneud yn siŵr bod digon o ysgolion ar gyfer plant lleol / rhoi arian i ysgolion</a:t>
            </a:r>
            <a:endParaRPr lang="en-US" dirty="0"/>
          </a:p>
          <a:p>
            <a:r>
              <a:rPr lang="en-US" dirty="0" err="1"/>
              <a:t>Parciau</a:t>
            </a:r>
            <a:r>
              <a:rPr lang="en-US" dirty="0"/>
              <a:t> 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Toiledau</a:t>
            </a:r>
            <a:r>
              <a:rPr lang="en-US" baseline="0" dirty="0"/>
              <a:t> </a:t>
            </a:r>
            <a:r>
              <a:rPr lang="en-US" baseline="0" dirty="0" err="1"/>
              <a:t>cyhoeddus</a:t>
            </a:r>
            <a:r>
              <a:rPr lang="en-US" baseline="0" dirty="0"/>
              <a:t> </a:t>
            </a:r>
          </a:p>
          <a:p>
            <a:r>
              <a:rPr lang="cy-GB" dirty="0"/>
              <a:t>Penderfynu os gall cwmniau adeiladu tai newydd a ble </a:t>
            </a:r>
          </a:p>
          <a:p>
            <a:r>
              <a:rPr lang="cy-GB" dirty="0"/>
              <a:t>Biniau ar</a:t>
            </a:r>
            <a:r>
              <a:rPr lang="cy-GB" baseline="0" dirty="0"/>
              <a:t> gyfer baw</a:t>
            </a:r>
            <a:r>
              <a:rPr lang="cy-GB" dirty="0"/>
              <a:t> cŵn/dirwyon i bobl sydd ddim yn codi baw cŵn </a:t>
            </a:r>
          </a:p>
          <a:p>
            <a:r>
              <a:rPr lang="en-US" baseline="0" dirty="0" err="1"/>
              <a:t>Siopau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 – </a:t>
            </a:r>
            <a:r>
              <a:rPr lang="cy-GB" dirty="0"/>
              <a:t>sicrhau eu bod</a:t>
            </a:r>
            <a:r>
              <a:rPr lang="cy-GB" baseline="0" dirty="0"/>
              <a:t> </a:t>
            </a:r>
            <a:r>
              <a:rPr lang="cy-GB" dirty="0"/>
              <a:t>yn dilyn y rheolau/y gyfraith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Cerfluniau</a:t>
            </a:r>
            <a:r>
              <a:rPr lang="en-US" baseline="0" dirty="0"/>
              <a:t> (statues)</a:t>
            </a:r>
          </a:p>
          <a:p>
            <a:r>
              <a:rPr lang="en-US" baseline="0" dirty="0" err="1"/>
              <a:t>Llwybrau</a:t>
            </a:r>
            <a:r>
              <a:rPr lang="en-US" baseline="0" dirty="0"/>
              <a:t> </a:t>
            </a:r>
            <a:r>
              <a:rPr lang="en-US" baseline="0" dirty="0" err="1"/>
              <a:t>beicio</a:t>
            </a:r>
            <a:r>
              <a:rPr lang="en-US" baseline="0" dirty="0"/>
              <a:t>  </a:t>
            </a:r>
          </a:p>
          <a:p>
            <a:r>
              <a:rPr lang="en-US" baseline="0" dirty="0" err="1"/>
              <a:t>Canolfan</a:t>
            </a:r>
            <a:r>
              <a:rPr lang="en-US" baseline="0" dirty="0"/>
              <a:t> </a:t>
            </a:r>
            <a:r>
              <a:rPr lang="en-US" baseline="0" dirty="0" err="1"/>
              <a:t>Gymunedol</a:t>
            </a:r>
            <a:r>
              <a:rPr lang="en-US" baseline="0" dirty="0"/>
              <a:t> </a:t>
            </a:r>
          </a:p>
          <a:p>
            <a:r>
              <a:rPr lang="cy-GB" dirty="0"/>
              <a:t>Rhai traethau (mae rhai yn cael eu rhedeg gan gwmnïau preifat) </a:t>
            </a:r>
          </a:p>
          <a:p>
            <a:r>
              <a:rPr lang="cy-GB" dirty="0"/>
              <a:t>Mabwysiadu</a:t>
            </a:r>
            <a:r>
              <a:rPr lang="cy-GB" baseline="0" dirty="0"/>
              <a:t> </a:t>
            </a:r>
            <a:r>
              <a:rPr lang="en-US" dirty="0"/>
              <a:t>a </a:t>
            </a:r>
            <a:r>
              <a:rPr lang="en-US" dirty="0" err="1"/>
              <a:t>maethu</a:t>
            </a:r>
            <a:r>
              <a:rPr lang="en-US" dirty="0"/>
              <a:t> (adoption and fostering)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Tacsis</a:t>
            </a:r>
            <a:r>
              <a:rPr lang="en-US" dirty="0"/>
              <a:t> - </a:t>
            </a:r>
            <a:r>
              <a:rPr lang="cy-GB" dirty="0"/>
              <a:t>Rhoi trwydded (license) i dacsis, a sicrhau eu bod yn ddiogel ac yn gyffyrddus a bod y gyrwyr yn addas.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13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penderfynu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y-GB" dirty="0"/>
              <a:t>sut byddant yn gwario’r arian ar wahanol bethau.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dirty="0"/>
            </a:b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ddefnyddio'r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rhestr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egluro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fyddech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chi'n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gwario’r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arno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78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Dyma</a:t>
            </a:r>
            <a:r>
              <a:rPr lang="en-US" dirty="0"/>
              <a:t> </a:t>
            </a:r>
            <a:r>
              <a:rPr lang="en-US" dirty="0" err="1"/>
              <a:t>ddiwedd</a:t>
            </a:r>
            <a:r>
              <a:rPr lang="en-US" dirty="0"/>
              <a:t> </a:t>
            </a:r>
            <a:r>
              <a:rPr lang="en-US" dirty="0" err="1"/>
              <a:t>rhan</a:t>
            </a:r>
            <a:r>
              <a:rPr lang="en-US" dirty="0"/>
              <a:t> </a:t>
            </a:r>
            <a:r>
              <a:rPr lang="en-US" dirty="0" err="1"/>
              <a:t>dau</a:t>
            </a:r>
            <a:r>
              <a:rPr lang="en-US" dirty="0"/>
              <a:t>.</a:t>
            </a:r>
          </a:p>
          <a:p>
            <a:endParaRPr lang="en-US" baseline="0" dirty="0"/>
          </a:p>
          <a:p>
            <a:r>
              <a:rPr lang="cy-GB" dirty="0"/>
              <a:t>Yn yr adran yma rydych chi wedi meddwl am yr hyn y mae'r cyngor yn ei reoli a beth fyddech chi'n ei wneud pe byddech chi'n gynghorydd.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66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err="1"/>
              <a:t>Croeso</a:t>
            </a:r>
            <a:r>
              <a:rPr lang="en-GB" dirty="0"/>
              <a:t> </a:t>
            </a:r>
            <a:r>
              <a:rPr lang="en-GB" dirty="0" err="1"/>
              <a:t>nol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Prosiect</a:t>
            </a:r>
            <a:r>
              <a:rPr lang="en-GB" dirty="0"/>
              <a:t> </a:t>
            </a:r>
            <a:r>
              <a:rPr lang="en-GB" dirty="0" err="1"/>
              <a:t>Pleidlais</a:t>
            </a:r>
            <a:r>
              <a:rPr lang="en-GB" dirty="0"/>
              <a:t>, </a:t>
            </a:r>
            <a:r>
              <a:rPr lang="en-GB" dirty="0" err="1"/>
              <a:t>rhan</a:t>
            </a:r>
            <a:r>
              <a:rPr lang="en-GB" dirty="0"/>
              <a:t> 3.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un a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fe</a:t>
            </a:r>
            <a:r>
              <a:rPr lang="en-GB" dirty="0"/>
              <a:t> </a:t>
            </a:r>
            <a:r>
              <a:rPr lang="en-GB" dirty="0" err="1"/>
              <a:t>ddysgoch</a:t>
            </a:r>
            <a:r>
              <a:rPr lang="en-GB" dirty="0"/>
              <a:t> chi am: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pleidlais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Ffyrdd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o </a:t>
            </a:r>
            <a:r>
              <a:rPr lang="en-GB" dirty="0" err="1"/>
              <a:t>bleidleisio</a:t>
            </a:r>
            <a:r>
              <a:rPr lang="en-GB" dirty="0"/>
              <a:t> ac </a:t>
            </a:r>
            <a:r>
              <a:rPr lang="en-GB" dirty="0" err="1"/>
              <a:t>etholiadau</a:t>
            </a:r>
            <a:r>
              <a:rPr lang="en-GB" dirty="0"/>
              <a:t> </a:t>
            </a:r>
          </a:p>
          <a:p>
            <a:pPr marL="0" indent="0">
              <a:buFontTx/>
              <a:buNone/>
            </a:pP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cyngor</a:t>
            </a:r>
            <a:r>
              <a:rPr lang="en-GB" dirty="0"/>
              <a:t> </a:t>
            </a:r>
            <a:r>
              <a:rPr lang="en-GB" dirty="0" err="1"/>
              <a:t>lleol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Beth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cyngor</a:t>
            </a:r>
            <a:r>
              <a:rPr lang="en-GB" dirty="0"/>
              <a:t> </a:t>
            </a:r>
            <a:r>
              <a:rPr lang="en-GB" dirty="0" err="1"/>
              <a:t>lleol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rheoli</a:t>
            </a:r>
            <a:r>
              <a:rPr lang="en-GB" dirty="0"/>
              <a:t>  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3 </a:t>
            </a: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ni’n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am </a:t>
            </a:r>
            <a:r>
              <a:rPr lang="en-GB" dirty="0" err="1"/>
              <a:t>gynghorwyr</a:t>
            </a:r>
            <a:r>
              <a:rPr lang="en-GB" dirty="0"/>
              <a:t> </a:t>
            </a:r>
            <a:r>
              <a:rPr lang="en-GB" dirty="0" err="1"/>
              <a:t>a’u</a:t>
            </a:r>
            <a:r>
              <a:rPr lang="en-GB" dirty="0"/>
              <a:t> </a:t>
            </a:r>
            <a:r>
              <a:rPr lang="en-GB" dirty="0" err="1"/>
              <a:t>rôl</a:t>
            </a:r>
            <a:r>
              <a:rPr lang="en-GB" dirty="0"/>
              <a:t>.   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Peidiwch</a:t>
            </a:r>
            <a:r>
              <a:rPr lang="en-GB" dirty="0"/>
              <a:t> </a:t>
            </a:r>
            <a:r>
              <a:rPr lang="en-GB" dirty="0" err="1"/>
              <a:t>anghofio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ddiwedd</a:t>
            </a:r>
            <a:r>
              <a:rPr lang="en-GB" dirty="0"/>
              <a:t> </a:t>
            </a:r>
            <a:r>
              <a:rPr lang="en-GB" dirty="0" err="1"/>
              <a:t>Prosiect</a:t>
            </a:r>
            <a:r>
              <a:rPr lang="en-GB" dirty="0"/>
              <a:t> </a:t>
            </a:r>
            <a:r>
              <a:rPr lang="en-GB" dirty="0" err="1"/>
              <a:t>Pleidlais</a:t>
            </a:r>
            <a:r>
              <a:rPr lang="en-GB" dirty="0"/>
              <a:t>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paralel</a:t>
            </a:r>
            <a:r>
              <a:rPr lang="en-GB" dirty="0"/>
              <a:t> </a:t>
            </a:r>
            <a:r>
              <a:rPr lang="en-GB" dirty="0" err="1"/>
              <a:t>ar-lein</a:t>
            </a:r>
            <a:r>
              <a:rPr lang="en-GB" dirty="0"/>
              <a:t> 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7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cynghorwr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hethol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gynrychioli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(parties)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gwleidyddol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annibynnol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Plaid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wleidyddol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grŵp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gyda’i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oherwydd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tebyg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ffordd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pŵer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gwlad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gymuned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annibynwyr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annibynnol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gwleidyddol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006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, </a:t>
            </a:r>
            <a:r>
              <a:rPr lang="en-GB" dirty="0" err="1"/>
              <a:t>hoffwn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feddwl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gynghorwyr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o’u</a:t>
            </a:r>
            <a:r>
              <a:rPr lang="en-GB" dirty="0"/>
              <a:t> </a:t>
            </a:r>
            <a:r>
              <a:rPr lang="en-GB" dirty="0" err="1"/>
              <a:t>rôl</a:t>
            </a:r>
            <a:r>
              <a:rPr lang="en-GB" dirty="0"/>
              <a:t>. </a:t>
            </a:r>
            <a:r>
              <a:rPr lang="en-GB" dirty="0" err="1"/>
              <a:t>Nodwch</a:t>
            </a:r>
            <a:r>
              <a:rPr lang="en-GB" baseline="0" dirty="0"/>
              <a:t> </a:t>
            </a:r>
            <a:r>
              <a:rPr lang="en-GB" baseline="0" dirty="0" err="1"/>
              <a:t>os</a:t>
            </a:r>
            <a:r>
              <a:rPr lang="en-GB" baseline="0" dirty="0"/>
              <a:t> </a:t>
            </a:r>
            <a:r>
              <a:rPr lang="en-GB" baseline="0" dirty="0" err="1"/>
              <a:t>yw’r</a:t>
            </a:r>
            <a:r>
              <a:rPr lang="en-GB" dirty="0"/>
              <a:t> </a:t>
            </a:r>
            <a:r>
              <a:rPr lang="en-GB" dirty="0" err="1"/>
              <a:t>datganiadau</a:t>
            </a:r>
            <a:r>
              <a:rPr lang="en-GB" dirty="0"/>
              <a:t> </a:t>
            </a:r>
            <a:r>
              <a:rPr lang="en-GB" dirty="0" err="1"/>
              <a:t>uchod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gwir</a:t>
            </a:r>
            <a:r>
              <a:rPr lang="en-GB" baseline="0" dirty="0"/>
              <a:t> </a:t>
            </a:r>
            <a:r>
              <a:rPr lang="en-GB" baseline="0" dirty="0" err="1"/>
              <a:t>neu’n</a:t>
            </a:r>
            <a:r>
              <a:rPr lang="en-GB" baseline="0" dirty="0"/>
              <a:t> </a:t>
            </a:r>
            <a:r>
              <a:rPr lang="en-GB" dirty="0" err="1"/>
              <a:t>anwir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llyfryn</a:t>
            </a:r>
            <a:r>
              <a:rPr lang="en-GB" dirty="0"/>
              <a:t> </a:t>
            </a:r>
            <a:r>
              <a:rPr lang="en-GB" dirty="0" err="1"/>
              <a:t>gwaith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phoeni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baseline="0" dirty="0"/>
              <a:t> </a:t>
            </a:r>
            <a:r>
              <a:rPr lang="en-GB" baseline="0" dirty="0" err="1"/>
              <a:t>chi’n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, </a:t>
            </a: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ni’n</a:t>
            </a:r>
            <a:r>
              <a:rPr lang="en-GB" dirty="0"/>
              <a:t> </a:t>
            </a:r>
            <a:r>
              <a:rPr lang="en-GB" dirty="0" err="1"/>
              <a:t>rhannu’r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124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datganiadau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wyrdd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datganiadau</a:t>
            </a:r>
            <a:r>
              <a:rPr lang="en-GB" dirty="0"/>
              <a:t> </a:t>
            </a:r>
            <a:r>
              <a:rPr lang="en-GB" dirty="0" err="1"/>
              <a:t>anghywir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goch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Rhan</a:t>
            </a:r>
            <a:r>
              <a:rPr lang="en-GB" dirty="0"/>
              <a:t> o </a:t>
            </a:r>
            <a:r>
              <a:rPr lang="en-GB" dirty="0" err="1"/>
              <a:t>rôl</a:t>
            </a:r>
            <a:r>
              <a:rPr lang="en-GB" dirty="0"/>
              <a:t> </a:t>
            </a:r>
            <a:r>
              <a:rPr lang="en-GB" dirty="0" err="1"/>
              <a:t>cynghorwyr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: </a:t>
            </a:r>
          </a:p>
          <a:p>
            <a:r>
              <a:rPr lang="en-GB" dirty="0"/>
              <a:t>- </a:t>
            </a:r>
            <a:r>
              <a:rPr lang="en-GB" dirty="0" err="1"/>
              <a:t>Darganfod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bobl</a:t>
            </a:r>
            <a:r>
              <a:rPr lang="en-GB" dirty="0"/>
              <a:t> </a:t>
            </a:r>
            <a:r>
              <a:rPr lang="en-GB" dirty="0" err="1"/>
              <a:t>leol</a:t>
            </a:r>
            <a:r>
              <a:rPr lang="en-GB" dirty="0"/>
              <a:t> a </a:t>
            </a:r>
            <a:r>
              <a:rPr lang="en-GB" dirty="0" err="1"/>
              <a:t>rhannu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barn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cyngor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dadlau</a:t>
            </a:r>
            <a:r>
              <a:rPr lang="en-GB" dirty="0"/>
              <a:t> a </a:t>
            </a:r>
            <a:r>
              <a:rPr lang="en-GB" dirty="0" err="1"/>
              <a:t>phenderfyniadau’r</a:t>
            </a:r>
            <a:r>
              <a:rPr lang="en-GB" dirty="0"/>
              <a:t> </a:t>
            </a:r>
            <a:r>
              <a:rPr lang="en-GB" dirty="0" err="1"/>
              <a:t>cyngor</a:t>
            </a:r>
            <a:r>
              <a:rPr lang="en-GB" dirty="0"/>
              <a:t>  </a:t>
            </a:r>
          </a:p>
          <a:p>
            <a:r>
              <a:rPr lang="en-GB" dirty="0"/>
              <a:t>-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onest</a:t>
            </a:r>
            <a:r>
              <a:rPr lang="en-GB" dirty="0"/>
              <a:t>, </a:t>
            </a:r>
            <a:r>
              <a:rPr lang="en-GB" dirty="0" err="1"/>
              <a:t>agored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barchus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58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Edrychwch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Weithgaredd</a:t>
            </a:r>
            <a:r>
              <a:rPr lang="en-US" dirty="0"/>
              <a:t> Un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llyfryn</a:t>
            </a:r>
            <a:r>
              <a:rPr lang="en-US" baseline="0" dirty="0"/>
              <a:t>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Beth </a:t>
            </a:r>
            <a:r>
              <a:rPr lang="en-US" dirty="0" err="1"/>
              <a:t>yw</a:t>
            </a:r>
            <a:r>
              <a:rPr lang="en-US" dirty="0"/>
              <a:t> </a:t>
            </a:r>
            <a:r>
              <a:rPr lang="en-US" dirty="0" err="1"/>
              <a:t>pleidlais</a:t>
            </a:r>
            <a:r>
              <a:rPr lang="en-US" dirty="0"/>
              <a:t>? </a:t>
            </a:r>
            <a:r>
              <a:rPr lang="cy-GB" dirty="0"/>
              <a:t>Cymerwch ychydig funudau i feddwl ac yna ysgrifennwch eich ateb i ran A a B, peidiwch â phoeni os nad ydych chi'n siŵr.</a:t>
            </a:r>
            <a:endParaRPr lang="en-US" dirty="0"/>
          </a:p>
          <a:p>
            <a:endParaRPr lang="en-US" baseline="0" dirty="0"/>
          </a:p>
          <a:p>
            <a:r>
              <a:rPr lang="cy-GB" dirty="0"/>
              <a:t>Fe fyddwn yn egluro beth yw pleidlais ar y sleid nesaf.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994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cynrychioli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benodol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ward.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Wardiau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ardaloedd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fawr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rheoli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chi?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GB" sz="1200" dirty="0" err="1">
                <a:solidFill>
                  <a:schemeClr val="tx1"/>
                </a:solidFill>
              </a:rPr>
              <a:t>Ym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mha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wardiau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mae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aelodau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eraill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o'ch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teulu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yn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byw</a:t>
            </a:r>
            <a:r>
              <a:rPr lang="en-GB" sz="1200" dirty="0">
                <a:solidFill>
                  <a:schemeClr val="tx1"/>
                </a:solidFill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ward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 post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llyfr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bapur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www.writetothem.com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ddarganfod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ward,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phwy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cynghorwyr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gwefan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hateb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oeddech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ansicr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unrhyw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siŵr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27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gwefan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edrych</a:t>
            </a:r>
            <a:r>
              <a:rPr lang="en-GB" baseline="0" dirty="0"/>
              <a:t>.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gyntaf</a:t>
            </a:r>
            <a:r>
              <a:rPr lang="en-GB" baseline="0" dirty="0"/>
              <a:t> </a:t>
            </a:r>
            <a:r>
              <a:rPr lang="en-GB" baseline="0" dirty="0" err="1"/>
              <a:t>teipiwch</a:t>
            </a:r>
            <a:r>
              <a:rPr lang="en-GB" baseline="0" dirty="0"/>
              <a:t> </a:t>
            </a:r>
            <a:r>
              <a:rPr lang="en-GB" baseline="0" dirty="0" err="1"/>
              <a:t>eich</a:t>
            </a:r>
            <a:r>
              <a:rPr lang="en-GB" baseline="0" dirty="0"/>
              <a:t> cod post </a:t>
            </a:r>
            <a:r>
              <a:rPr lang="en-GB" baseline="0" dirty="0" err="1"/>
              <a:t>yn</a:t>
            </a:r>
            <a:r>
              <a:rPr lang="en-GB" baseline="0" dirty="0"/>
              <a:t> y </a:t>
            </a:r>
            <a:r>
              <a:rPr lang="en-GB" baseline="0" dirty="0" err="1"/>
              <a:t>blwch</a:t>
            </a:r>
            <a:r>
              <a:rPr lang="en-GB" baseline="0" dirty="0"/>
              <a:t> </a:t>
            </a:r>
            <a:r>
              <a:rPr lang="en-GB" baseline="0" dirty="0" err="1"/>
              <a:t>chwilio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42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baseline="0" dirty="0"/>
              <a:t>e </a:t>
            </a:r>
            <a:r>
              <a:rPr lang="en-US" baseline="0" dirty="0" err="1"/>
              <a:t>dd</a:t>
            </a:r>
            <a:r>
              <a:rPr lang="en-US" dirty="0" err="1"/>
              <a:t>efnyddion</a:t>
            </a:r>
            <a:r>
              <a:rPr lang="en-US" dirty="0"/>
              <a:t> </a:t>
            </a:r>
            <a:r>
              <a:rPr lang="en-US" dirty="0" err="1"/>
              <a:t>ni’r</a:t>
            </a:r>
            <a:r>
              <a:rPr lang="en-US" dirty="0"/>
              <a:t> </a:t>
            </a:r>
            <a:r>
              <a:rPr lang="en-US" dirty="0" err="1"/>
              <a:t>côd</a:t>
            </a:r>
            <a:r>
              <a:rPr lang="en-US" dirty="0"/>
              <a:t> post CF42 5BU.</a:t>
            </a:r>
          </a:p>
          <a:p>
            <a:endParaRPr lang="en-US" dirty="0"/>
          </a:p>
          <a:p>
            <a:r>
              <a:rPr lang="en-US" dirty="0" err="1"/>
              <a:t>Darganfyddon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 err="1"/>
              <a:t>Ein</a:t>
            </a:r>
            <a:r>
              <a:rPr lang="en-US" dirty="0"/>
              <a:t> ward </a:t>
            </a:r>
            <a:r>
              <a:rPr lang="en-US" dirty="0" err="1"/>
              <a:t>yw</a:t>
            </a:r>
            <a:r>
              <a:rPr lang="en-US" dirty="0"/>
              <a:t> </a:t>
            </a:r>
            <a:r>
              <a:rPr lang="en-US" dirty="0" err="1"/>
              <a:t>Treherbert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cyngor</a:t>
            </a:r>
            <a:r>
              <a:rPr lang="en-US" baseline="0" dirty="0"/>
              <a:t> </a:t>
            </a:r>
            <a:r>
              <a:rPr lang="en-US" baseline="0" dirty="0" err="1"/>
              <a:t>yw</a:t>
            </a:r>
            <a:r>
              <a:rPr lang="en-US" baseline="0" dirty="0"/>
              <a:t> </a:t>
            </a:r>
            <a:r>
              <a:rPr lang="en-US" baseline="0" dirty="0" err="1"/>
              <a:t>C</a:t>
            </a:r>
            <a:r>
              <a:rPr lang="en-US" dirty="0" err="1"/>
              <a:t>yngor</a:t>
            </a:r>
            <a:r>
              <a:rPr lang="en-US" dirty="0"/>
              <a:t> Rhondda </a:t>
            </a:r>
            <a:r>
              <a:rPr lang="en-US" dirty="0" err="1"/>
              <a:t>Cynon</a:t>
            </a:r>
            <a:r>
              <a:rPr lang="en-US" dirty="0"/>
              <a:t> </a:t>
            </a:r>
            <a:r>
              <a:rPr lang="en-US" dirty="0" err="1"/>
              <a:t>Taf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Ein</a:t>
            </a:r>
            <a:r>
              <a:rPr lang="en-US" baseline="0" dirty="0"/>
              <a:t> </a:t>
            </a:r>
            <a:r>
              <a:rPr lang="en-US" baseline="0" dirty="0" err="1"/>
              <a:t>cynghorwyr</a:t>
            </a:r>
            <a:r>
              <a:rPr lang="en-US" baseline="0" dirty="0"/>
              <a:t> </a:t>
            </a:r>
            <a:r>
              <a:rPr lang="en-US" baseline="0" dirty="0" err="1"/>
              <a:t>presennol</a:t>
            </a:r>
            <a:r>
              <a:rPr lang="en-US" baseline="0" dirty="0"/>
              <a:t> </a:t>
            </a:r>
            <a:r>
              <a:rPr lang="en-US" baseline="0" dirty="0" err="1"/>
              <a:t>yw</a:t>
            </a:r>
            <a:r>
              <a:rPr lang="en-US" dirty="0"/>
              <a:t> Geraint Davies a Will Jones.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627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gwefan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ddarganfod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123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 ddiwedd Rhan 3:</a:t>
            </a:r>
          </a:p>
          <a:p>
            <a:endParaRPr lang="cy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 y wers hon, rydych chi wedi meddwl beth yw cynghorydd, eu rôl ac wedi dysgu ym mha</a:t>
            </a:r>
            <a:r>
              <a:rPr lang="cy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sir </a:t>
            </a:r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ward rydych chi’n byw ac yn dysgu mewn.</a:t>
            </a:r>
          </a:p>
          <a:p>
            <a:endParaRPr lang="cy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Yng wers 4 bydd cyfle i chi ymchwilio’r bobl sy’n sefyll fel ymgeiswyr ar gyfer yr etholiad yn eich ardal a chymryd rhan mewn etholiad paralel a phleidleisio dros y plaid neu berson sy’n cynrychioli eich barn chi. </a:t>
            </a:r>
          </a:p>
          <a:p>
            <a:endParaRPr lang="cy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Peidiwch anghofio os ydych chi’n 14 neu’n hŷn, gallech chi gofrestru i gymryd rhan mewn etholiadau go-iawn try fynd i wefan Llywodraeth y DU. Mae’r linc ar y sleid.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2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Dyma’n diffiniad o beth yw pleidlais, efallai eich bod chi wedi cael rhywbeth tebyg</a:t>
            </a:r>
            <a:endParaRPr lang="en-US" dirty="0"/>
          </a:p>
          <a:p>
            <a:endParaRPr lang="en-US" dirty="0"/>
          </a:p>
          <a:p>
            <a:r>
              <a:rPr lang="en-US" baseline="0" dirty="0" err="1"/>
              <a:t>Ar</a:t>
            </a:r>
            <a:r>
              <a:rPr lang="en-US" baseline="0" dirty="0"/>
              <a:t> y </a:t>
            </a:r>
            <a:r>
              <a:rPr lang="en-US" baseline="0" dirty="0" err="1"/>
              <a:t>dudalen</a:t>
            </a:r>
            <a:r>
              <a:rPr lang="en-US" baseline="0" dirty="0"/>
              <a:t> </a:t>
            </a:r>
            <a:r>
              <a:rPr lang="en-US" baseline="0" dirty="0" err="1"/>
              <a:t>nesaf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gennym</a:t>
            </a:r>
            <a:r>
              <a:rPr lang="en-US" baseline="0" dirty="0"/>
              <a:t> rai </a:t>
            </a:r>
            <a:r>
              <a:rPr lang="en-US" baseline="0" dirty="0" err="1"/>
              <a:t>enghreiffitiau</a:t>
            </a:r>
            <a:r>
              <a:rPr lang="en-US" baseline="0" dirty="0"/>
              <a:t> o </a:t>
            </a:r>
            <a:r>
              <a:rPr lang="en-US" baseline="0" dirty="0" err="1"/>
              <a:t>wahanol</a:t>
            </a:r>
            <a:r>
              <a:rPr lang="en-US" baseline="0" dirty="0"/>
              <a:t> math o </a:t>
            </a:r>
            <a:r>
              <a:rPr lang="en-US" baseline="0" dirty="0" err="1"/>
              <a:t>bleidleisiau</a:t>
            </a:r>
            <a:r>
              <a:rPr lang="en-US" baseline="0" dirty="0"/>
              <a:t>, </a:t>
            </a:r>
            <a:r>
              <a:rPr lang="en-US" baseline="0" dirty="0" err="1"/>
              <a:t>efallai</a:t>
            </a:r>
            <a:r>
              <a:rPr lang="en-US" baseline="0" dirty="0"/>
              <a:t> </a:t>
            </a:r>
            <a:r>
              <a:rPr lang="en-US" baseline="0" dirty="0" err="1"/>
              <a:t>eich</a:t>
            </a:r>
            <a:r>
              <a:rPr lang="en-US" baseline="0" dirty="0"/>
              <a:t> bod chi </a:t>
            </a:r>
            <a:r>
              <a:rPr lang="en-US" baseline="0" dirty="0" err="1"/>
              <a:t>wedi</a:t>
            </a:r>
            <a:r>
              <a:rPr lang="en-US" baseline="0" dirty="0"/>
              <a:t> </a:t>
            </a:r>
            <a:r>
              <a:rPr lang="en-US" baseline="0" dirty="0" err="1"/>
              <a:t>meddwl</a:t>
            </a:r>
            <a:r>
              <a:rPr lang="en-US" baseline="0" dirty="0"/>
              <a:t> am rai </a:t>
            </a:r>
            <a:r>
              <a:rPr lang="en-US" baseline="0" dirty="0" err="1"/>
              <a:t>ychwanegol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34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Dyma un</a:t>
            </a:r>
            <a:r>
              <a:rPr lang="cy-GB" baseline="0" dirty="0"/>
              <a:t> neu ddau</a:t>
            </a:r>
            <a:r>
              <a:rPr lang="cy-GB" dirty="0"/>
              <a:t> o wahanol fath o bleidleisiau.</a:t>
            </a:r>
            <a:r>
              <a:rPr lang="en-US" dirty="0"/>
              <a:t> </a:t>
            </a:r>
          </a:p>
          <a:p>
            <a:endParaRPr lang="en-US" baseline="0" dirty="0"/>
          </a:p>
          <a:p>
            <a:r>
              <a:rPr lang="cy-GB" dirty="0"/>
              <a:t>Rydym</a:t>
            </a:r>
            <a:r>
              <a:rPr lang="cy-GB" baseline="0" dirty="0"/>
              <a:t> yn</a:t>
            </a:r>
            <a:r>
              <a:rPr lang="cy-GB" dirty="0"/>
              <a:t> mynd i feddwl am y pwynt olaf.</a:t>
            </a:r>
            <a:endParaRPr lang="en-US" baseline="0" dirty="0"/>
          </a:p>
          <a:p>
            <a:endParaRPr lang="en-US" baseline="0" dirty="0"/>
          </a:p>
          <a:p>
            <a:r>
              <a:rPr lang="cy-GB" dirty="0"/>
              <a:t>Etholiadau yw lle rydyn ni'n dewis y bobl sy'n gwneud penderfyniadau sy'n effeithio ar ein bywydau i gyd.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etholiad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y-GB" dirty="0"/>
              <a:t>bydd mwyafrif o’r bobl yn mynd i le penodol (gorsaf bleidleisio) yn eu cymuned ar Ddiwrnod yr Etholiad.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dirty="0"/>
              <a:t>Yn</a:t>
            </a:r>
            <a:r>
              <a:rPr lang="cy-GB" baseline="0" dirty="0"/>
              <a:t> y gorsaf bleidleisio, maen nhw’n cael rhestr </a:t>
            </a:r>
            <a:r>
              <a:rPr lang="cy-GB" dirty="0"/>
              <a:t>o bobl gallant bleidleisio drostynt yn yr etholiad.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dirty="0"/>
              <a:t>Bydd lle preifat i bobl roi cores</a:t>
            </a:r>
            <a:r>
              <a:rPr lang="cy-GB" baseline="0" dirty="0"/>
              <a:t> (X)</a:t>
            </a:r>
            <a:r>
              <a:rPr lang="cy-GB" dirty="0"/>
              <a:t> wrth ymyl y person maen nhw eisiau i enill yr etholiad.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Wedyn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y-GB" dirty="0"/>
              <a:t>mae</a:t>
            </a:r>
            <a:r>
              <a:rPr lang="cy-GB" baseline="0" dirty="0"/>
              <a:t> </a:t>
            </a:r>
            <a:r>
              <a:rPr lang="cy-GB" dirty="0"/>
              <a:t>nhw'n rhoi eu pleidlais mewn blwch fydd yn cael ei gyfrif.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etholiad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ennill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gynghorydd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lleol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cy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nhw’n 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 penderfyniadau am lawer o bethau sy'n digwydd yn eich ardal leol.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7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Mewn</a:t>
            </a:r>
            <a:r>
              <a:rPr lang="en-US" baseline="0" dirty="0"/>
              <a:t> </a:t>
            </a:r>
            <a:r>
              <a:rPr lang="en-US" baseline="0" dirty="0" err="1"/>
              <a:t>etholiadau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,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pobl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</a:t>
            </a:r>
            <a:r>
              <a:rPr lang="cy-GB" dirty="0"/>
              <a:t>pwy fydd yn gwneud penderfyniadau sy'n effeithio ar eu hardal leol</a:t>
            </a:r>
            <a:endParaRPr lang="en-US" dirty="0"/>
          </a:p>
          <a:p>
            <a:endParaRPr lang="en-US" baseline="0" dirty="0"/>
          </a:p>
          <a:p>
            <a:r>
              <a:rPr lang="cy-GB" dirty="0"/>
              <a:t>Ceisiwch ddod o hyd i'r atebion ar</a:t>
            </a:r>
            <a:r>
              <a:rPr lang="cy-GB" baseline="0" dirty="0"/>
              <a:t> gyfer y</a:t>
            </a:r>
            <a:r>
              <a:rPr lang="cy-GB" dirty="0"/>
              <a:t> cwestiynau sydd ar y sleid.</a:t>
            </a:r>
            <a:endParaRPr lang="en-US" baseline="0" dirty="0"/>
          </a:p>
          <a:p>
            <a:endParaRPr lang="en-US" dirty="0"/>
          </a:p>
          <a:p>
            <a:r>
              <a:rPr lang="en-US" dirty="0" err="1"/>
              <a:t>Dros</a:t>
            </a:r>
            <a:r>
              <a:rPr lang="en-US" dirty="0"/>
              <a:t> y </a:t>
            </a:r>
            <a:r>
              <a:rPr lang="en-US" dirty="0" err="1"/>
              <a:t>sleidiau</a:t>
            </a:r>
            <a:r>
              <a:rPr lang="en-US" baseline="0" dirty="0"/>
              <a:t> </a:t>
            </a:r>
            <a:r>
              <a:rPr lang="en-US" baseline="0" dirty="0" err="1"/>
              <a:t>nesaf</a:t>
            </a:r>
            <a:r>
              <a:rPr lang="en-US" baseline="0" dirty="0"/>
              <a:t>, </a:t>
            </a:r>
            <a:r>
              <a:rPr lang="en-US" baseline="0" dirty="0" err="1"/>
              <a:t>fe</a:t>
            </a:r>
            <a:r>
              <a:rPr lang="en-US" baseline="0" dirty="0"/>
              <a:t> </a:t>
            </a:r>
            <a:r>
              <a:rPr lang="en-US" baseline="0" dirty="0" err="1"/>
              <a:t>fyddwch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darganfod</a:t>
            </a:r>
            <a:r>
              <a:rPr lang="en-US" baseline="0" dirty="0"/>
              <a:t> </a:t>
            </a:r>
            <a:r>
              <a:rPr lang="en-US" baseline="0" dirty="0" err="1"/>
              <a:t>yr</a:t>
            </a:r>
            <a:r>
              <a:rPr lang="en-US" baseline="0" dirty="0"/>
              <a:t> </a:t>
            </a:r>
            <a:r>
              <a:rPr lang="en-US" baseline="0" dirty="0" err="1"/>
              <a:t>atebion</a:t>
            </a:r>
            <a:r>
              <a:rPr lang="en-US" baseline="0" dirty="0"/>
              <a:t> </a:t>
            </a:r>
            <a:r>
              <a:rPr lang="en-US" baseline="0" dirty="0" err="1"/>
              <a:t>i’r</a:t>
            </a:r>
            <a:r>
              <a:rPr lang="en-US" baseline="0" dirty="0"/>
              <a:t> </a:t>
            </a:r>
            <a:r>
              <a:rPr lang="en-US" baseline="0" dirty="0" err="1"/>
              <a:t>holl</a:t>
            </a:r>
            <a:r>
              <a:rPr lang="en-US" baseline="0" dirty="0"/>
              <a:t> </a:t>
            </a:r>
            <a:r>
              <a:rPr lang="en-US" baseline="0" dirty="0" err="1"/>
              <a:t>gwestiynau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83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Ym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 Mai</a:t>
            </a:r>
            <a:r>
              <a:rPr lang="en-US" baseline="0" dirty="0"/>
              <a:t> 2022, </a:t>
            </a:r>
            <a:r>
              <a:rPr lang="cy-GB" dirty="0"/>
              <a:t>bydd pobl ifanc rhwng</a:t>
            </a:r>
            <a:r>
              <a:rPr lang="cy-GB" baseline="0" dirty="0"/>
              <a:t> </a:t>
            </a:r>
            <a:r>
              <a:rPr lang="cy-GB" dirty="0"/>
              <a:t>16 a 17 oed yng Nghymru am y tro cyntaf yn gallu pleidleisio yn etholiadau cynghorau lleol.</a:t>
            </a:r>
          </a:p>
          <a:p>
            <a:endParaRPr lang="en-US" baseline="0" dirty="0"/>
          </a:p>
          <a:p>
            <a:r>
              <a:rPr lang="cy-GB" dirty="0"/>
              <a:t>Ar ôl i chi ddysgu am y cyngor, bydd cyfle</a:t>
            </a:r>
            <a:r>
              <a:rPr lang="cy-GB" baseline="0" dirty="0"/>
              <a:t> gyda chi</a:t>
            </a:r>
            <a:r>
              <a:rPr lang="cy-GB" dirty="0"/>
              <a:t> i gymryd rhan yn yr etholiad paralel Prosiect Pleidlais.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5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Cyn i ni ddysgu mwy am gynghorau, gadewch i</a:t>
            </a:r>
            <a:r>
              <a:rPr lang="cy-GB" baseline="0" dirty="0"/>
              <a:t> </a:t>
            </a:r>
            <a:r>
              <a:rPr lang="cy-GB" dirty="0"/>
              <a:t>ni ddechrau trwy ffeindio eich cyngor lleol. I'ch helpu chi gyda hyn defnyddiwch daflen weithgaredd 3</a:t>
            </a:r>
            <a:endParaRPr lang="en-US" dirty="0"/>
          </a:p>
          <a:p>
            <a:endParaRPr lang="en-US" baseline="0" dirty="0"/>
          </a:p>
          <a:p>
            <a:r>
              <a:rPr lang="cy-GB" dirty="0"/>
              <a:t>Ffeindiwch map o’r Deyrnas Unedig (UK) arlein. Efallai hoffech chi ddefnyddio rhywbeth fel Google Maps.</a:t>
            </a:r>
            <a:endParaRPr lang="en-US" baseline="0" dirty="0"/>
          </a:p>
          <a:p>
            <a:endParaRPr lang="en-US" baseline="0" dirty="0"/>
          </a:p>
          <a:p>
            <a:r>
              <a:rPr lang="cy-GB" dirty="0"/>
              <a:t>Canolbwyntiwch ar Gymru, ydych</a:t>
            </a:r>
            <a:r>
              <a:rPr lang="cy-GB" baseline="0" dirty="0"/>
              <a:t> </a:t>
            </a:r>
            <a:r>
              <a:rPr lang="cy-GB" dirty="0"/>
              <a:t>chi’n gallu tynnu sylw at ble rydych chi'n byw heb chwilio amdano?</a:t>
            </a:r>
            <a:endParaRPr lang="en-US" baseline="0" dirty="0"/>
          </a:p>
          <a:p>
            <a:r>
              <a:rPr lang="cy-GB" dirty="0"/>
              <a:t>Nawr rhowch enw eich pentref / tref neu ddinas yn y blwch chwilio. Gwnaethoch chi bwyntio i’r lle iawn ar y map?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cy-GB" dirty="0"/>
              <a:t>Nesaf bydd angen i chi ddefnyddio oedolyn neu beiriant chwilio rhyngrwyd (internet</a:t>
            </a:r>
            <a:r>
              <a:rPr lang="cy-GB" baseline="0" dirty="0"/>
              <a:t> search engine, fel Google) </a:t>
            </a:r>
            <a:r>
              <a:rPr lang="cy-GB" dirty="0"/>
              <a:t>i'ch helpu chi i ddarganfod ym mha gyngor rydych chi.</a:t>
            </a:r>
            <a:endParaRPr lang="en-US" baseline="0" dirty="0"/>
          </a:p>
          <a:p>
            <a:endParaRPr lang="en-US" baseline="0" dirty="0"/>
          </a:p>
          <a:p>
            <a:r>
              <a:rPr lang="cy-GB" dirty="0"/>
              <a:t>Os ydych chi'n dysgu yn yr ysgol, ydych</a:t>
            </a:r>
            <a:r>
              <a:rPr lang="cy-GB" baseline="0" dirty="0"/>
              <a:t> eich</a:t>
            </a:r>
            <a:r>
              <a:rPr lang="cy-GB" dirty="0"/>
              <a:t> ysgol yn yr un cyngor â'ch cartref?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69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Dyma</a:t>
            </a:r>
            <a:r>
              <a:rPr lang="en-US" baseline="0" dirty="0"/>
              <a:t> </a:t>
            </a:r>
            <a:r>
              <a:rPr lang="en-US" baseline="0" dirty="0" err="1"/>
              <a:t>ddiwedd</a:t>
            </a:r>
            <a:r>
              <a:rPr lang="en-US" baseline="0" dirty="0"/>
              <a:t> </a:t>
            </a:r>
            <a:r>
              <a:rPr lang="en-US" baseline="0" dirty="0" err="1"/>
              <a:t>Rhan</a:t>
            </a:r>
            <a:r>
              <a:rPr lang="en-US" baseline="0" dirty="0"/>
              <a:t> 1 </a:t>
            </a:r>
            <a:r>
              <a:rPr lang="en-US" baseline="0" dirty="0" err="1"/>
              <a:t>o’r</a:t>
            </a:r>
            <a:r>
              <a:rPr lang="en-US" baseline="0" dirty="0"/>
              <a:t> </a:t>
            </a:r>
            <a:r>
              <a:rPr lang="en-US" baseline="0" dirty="0" err="1"/>
              <a:t>gwersi</a:t>
            </a:r>
            <a:r>
              <a:rPr lang="en-US" baseline="0" dirty="0"/>
              <a:t> </a:t>
            </a:r>
            <a:r>
              <a:rPr lang="en-US" baseline="0" dirty="0" err="1"/>
              <a:t>Prosiect</a:t>
            </a:r>
            <a:r>
              <a:rPr lang="en-US" baseline="0" dirty="0"/>
              <a:t> </a:t>
            </a:r>
            <a:r>
              <a:rPr lang="en-US" baseline="0" dirty="0" err="1"/>
              <a:t>Pleidlais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baseline="0" dirty="0" err="1"/>
              <a:t>I’ch</a:t>
            </a:r>
            <a:r>
              <a:rPr lang="en-US" baseline="0" dirty="0"/>
              <a:t> </a:t>
            </a:r>
            <a:r>
              <a:rPr lang="en-US" baseline="0" dirty="0" err="1"/>
              <a:t>atgoffa</a:t>
            </a:r>
            <a:r>
              <a:rPr lang="en-US" baseline="0" dirty="0"/>
              <a:t> chi: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Blwyddyn</a:t>
            </a:r>
            <a:r>
              <a:rPr lang="en-US" baseline="0" dirty="0"/>
              <a:t> </a:t>
            </a:r>
            <a:r>
              <a:rPr lang="en-US" baseline="0" dirty="0" err="1"/>
              <a:t>yma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etholiad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baseline="0" dirty="0" err="1"/>
              <a:t>gyfer</a:t>
            </a:r>
            <a:r>
              <a:rPr lang="en-US" baseline="0" dirty="0"/>
              <a:t> </a:t>
            </a:r>
            <a:r>
              <a:rPr lang="en-US" baseline="0" dirty="0" err="1"/>
              <a:t>cynghorau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 </a:t>
            </a:r>
            <a:r>
              <a:rPr lang="en-US" baseline="0" dirty="0" err="1"/>
              <a:t>yng</a:t>
            </a:r>
            <a:r>
              <a:rPr lang="en-US" baseline="0" dirty="0"/>
              <a:t> </a:t>
            </a:r>
            <a:r>
              <a:rPr lang="en-US" baseline="0" dirty="0" err="1"/>
              <a:t>Nghymru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cy-GB" dirty="0"/>
              <a:t>Gall pobl ifanc 16 oed bleidleisio am y tro cyntaf yn yr etholiad hwn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cy-GB" dirty="0"/>
              <a:t>Ar ddiwedd y gwersi hyn byddwch chi'n cymryd rhan mewn</a:t>
            </a:r>
            <a:r>
              <a:rPr lang="cy-GB" baseline="0" dirty="0"/>
              <a:t> </a:t>
            </a:r>
            <a:r>
              <a:rPr lang="cy-GB" dirty="0"/>
              <a:t>etholiad baralel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2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Fyk1tc_Th9g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hyperlink" Target="http://www.writetothem.com/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.png"/><Relationship Id="rId5" Type="http://schemas.openxmlformats.org/officeDocument/2006/relationships/hyperlink" Target="http://www.writetothem.com/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hyperlink" Target="https://www.gov.uk/register-to-vote" TargetMode="External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6257" y="1852829"/>
            <a:ext cx="10899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>
                <a:solidFill>
                  <a:schemeClr val="accent4"/>
                </a:solidFill>
                <a:latin typeface="VAG Rounded"/>
              </a:rPr>
              <a:t>Prosiect</a:t>
            </a:r>
            <a:r>
              <a:rPr lang="en-US" sz="5400" dirty="0">
                <a:solidFill>
                  <a:schemeClr val="accent4"/>
                </a:solidFill>
                <a:latin typeface="VAG Rounded"/>
              </a:rPr>
              <a:t> </a:t>
            </a:r>
            <a:r>
              <a:rPr lang="en-US" sz="5400" dirty="0" err="1">
                <a:solidFill>
                  <a:schemeClr val="accent4"/>
                </a:solidFill>
                <a:latin typeface="VAG Rounded"/>
              </a:rPr>
              <a:t>Pleidlais</a:t>
            </a:r>
            <a:r>
              <a:rPr lang="en-US" sz="5400" dirty="0">
                <a:solidFill>
                  <a:schemeClr val="accent4"/>
                </a:solidFill>
                <a:latin typeface="VAG Rounded"/>
              </a:rPr>
              <a:t> </a:t>
            </a:r>
          </a:p>
          <a:p>
            <a:pPr lvl="0" algn="ctr"/>
            <a:r>
              <a:rPr lang="en-US" sz="3600" i="1" dirty="0" err="1">
                <a:latin typeface="VAG Rounded"/>
              </a:rPr>
              <a:t>Pecyn</a:t>
            </a:r>
            <a:r>
              <a:rPr lang="en-US" sz="3600" i="1" dirty="0">
                <a:latin typeface="VAG Rounded"/>
              </a:rPr>
              <a:t> </a:t>
            </a:r>
            <a:r>
              <a:rPr lang="en-US" sz="3600" i="1" dirty="0" err="1">
                <a:latin typeface="VAG Rounded"/>
              </a:rPr>
              <a:t>Dysgu</a:t>
            </a:r>
            <a:r>
              <a:rPr lang="en-US" sz="3600" i="1" dirty="0">
                <a:latin typeface="VAG Rounded"/>
              </a:rPr>
              <a:t> </a:t>
            </a:r>
            <a:r>
              <a:rPr lang="en-US" sz="3600" i="1" dirty="0" err="1">
                <a:latin typeface="VAG Rounded"/>
              </a:rPr>
              <a:t>Anghysbell</a:t>
            </a:r>
            <a:r>
              <a:rPr lang="en-US" sz="3600" i="1" dirty="0">
                <a:latin typeface="VAG Rounded"/>
              </a:rPr>
              <a:t>  </a:t>
            </a:r>
            <a:endParaRPr lang="en-GB" sz="3600" i="1" dirty="0">
              <a:latin typeface="+mj-lt"/>
            </a:endParaRPr>
          </a:p>
        </p:txBody>
      </p:sp>
      <p:pic>
        <p:nvPicPr>
          <p:cNvPr id="2" name="PV 2022 CYM 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4177" y="5113532"/>
            <a:ext cx="1463843" cy="14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150" y="2178451"/>
            <a:ext cx="10304835" cy="830997"/>
          </a:xfrm>
        </p:spPr>
        <p:txBody>
          <a:bodyPr/>
          <a:lstStyle/>
          <a:p>
            <a:pPr algn="ctr"/>
            <a:r>
              <a:rPr lang="en-US" dirty="0" err="1"/>
              <a:t>Rhan</a:t>
            </a:r>
            <a:r>
              <a:rPr lang="en-US" dirty="0"/>
              <a:t> 2 </a:t>
            </a:r>
            <a:endParaRPr lang="en-GB" dirty="0"/>
          </a:p>
        </p:txBody>
      </p:sp>
      <p:pic>
        <p:nvPicPr>
          <p:cNvPr id="3" name="PV 2022 CYM 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203" y="5145847"/>
            <a:ext cx="1498936" cy="14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23887" y="4356527"/>
            <a:ext cx="10304835" cy="1036181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hlinkClick r:id="rId5"/>
              </a:rPr>
              <a:t>https://www.youtube.com/watch?v=Fyk1tc_Th9g</a:t>
            </a:r>
            <a:endParaRPr lang="en-GB" sz="3200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144" y="663879"/>
            <a:ext cx="5892323" cy="3314431"/>
          </a:xfrm>
          <a:prstGeom prst="rect">
            <a:avLst/>
          </a:prstGeom>
        </p:spPr>
      </p:pic>
      <p:pic>
        <p:nvPicPr>
          <p:cNvPr id="3" name="PV 2022 CYM 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1214" y="5251864"/>
            <a:ext cx="1490179" cy="149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" y="240798"/>
            <a:ext cx="11986260" cy="6617202"/>
          </a:xfrm>
          <a:prstGeom prst="rect">
            <a:avLst/>
          </a:prstGeom>
        </p:spPr>
      </p:pic>
      <p:pic>
        <p:nvPicPr>
          <p:cNvPr id="2" name="PV 2022 CYM 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8326" y="136525"/>
            <a:ext cx="1344405" cy="13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40" y="98027"/>
            <a:ext cx="11940540" cy="6627453"/>
          </a:xfrm>
          <a:prstGeom prst="rect">
            <a:avLst/>
          </a:prstGeom>
        </p:spPr>
      </p:pic>
      <p:pic>
        <p:nvPicPr>
          <p:cNvPr id="2" name="PV 2022 CYM 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766" y="84775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000" y="850748"/>
            <a:ext cx="10304835" cy="1329595"/>
          </a:xfrm>
        </p:spPr>
        <p:txBody>
          <a:bodyPr/>
          <a:lstStyle/>
          <a:p>
            <a:pPr algn="ctr"/>
            <a:r>
              <a:rPr lang="en-US" sz="4800" dirty="0" err="1">
                <a:solidFill>
                  <a:schemeClr val="accent1"/>
                </a:solidFill>
              </a:rPr>
              <a:t>Gweithgaredd</a:t>
            </a:r>
            <a:r>
              <a:rPr lang="en-US" sz="4800" dirty="0">
                <a:solidFill>
                  <a:schemeClr val="accent1"/>
                </a:solidFill>
              </a:rPr>
              <a:t> 5: Beth </a:t>
            </a:r>
            <a:r>
              <a:rPr lang="en-US" sz="4800" dirty="0" err="1">
                <a:solidFill>
                  <a:schemeClr val="accent1"/>
                </a:solidFill>
              </a:rPr>
              <a:t>fyddech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chi’n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gwneud</a:t>
            </a:r>
            <a:r>
              <a:rPr lang="en-US" sz="4800" dirty="0">
                <a:solidFill>
                  <a:schemeClr val="accent1"/>
                </a:solidFill>
              </a:rPr>
              <a:t>? </a:t>
            </a:r>
            <a:endParaRPr lang="en-GB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000" y="2525217"/>
            <a:ext cx="10304835" cy="19800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Edrychwch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ar</a:t>
            </a:r>
            <a:r>
              <a:rPr lang="en-US" sz="2800" dirty="0">
                <a:solidFill>
                  <a:schemeClr val="tx1"/>
                </a:solidFill>
              </a:rPr>
              <a:t> y </a:t>
            </a:r>
            <a:r>
              <a:rPr lang="en-US" sz="2800" dirty="0" err="1">
                <a:solidFill>
                  <a:schemeClr val="tx1"/>
                </a:solidFill>
              </a:rPr>
              <a:t>rhestr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eich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llyfr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gwaith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Dychmygwch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eich</a:t>
            </a:r>
            <a:r>
              <a:rPr lang="en-US" sz="2800" dirty="0">
                <a:solidFill>
                  <a:schemeClr val="tx1"/>
                </a:solidFill>
              </a:rPr>
              <a:t> bod </a:t>
            </a:r>
            <a:r>
              <a:rPr lang="en-US" sz="2800" dirty="0" err="1">
                <a:solidFill>
                  <a:schemeClr val="tx1"/>
                </a:solidFill>
              </a:rPr>
              <a:t>yn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gynghorydd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i'ch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cyngor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lleol</a:t>
            </a:r>
            <a:r>
              <a:rPr lang="en-US" sz="2800" dirty="0">
                <a:solidFill>
                  <a:schemeClr val="tx1"/>
                </a:solidFill>
              </a:rPr>
              <a:t>. Beth </a:t>
            </a:r>
            <a:r>
              <a:rPr lang="en-US" sz="2800" dirty="0" err="1">
                <a:solidFill>
                  <a:schemeClr val="tx1"/>
                </a:solidFill>
              </a:rPr>
              <a:t>fyddai'ch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blaenoriaeth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fwyaf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Rhestrwch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nhw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o'r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pwysicaf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i'r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lleiaf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pwysig</a:t>
            </a:r>
            <a:r>
              <a:rPr lang="en-US" sz="2800" dirty="0">
                <a:solidFill>
                  <a:schemeClr val="tx1"/>
                </a:solidFill>
              </a:rPr>
              <a:t> ac </a:t>
            </a:r>
            <a:r>
              <a:rPr lang="en-US" sz="2800" dirty="0" err="1">
                <a:solidFill>
                  <a:schemeClr val="tx1"/>
                </a:solidFill>
              </a:rPr>
              <a:t>eglurwch</a:t>
            </a:r>
            <a:r>
              <a:rPr lang="en-US" sz="2800" dirty="0">
                <a:solidFill>
                  <a:schemeClr val="tx1"/>
                </a:solidFill>
              </a:rPr>
              <a:t> pam.</a:t>
            </a:r>
            <a:endParaRPr lang="en-GB" sz="2800" dirty="0"/>
          </a:p>
        </p:txBody>
      </p:sp>
      <p:pic>
        <p:nvPicPr>
          <p:cNvPr id="4" name="PV 2022 CYM 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7361" y="5238610"/>
            <a:ext cx="1502111" cy="15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5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9543" y="2235601"/>
            <a:ext cx="10304835" cy="830997"/>
          </a:xfrm>
        </p:spPr>
        <p:txBody>
          <a:bodyPr/>
          <a:lstStyle/>
          <a:p>
            <a:pPr algn="ctr"/>
            <a:r>
              <a:rPr lang="en-US" dirty="0" err="1"/>
              <a:t>Diwedd</a:t>
            </a:r>
            <a:r>
              <a:rPr lang="en-US" dirty="0"/>
              <a:t> </a:t>
            </a:r>
            <a:r>
              <a:rPr lang="en-US" dirty="0" err="1"/>
              <a:t>Rhan</a:t>
            </a:r>
            <a:r>
              <a:rPr lang="en-US" dirty="0"/>
              <a:t> 2</a:t>
            </a:r>
            <a:endParaRPr lang="en-GB" dirty="0"/>
          </a:p>
        </p:txBody>
      </p:sp>
      <p:pic>
        <p:nvPicPr>
          <p:cNvPr id="3" name="PV 2022 CYM 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6505" y="5106090"/>
            <a:ext cx="1573006" cy="15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150" y="2178451"/>
            <a:ext cx="10304835" cy="830997"/>
          </a:xfrm>
        </p:spPr>
        <p:txBody>
          <a:bodyPr/>
          <a:lstStyle/>
          <a:p>
            <a:pPr algn="ctr"/>
            <a:r>
              <a:rPr lang="en-US" dirty="0" err="1"/>
              <a:t>Rhan</a:t>
            </a:r>
            <a:r>
              <a:rPr lang="en-US" dirty="0"/>
              <a:t> 3</a:t>
            </a:r>
            <a:endParaRPr lang="en-GB" dirty="0"/>
          </a:p>
        </p:txBody>
      </p:sp>
      <p:pic>
        <p:nvPicPr>
          <p:cNvPr id="3" name="PV 2022 CYM 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625" y="5113533"/>
            <a:ext cx="1563883" cy="15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35998" y="945623"/>
            <a:ext cx="3483601" cy="664797"/>
          </a:xfrm>
        </p:spPr>
        <p:txBody>
          <a:bodyPr/>
          <a:lstStyle/>
          <a:p>
            <a:r>
              <a:rPr lang="en-GB" sz="4800" dirty="0" err="1"/>
              <a:t>Cynghorwyr</a:t>
            </a:r>
            <a:endParaRPr lang="en-GB" sz="48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35998" y="2012418"/>
            <a:ext cx="10304835" cy="2379113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Beth </a:t>
            </a:r>
            <a:r>
              <a:rPr lang="en-US" sz="2400" dirty="0" err="1">
                <a:solidFill>
                  <a:schemeClr val="tx1"/>
                </a:solidFill>
              </a:rPr>
              <a:t>yw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cynghorwr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Cynghorwyr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yw’r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bobl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sy’n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cael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hethol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gynrychioli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ardal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leol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yn</a:t>
            </a:r>
            <a:r>
              <a:rPr lang="en-US" sz="2400" dirty="0">
                <a:solidFill>
                  <a:schemeClr val="tx1"/>
                </a:solidFill>
              </a:rPr>
              <a:t> y </a:t>
            </a:r>
            <a:r>
              <a:rPr lang="en-US" sz="2400" dirty="0" err="1">
                <a:solidFill>
                  <a:schemeClr val="tx1"/>
                </a:solidFill>
              </a:rPr>
              <a:t>cyngor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Mae </a:t>
            </a:r>
            <a:r>
              <a:rPr lang="en-US" sz="2400" dirty="0" err="1">
                <a:solidFill>
                  <a:schemeClr val="tx1"/>
                </a:solidFill>
              </a:rPr>
              <a:t>rhai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rhan</a:t>
            </a:r>
            <a:r>
              <a:rPr lang="en-US" sz="2400" dirty="0">
                <a:solidFill>
                  <a:schemeClr val="tx1"/>
                </a:solidFill>
              </a:rPr>
              <a:t> o </a:t>
            </a:r>
            <a:r>
              <a:rPr lang="en-US" sz="2400" dirty="0" err="1">
                <a:solidFill>
                  <a:schemeClr val="tx1"/>
                </a:solidFill>
              </a:rPr>
              <a:t>bartïon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pleidiau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gwleidyddol</a:t>
            </a:r>
            <a:r>
              <a:rPr lang="en-US" sz="2400" dirty="0">
                <a:solidFill>
                  <a:schemeClr val="tx1"/>
                </a:solidFill>
              </a:rPr>
              <a:t> ac </a:t>
            </a:r>
            <a:r>
              <a:rPr lang="en-US" sz="2400" dirty="0" err="1">
                <a:solidFill>
                  <a:schemeClr val="tx1"/>
                </a:solidFill>
              </a:rPr>
              <a:t>mae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yn</a:t>
            </a:r>
            <a:r>
              <a:rPr lang="en-US" sz="2400" dirty="0">
                <a:solidFill>
                  <a:schemeClr val="tx1"/>
                </a:solidFill>
              </a:rPr>
              <a:t> ‘</a:t>
            </a:r>
            <a:r>
              <a:rPr lang="en-US" sz="2400" dirty="0" err="1">
                <a:solidFill>
                  <a:schemeClr val="tx1"/>
                </a:solidFill>
              </a:rPr>
              <a:t>annibynnol</a:t>
            </a:r>
            <a:r>
              <a:rPr lang="en-US" sz="2400" dirty="0">
                <a:solidFill>
                  <a:schemeClr val="tx1"/>
                </a:solidFill>
              </a:rPr>
              <a:t>’. </a:t>
            </a:r>
          </a:p>
        </p:txBody>
      </p:sp>
      <p:pic>
        <p:nvPicPr>
          <p:cNvPr id="2" name="PV 2022 CYM 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1421" y="5244013"/>
            <a:ext cx="1613987" cy="16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78033" y="672272"/>
            <a:ext cx="10304835" cy="664797"/>
          </a:xfrm>
        </p:spPr>
        <p:txBody>
          <a:bodyPr/>
          <a:lstStyle/>
          <a:p>
            <a:pPr algn="ctr"/>
            <a:r>
              <a:rPr lang="en-US" sz="4800" dirty="0" err="1">
                <a:solidFill>
                  <a:schemeClr val="accent1"/>
                </a:solidFill>
              </a:rPr>
              <a:t>Gweithgaredd</a:t>
            </a:r>
            <a:r>
              <a:rPr lang="en-US" sz="4800" dirty="0">
                <a:solidFill>
                  <a:schemeClr val="accent1"/>
                </a:solidFill>
              </a:rPr>
              <a:t> 6: </a:t>
            </a:r>
            <a:r>
              <a:rPr lang="en-US" sz="4800" dirty="0" err="1">
                <a:solidFill>
                  <a:schemeClr val="accent1"/>
                </a:solidFill>
              </a:rPr>
              <a:t>Gwir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neu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Anwir</a:t>
            </a:r>
            <a:r>
              <a:rPr lang="en-US" sz="4800" dirty="0">
                <a:solidFill>
                  <a:schemeClr val="accent1"/>
                </a:solidFill>
              </a:rPr>
              <a:t>? </a:t>
            </a:r>
            <a:endParaRPr lang="en-GB" sz="48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15" y="1337069"/>
            <a:ext cx="10766469" cy="3548180"/>
          </a:xfrm>
          <a:prstGeom prst="rect">
            <a:avLst/>
          </a:prstGeom>
        </p:spPr>
      </p:pic>
      <p:pic>
        <p:nvPicPr>
          <p:cNvPr id="3" name="PV 2022 CYM 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8507" y="5287127"/>
            <a:ext cx="1477969" cy="14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78033" y="672272"/>
            <a:ext cx="10304835" cy="664797"/>
          </a:xfrm>
        </p:spPr>
        <p:txBody>
          <a:bodyPr/>
          <a:lstStyle/>
          <a:p>
            <a:pPr algn="ctr"/>
            <a:r>
              <a:rPr lang="en-US" sz="4800" dirty="0" err="1">
                <a:solidFill>
                  <a:schemeClr val="accent1"/>
                </a:solidFill>
              </a:rPr>
              <a:t>Gweithgaredd</a:t>
            </a:r>
            <a:r>
              <a:rPr lang="en-US" sz="4800" dirty="0">
                <a:solidFill>
                  <a:schemeClr val="accent1"/>
                </a:solidFill>
              </a:rPr>
              <a:t> 6: </a:t>
            </a:r>
            <a:r>
              <a:rPr lang="en-US" sz="4800" dirty="0" err="1">
                <a:solidFill>
                  <a:schemeClr val="accent1"/>
                </a:solidFill>
              </a:rPr>
              <a:t>Gwir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neu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Anwir</a:t>
            </a:r>
            <a:r>
              <a:rPr lang="en-US" sz="4800" dirty="0">
                <a:solidFill>
                  <a:schemeClr val="accent1"/>
                </a:solidFill>
              </a:rPr>
              <a:t>? </a:t>
            </a:r>
            <a:endParaRPr lang="en-GB" sz="48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15" y="1337069"/>
            <a:ext cx="10766469" cy="3548180"/>
          </a:xfrm>
          <a:prstGeom prst="rect">
            <a:avLst/>
          </a:prstGeom>
        </p:spPr>
      </p:pic>
      <p:pic>
        <p:nvPicPr>
          <p:cNvPr id="3" name="PV 2022 CYM 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2452" y="5263845"/>
            <a:ext cx="1375993" cy="13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989" y="864001"/>
            <a:ext cx="11098059" cy="147732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800" dirty="0" err="1">
                <a:solidFill>
                  <a:schemeClr val="accent1"/>
                </a:solidFill>
              </a:rPr>
              <a:t>Gweithgaredd</a:t>
            </a:r>
            <a:r>
              <a:rPr lang="en-US" sz="4800" dirty="0">
                <a:solidFill>
                  <a:schemeClr val="accent1"/>
                </a:solidFill>
              </a:rPr>
              <a:t> 1: 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Beth </a:t>
            </a:r>
            <a:r>
              <a:rPr lang="en-US" sz="4800" dirty="0" err="1">
                <a:solidFill>
                  <a:schemeClr val="accent1"/>
                </a:solidFill>
              </a:rPr>
              <a:t>yw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pleidlais</a:t>
            </a:r>
            <a:r>
              <a:rPr lang="en-US" sz="4800" dirty="0">
                <a:solidFill>
                  <a:schemeClr val="accent1"/>
                </a:solidFill>
              </a:rPr>
              <a:t>? </a:t>
            </a:r>
            <a:endParaRPr lang="en-GB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5999" y="2712336"/>
            <a:ext cx="10304835" cy="21031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a. </a:t>
            </a:r>
            <a:r>
              <a:rPr lang="en-US" dirty="0" err="1">
                <a:solidFill>
                  <a:schemeClr val="tx1"/>
                </a:solidFill>
              </a:rPr>
              <a:t>Ydych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chi’n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gallu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disgrifio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beth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pleidlais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b. </a:t>
            </a:r>
            <a:r>
              <a:rPr lang="en-US" dirty="0" err="1">
                <a:solidFill>
                  <a:schemeClr val="tx1"/>
                </a:solidFill>
              </a:rPr>
              <a:t>Ydych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chi’n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gallu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rhoi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enghreifftiau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wahanol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fathau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bleidleisiau</a:t>
            </a:r>
            <a:r>
              <a:rPr lang="en-US" dirty="0">
                <a:solidFill>
                  <a:schemeClr val="tx1"/>
                </a:solidFill>
              </a:rPr>
              <a:t>?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V 2022 CYM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2256" y="5263846"/>
            <a:ext cx="1312319" cy="13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5998" y="657523"/>
            <a:ext cx="10304835" cy="664797"/>
          </a:xfrm>
        </p:spPr>
        <p:txBody>
          <a:bodyPr/>
          <a:lstStyle/>
          <a:p>
            <a:r>
              <a:rPr lang="en-GB" sz="4800" dirty="0" err="1">
                <a:solidFill>
                  <a:srgbClr val="0070C0"/>
                </a:solidFill>
              </a:rPr>
              <a:t>Gweithgaredd</a:t>
            </a:r>
            <a:r>
              <a:rPr lang="en-GB" sz="4800" dirty="0">
                <a:solidFill>
                  <a:srgbClr val="0070C0"/>
                </a:solidFill>
              </a:rPr>
              <a:t> 7: </a:t>
            </a:r>
            <a:r>
              <a:rPr lang="en-GB" sz="4800" dirty="0" err="1">
                <a:solidFill>
                  <a:srgbClr val="0070C0"/>
                </a:solidFill>
              </a:rPr>
              <a:t>Wardiau</a:t>
            </a:r>
            <a:endParaRPr lang="en-GB" sz="4800" dirty="0">
              <a:solidFill>
                <a:srgbClr val="0070C0"/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85277" y="1460466"/>
            <a:ext cx="10304835" cy="444019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Beth </a:t>
            </a:r>
            <a:r>
              <a:rPr lang="en-US" sz="1800" dirty="0" err="1">
                <a:solidFill>
                  <a:schemeClr val="tx1"/>
                </a:solidFill>
              </a:rPr>
              <a:t>yw</a:t>
            </a:r>
            <a:r>
              <a:rPr lang="en-US" sz="1800" dirty="0">
                <a:solidFill>
                  <a:schemeClr val="tx1"/>
                </a:solidFill>
              </a:rPr>
              <a:t> ward?</a:t>
            </a:r>
          </a:p>
          <a:p>
            <a:r>
              <a:rPr lang="en-GB" sz="1800" dirty="0">
                <a:solidFill>
                  <a:schemeClr val="tx1"/>
                </a:solidFill>
              </a:rPr>
              <a:t>Mae </a:t>
            </a:r>
            <a:r>
              <a:rPr lang="en-GB" sz="1800" dirty="0" err="1">
                <a:solidFill>
                  <a:schemeClr val="tx1"/>
                </a:solidFill>
              </a:rPr>
              <a:t>cynghorwyr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cynrychioli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ardal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benodol</a:t>
            </a:r>
            <a:r>
              <a:rPr lang="en-GB" sz="1800" dirty="0">
                <a:solidFill>
                  <a:schemeClr val="tx1"/>
                </a:solidFill>
              </a:rPr>
              <a:t> o </a:t>
            </a:r>
            <a:r>
              <a:rPr lang="en-GB" sz="1800" dirty="0" err="1">
                <a:solidFill>
                  <a:schemeClr val="tx1"/>
                </a:solidFill>
              </a:rPr>
              <a:t>fewn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ardal</a:t>
            </a:r>
            <a:r>
              <a:rPr lang="en-GB" sz="1800" dirty="0">
                <a:solidFill>
                  <a:schemeClr val="tx1"/>
                </a:solidFill>
              </a:rPr>
              <a:t> y </a:t>
            </a:r>
            <a:r>
              <a:rPr lang="en-GB" sz="1800" dirty="0" err="1">
                <a:solidFill>
                  <a:schemeClr val="tx1"/>
                </a:solidFill>
              </a:rPr>
              <a:t>cyngor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o’r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enw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u="sng" dirty="0">
                <a:solidFill>
                  <a:schemeClr val="tx1"/>
                </a:solidFill>
              </a:rPr>
              <a:t>ward</a:t>
            </a:r>
            <a:r>
              <a:rPr lang="en-GB" sz="1800" dirty="0">
                <a:solidFill>
                  <a:schemeClr val="tx1"/>
                </a:solidFill>
              </a:rPr>
              <a:t>. </a:t>
            </a:r>
          </a:p>
          <a:p>
            <a:endParaRPr lang="en-GB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mha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cyngor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ydych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chi’n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mha</a:t>
            </a:r>
            <a:r>
              <a:rPr lang="en-GB" sz="1800" dirty="0">
                <a:solidFill>
                  <a:schemeClr val="tx1"/>
                </a:solidFill>
              </a:rPr>
              <a:t> ward </a:t>
            </a:r>
            <a:r>
              <a:rPr lang="en-GB" sz="1800" dirty="0" err="1">
                <a:solidFill>
                  <a:schemeClr val="tx1"/>
                </a:solidFill>
              </a:rPr>
              <a:t>ydych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chi’n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mha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wardiau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mae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aelodau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eraill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o'ch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teulu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? </a:t>
            </a:r>
            <a:r>
              <a:rPr lang="en-GB" sz="1800" dirty="0" err="1">
                <a:solidFill>
                  <a:schemeClr val="tx1"/>
                </a:solidFill>
              </a:rPr>
              <a:t>Bydd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angen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gwybod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codau</a:t>
            </a:r>
            <a:r>
              <a:rPr lang="en-GB" sz="1800" dirty="0">
                <a:solidFill>
                  <a:schemeClr val="tx1"/>
                </a:solidFill>
              </a:rPr>
              <a:t> post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Ydych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chi’n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yr</a:t>
            </a:r>
            <a:r>
              <a:rPr lang="en-GB" sz="1800" dirty="0">
                <a:solidFill>
                  <a:schemeClr val="tx1"/>
                </a:solidFill>
              </a:rPr>
              <a:t> un ward </a:t>
            </a:r>
            <a:r>
              <a:rPr lang="en-GB" sz="1800" dirty="0" err="1">
                <a:solidFill>
                  <a:schemeClr val="tx1"/>
                </a:solidFill>
              </a:rPr>
              <a:t>a’ch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ysgol</a:t>
            </a:r>
            <a:r>
              <a:rPr lang="en-GB" sz="1800" dirty="0">
                <a:solidFill>
                  <a:schemeClr val="tx1"/>
                </a:solidFill>
              </a:rPr>
              <a:t>? </a:t>
            </a:r>
            <a:r>
              <a:rPr lang="en-GB" sz="1800" dirty="0" err="1">
                <a:solidFill>
                  <a:schemeClr val="tx1"/>
                </a:solidFill>
              </a:rPr>
              <a:t>Bydd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angen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gwybod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côd</a:t>
            </a:r>
            <a:r>
              <a:rPr lang="en-GB" sz="1800" dirty="0">
                <a:solidFill>
                  <a:schemeClr val="tx1"/>
                </a:solidFill>
              </a:rPr>
              <a:t> post </a:t>
            </a:r>
            <a:r>
              <a:rPr lang="en-GB" sz="1800" dirty="0" err="1">
                <a:solidFill>
                  <a:schemeClr val="tx1"/>
                </a:solidFill>
              </a:rPr>
              <a:t>eich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ysgol</a:t>
            </a:r>
            <a:r>
              <a:rPr lang="en-GB" sz="1800" dirty="0">
                <a:solidFill>
                  <a:schemeClr val="tx1"/>
                </a:solidFill>
              </a:rPr>
              <a:t>. </a:t>
            </a:r>
          </a:p>
          <a:p>
            <a:endParaRPr lang="en-US" sz="3200" dirty="0">
              <a:solidFill>
                <a:schemeClr val="tx1"/>
              </a:solidFill>
              <a:hlinkClick r:id="rId5"/>
            </a:endParaRPr>
          </a:p>
          <a:p>
            <a:r>
              <a:rPr lang="en-US" sz="3200" dirty="0">
                <a:solidFill>
                  <a:schemeClr val="tx1"/>
                </a:solidFill>
                <a:hlinkClick r:id="rId5"/>
              </a:rPr>
              <a:t>www.</a:t>
            </a:r>
            <a:r>
              <a:rPr lang="en-GB" sz="3200" dirty="0">
                <a:solidFill>
                  <a:schemeClr val="tx1"/>
                </a:solidFill>
                <a:hlinkClick r:id="rId5"/>
              </a:rPr>
              <a:t>writetothem.com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GB" sz="18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V 2022 CYM 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6996" y="5289463"/>
            <a:ext cx="1569794" cy="156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53B0DC-5FFC-3F4D-BC35-8B75EA2E9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42" y="974035"/>
            <a:ext cx="8579435" cy="4017354"/>
          </a:xfrm>
          <a:prstGeom prst="rect">
            <a:avLst/>
          </a:prstGeom>
        </p:spPr>
      </p:pic>
      <p:pic>
        <p:nvPicPr>
          <p:cNvPr id="2" name="PV 2022 CYM 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469" y="5251320"/>
            <a:ext cx="1513779" cy="15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3A4E8F-D2A5-BA4A-93C9-3C3B1A373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1192602"/>
            <a:ext cx="11416748" cy="2879268"/>
          </a:xfrm>
          <a:prstGeom prst="rect">
            <a:avLst/>
          </a:prstGeom>
        </p:spPr>
      </p:pic>
      <p:pic>
        <p:nvPicPr>
          <p:cNvPr id="2" name="PV 2022 CYM 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404" y="5288897"/>
            <a:ext cx="1426097" cy="14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5998" y="657523"/>
            <a:ext cx="10304835" cy="664797"/>
          </a:xfrm>
        </p:spPr>
        <p:txBody>
          <a:bodyPr/>
          <a:lstStyle/>
          <a:p>
            <a:r>
              <a:rPr lang="en-GB" sz="4800" dirty="0" err="1">
                <a:solidFill>
                  <a:srgbClr val="0070C0"/>
                </a:solidFill>
              </a:rPr>
              <a:t>Gweithgaredd</a:t>
            </a:r>
            <a:r>
              <a:rPr lang="en-GB" sz="4800" dirty="0">
                <a:solidFill>
                  <a:srgbClr val="0070C0"/>
                </a:solidFill>
              </a:rPr>
              <a:t> 7: </a:t>
            </a:r>
            <a:r>
              <a:rPr lang="en-GB" sz="4800" dirty="0" err="1">
                <a:solidFill>
                  <a:srgbClr val="0070C0"/>
                </a:solidFill>
              </a:rPr>
              <a:t>Wardiau</a:t>
            </a:r>
            <a:endParaRPr lang="en-GB" sz="4800" dirty="0">
              <a:solidFill>
                <a:srgbClr val="0070C0"/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85277" y="1665962"/>
            <a:ext cx="10304835" cy="326407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mha</a:t>
            </a:r>
            <a:r>
              <a:rPr lang="en-GB" sz="1800" dirty="0">
                <a:solidFill>
                  <a:schemeClr val="tx1"/>
                </a:solidFill>
              </a:rPr>
              <a:t> sir </a:t>
            </a:r>
            <a:r>
              <a:rPr lang="en-GB" sz="1800" dirty="0" err="1">
                <a:solidFill>
                  <a:schemeClr val="tx1"/>
                </a:solidFill>
              </a:rPr>
              <a:t>ydych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chi’n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mha</a:t>
            </a:r>
            <a:r>
              <a:rPr lang="en-GB" sz="1800" dirty="0">
                <a:solidFill>
                  <a:schemeClr val="tx1"/>
                </a:solidFill>
              </a:rPr>
              <a:t> ward </a:t>
            </a:r>
            <a:r>
              <a:rPr lang="en-GB" sz="1800" dirty="0" err="1">
                <a:solidFill>
                  <a:schemeClr val="tx1"/>
                </a:solidFill>
              </a:rPr>
              <a:t>ydych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chi’n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mha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wardiau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mae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aelodau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eraill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o'ch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teulu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? </a:t>
            </a:r>
            <a:r>
              <a:rPr lang="en-GB" sz="1800" dirty="0" err="1">
                <a:solidFill>
                  <a:schemeClr val="tx1"/>
                </a:solidFill>
              </a:rPr>
              <a:t>Bydd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angen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gwybod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codau</a:t>
            </a:r>
            <a:r>
              <a:rPr lang="en-GB" sz="1800" dirty="0">
                <a:solidFill>
                  <a:schemeClr val="tx1"/>
                </a:solidFill>
              </a:rPr>
              <a:t> post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Ydych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chi’n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byw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yr</a:t>
            </a:r>
            <a:r>
              <a:rPr lang="en-GB" sz="1800" dirty="0">
                <a:solidFill>
                  <a:schemeClr val="tx1"/>
                </a:solidFill>
              </a:rPr>
              <a:t> un ward </a:t>
            </a:r>
            <a:r>
              <a:rPr lang="en-GB" sz="1800" dirty="0" err="1">
                <a:solidFill>
                  <a:schemeClr val="tx1"/>
                </a:solidFill>
              </a:rPr>
              <a:t>a’ch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ysgol</a:t>
            </a:r>
            <a:r>
              <a:rPr lang="en-GB" sz="1800" dirty="0">
                <a:solidFill>
                  <a:schemeClr val="tx1"/>
                </a:solidFill>
              </a:rPr>
              <a:t>?  </a:t>
            </a:r>
            <a:r>
              <a:rPr lang="en-GB" sz="1800" dirty="0" err="1">
                <a:solidFill>
                  <a:schemeClr val="tx1"/>
                </a:solidFill>
              </a:rPr>
              <a:t>Bydd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angen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gwybod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côd</a:t>
            </a:r>
            <a:r>
              <a:rPr lang="en-GB" sz="1800" dirty="0">
                <a:solidFill>
                  <a:schemeClr val="tx1"/>
                </a:solidFill>
              </a:rPr>
              <a:t> post </a:t>
            </a:r>
            <a:r>
              <a:rPr lang="en-GB" sz="1800" dirty="0" err="1">
                <a:solidFill>
                  <a:schemeClr val="tx1"/>
                </a:solidFill>
              </a:rPr>
              <a:t>eich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ysgol</a:t>
            </a:r>
            <a:r>
              <a:rPr lang="en-GB" sz="1800" dirty="0">
                <a:solidFill>
                  <a:schemeClr val="tx1"/>
                </a:solidFill>
              </a:rPr>
              <a:t>. </a:t>
            </a:r>
          </a:p>
          <a:p>
            <a:endParaRPr lang="en-US" sz="3200" dirty="0">
              <a:solidFill>
                <a:schemeClr val="tx1"/>
              </a:solidFill>
              <a:hlinkClick r:id="rId5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hlinkClick r:id="rId5"/>
              </a:rPr>
              <a:t>www.</a:t>
            </a:r>
            <a:r>
              <a:rPr lang="en-GB" sz="3200" dirty="0">
                <a:solidFill>
                  <a:schemeClr val="tx1"/>
                </a:solidFill>
                <a:hlinkClick r:id="rId5"/>
              </a:rPr>
              <a:t>writetothem.com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V 2022 CYM 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5888" y="5273678"/>
            <a:ext cx="1425053" cy="14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4992" y="1512930"/>
            <a:ext cx="10304835" cy="830997"/>
          </a:xfrm>
        </p:spPr>
        <p:txBody>
          <a:bodyPr/>
          <a:lstStyle/>
          <a:p>
            <a:pPr algn="ctr"/>
            <a:r>
              <a:rPr lang="en-GB" dirty="0" err="1"/>
              <a:t>Diwedd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3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94993" y="3127032"/>
            <a:ext cx="10304835" cy="1658916"/>
          </a:xfrm>
        </p:spPr>
        <p:txBody>
          <a:bodyPr/>
          <a:lstStyle/>
          <a:p>
            <a:pPr algn="ctr"/>
            <a:r>
              <a:rPr lang="en-GB" sz="1800" dirty="0" err="1"/>
              <a:t>Os</a:t>
            </a:r>
            <a:r>
              <a:rPr lang="en-GB" sz="1800" dirty="0"/>
              <a:t> </a:t>
            </a:r>
            <a:r>
              <a:rPr lang="en-GB" sz="1800" dirty="0" err="1"/>
              <a:t>ydych</a:t>
            </a:r>
            <a:r>
              <a:rPr lang="en-GB" sz="1800" dirty="0"/>
              <a:t> </a:t>
            </a:r>
            <a:r>
              <a:rPr lang="en-GB" sz="1800" dirty="0" err="1"/>
              <a:t>chi’n</a:t>
            </a:r>
            <a:r>
              <a:rPr lang="en-GB" sz="1800" dirty="0"/>
              <a:t> 14 </a:t>
            </a:r>
            <a:r>
              <a:rPr lang="en-GB" sz="1800" dirty="0" err="1"/>
              <a:t>oed</a:t>
            </a:r>
            <a:r>
              <a:rPr lang="en-GB" sz="1800" dirty="0"/>
              <a:t> </a:t>
            </a:r>
            <a:r>
              <a:rPr lang="en-GB" sz="1800" dirty="0" err="1"/>
              <a:t>neu’n</a:t>
            </a:r>
            <a:r>
              <a:rPr lang="en-GB" sz="1800" dirty="0"/>
              <a:t> h</a:t>
            </a:r>
            <a:r>
              <a:rPr lang="cy-GB" sz="1800" b="1" dirty="0">
                <a:latin typeface="Comic Sans MS" panose="030F0702030302020204" pitchFamily="66" charset="0"/>
                <a:cs typeface="Calibri" panose="020F0502020204030204" pitchFamily="34" charset="0"/>
              </a:rPr>
              <a:t>ŷ</a:t>
            </a:r>
            <a:r>
              <a:rPr lang="en-GB" sz="1800" dirty="0"/>
              <a:t>n, </a:t>
            </a:r>
            <a:r>
              <a:rPr lang="en-GB" sz="1800" dirty="0" err="1"/>
              <a:t>gallech</a:t>
            </a:r>
            <a:r>
              <a:rPr lang="en-GB" sz="1800" dirty="0"/>
              <a:t> chi </a:t>
            </a:r>
            <a:r>
              <a:rPr lang="en-GB" sz="1800" dirty="0" err="1"/>
              <a:t>gofrestru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bleidleisio</a:t>
            </a:r>
            <a:r>
              <a:rPr lang="en-GB" sz="1800" dirty="0"/>
              <a:t> </a:t>
            </a:r>
            <a:r>
              <a:rPr lang="en-GB" sz="1800" dirty="0" err="1"/>
              <a:t>mewn</a:t>
            </a:r>
            <a:r>
              <a:rPr lang="en-GB" sz="1800" dirty="0"/>
              <a:t> </a:t>
            </a:r>
            <a:r>
              <a:rPr lang="en-GB" sz="1800" dirty="0" err="1"/>
              <a:t>etholiadau</a:t>
            </a:r>
            <a:r>
              <a:rPr lang="en-GB" sz="1800" dirty="0"/>
              <a:t> go-</a:t>
            </a:r>
            <a:r>
              <a:rPr lang="en-GB" sz="1800" dirty="0" err="1"/>
              <a:t>iawn</a:t>
            </a:r>
            <a:r>
              <a:rPr lang="en-GB" sz="1800" dirty="0"/>
              <a:t> </a:t>
            </a:r>
            <a:r>
              <a:rPr lang="en-GB" sz="1800" dirty="0" err="1"/>
              <a:t>yma</a:t>
            </a:r>
            <a:r>
              <a:rPr lang="en-GB" sz="1800" dirty="0"/>
              <a:t>: </a:t>
            </a:r>
          </a:p>
          <a:p>
            <a:pPr algn="ctr"/>
            <a:r>
              <a:rPr lang="en-GB" sz="1800" u="sng" dirty="0">
                <a:hlinkClick r:id="rId5"/>
              </a:rPr>
              <a:t>https://www.gov.uk/register-to-vote</a:t>
            </a:r>
            <a:r>
              <a:rPr lang="en-GB" sz="1800" dirty="0"/>
              <a:t> 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V 2022 CYM 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5989" y="5101007"/>
            <a:ext cx="1562840" cy="156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000" y="1178326"/>
            <a:ext cx="10304835" cy="3656386"/>
          </a:xfrm>
        </p:spPr>
        <p:txBody>
          <a:bodyPr/>
          <a:lstStyle/>
          <a:p>
            <a:pPr algn="ctr"/>
            <a:r>
              <a:rPr lang="en-US" sz="4400" dirty="0"/>
              <a:t>Mae </a:t>
            </a:r>
            <a:r>
              <a:rPr lang="en-US" sz="4400" dirty="0" err="1"/>
              <a:t>pleidleisio</a:t>
            </a:r>
            <a:r>
              <a:rPr lang="en-US" sz="4400" dirty="0"/>
              <a:t> </a:t>
            </a:r>
            <a:r>
              <a:rPr lang="en-US" sz="4400" dirty="0" err="1"/>
              <a:t>yn</a:t>
            </a:r>
            <a:r>
              <a:rPr lang="en-US" sz="4400" dirty="0"/>
              <a:t> </a:t>
            </a:r>
            <a:r>
              <a:rPr lang="en-US" sz="4400" dirty="0" err="1"/>
              <a:t>ffordd</a:t>
            </a:r>
            <a:r>
              <a:rPr lang="en-US" sz="4400" dirty="0"/>
              <a:t> y gall </a:t>
            </a:r>
            <a:r>
              <a:rPr lang="en-US" sz="4400" dirty="0" err="1"/>
              <a:t>grŵp</a:t>
            </a:r>
            <a:r>
              <a:rPr lang="en-US" sz="4400" dirty="0"/>
              <a:t> o </a:t>
            </a:r>
            <a:r>
              <a:rPr lang="en-US" sz="4400" dirty="0" err="1"/>
              <a:t>bobl</a:t>
            </a:r>
            <a:r>
              <a:rPr lang="en-US" sz="4400" dirty="0"/>
              <a:t> </a:t>
            </a:r>
            <a:r>
              <a:rPr lang="en-US" sz="4400" dirty="0" err="1"/>
              <a:t>ddewis</a:t>
            </a:r>
            <a:r>
              <a:rPr lang="en-US" sz="4400" dirty="0"/>
              <a:t> </a:t>
            </a:r>
            <a:r>
              <a:rPr lang="en-US" sz="4400" dirty="0" err="1"/>
              <a:t>rhywbeth</a:t>
            </a:r>
            <a:r>
              <a:rPr lang="en-US" sz="4400" dirty="0"/>
              <a:t> </a:t>
            </a:r>
            <a:r>
              <a:rPr lang="en-US" sz="4400" dirty="0" err="1"/>
              <a:t>neu</a:t>
            </a:r>
            <a:r>
              <a:rPr lang="en-US" sz="4400" dirty="0"/>
              <a:t> </a:t>
            </a:r>
            <a:r>
              <a:rPr lang="en-US" sz="4400" dirty="0" err="1"/>
              <a:t>rywun</a:t>
            </a:r>
            <a:r>
              <a:rPr lang="en-US" sz="4400" dirty="0"/>
              <a:t>. </a:t>
            </a:r>
            <a:r>
              <a:rPr lang="en-US" sz="4400" dirty="0" err="1"/>
              <a:t>Fel</a:t>
            </a:r>
            <a:r>
              <a:rPr lang="en-US" sz="4400" dirty="0"/>
              <a:t> </a:t>
            </a:r>
            <a:r>
              <a:rPr lang="en-US" sz="4400" dirty="0" err="1"/>
              <a:t>arfer</a:t>
            </a:r>
            <a:r>
              <a:rPr lang="en-US" sz="4400" dirty="0"/>
              <a:t> </a:t>
            </a:r>
            <a:r>
              <a:rPr lang="en-US" sz="4400" dirty="0" err="1"/>
              <a:t>bydd</a:t>
            </a:r>
            <a:r>
              <a:rPr lang="en-US" sz="4400" dirty="0"/>
              <a:t> </a:t>
            </a:r>
            <a:r>
              <a:rPr lang="en-US" sz="4400" dirty="0" err="1"/>
              <a:t>pawb</a:t>
            </a:r>
            <a:r>
              <a:rPr lang="en-US" sz="4400" dirty="0"/>
              <a:t> </a:t>
            </a:r>
            <a:r>
              <a:rPr lang="en-US" sz="4400" dirty="0" err="1"/>
              <a:t>yn</a:t>
            </a:r>
            <a:r>
              <a:rPr lang="en-US" sz="4400" dirty="0"/>
              <a:t> y </a:t>
            </a:r>
            <a:r>
              <a:rPr lang="en-US" sz="4400" dirty="0" err="1"/>
              <a:t>grŵp</a:t>
            </a:r>
            <a:r>
              <a:rPr lang="en-US" sz="4400" dirty="0"/>
              <a:t> </a:t>
            </a:r>
            <a:r>
              <a:rPr lang="en-US" sz="4400" dirty="0" err="1"/>
              <a:t>yn</a:t>
            </a:r>
            <a:r>
              <a:rPr lang="en-US" sz="4400" dirty="0"/>
              <a:t> </a:t>
            </a:r>
            <a:r>
              <a:rPr lang="en-US" sz="4400" dirty="0" err="1"/>
              <a:t>gallu</a:t>
            </a:r>
            <a:r>
              <a:rPr lang="en-US" sz="4400" dirty="0"/>
              <a:t> </a:t>
            </a:r>
            <a:r>
              <a:rPr lang="en-US" sz="4400" dirty="0" err="1"/>
              <a:t>pleidleisio</a:t>
            </a:r>
            <a:r>
              <a:rPr lang="en-US" sz="4400" dirty="0"/>
              <a:t> </a:t>
            </a:r>
            <a:r>
              <a:rPr lang="en-US" sz="4400" dirty="0" err="1"/>
              <a:t>ar</a:t>
            </a:r>
            <a:r>
              <a:rPr lang="en-US" sz="4400" dirty="0"/>
              <a:t> </a:t>
            </a:r>
            <a:r>
              <a:rPr lang="en-US" sz="4400" dirty="0" err="1"/>
              <a:t>gyfer</a:t>
            </a:r>
            <a:r>
              <a:rPr lang="en-US" sz="4400" dirty="0"/>
              <a:t> </a:t>
            </a:r>
            <a:r>
              <a:rPr lang="en-US" sz="4400" dirty="0" err="1"/>
              <a:t>beth</a:t>
            </a:r>
            <a:r>
              <a:rPr lang="en-US" sz="4400" dirty="0"/>
              <a:t> </a:t>
            </a:r>
            <a:r>
              <a:rPr lang="en-US" sz="4400" dirty="0" err="1"/>
              <a:t>mae</a:t>
            </a:r>
            <a:r>
              <a:rPr lang="en-US" sz="4400" dirty="0"/>
              <a:t> </a:t>
            </a:r>
            <a:r>
              <a:rPr lang="en-US" sz="4400" dirty="0" err="1"/>
              <a:t>nhw</a:t>
            </a:r>
            <a:r>
              <a:rPr lang="en-US" sz="4400" dirty="0"/>
              <a:t> </a:t>
            </a:r>
            <a:r>
              <a:rPr lang="en-US" sz="4400" dirty="0" err="1"/>
              <a:t>eisiau</a:t>
            </a:r>
            <a:r>
              <a:rPr lang="en-US" sz="4400" dirty="0"/>
              <a:t>, </a:t>
            </a:r>
            <a:r>
              <a:rPr lang="en-US" sz="4400" dirty="0" err="1"/>
              <a:t>a’r</a:t>
            </a:r>
            <a:r>
              <a:rPr lang="en-US" sz="4400" dirty="0"/>
              <a:t> </a:t>
            </a:r>
            <a:r>
              <a:rPr lang="en-US" sz="4400" dirty="0" err="1"/>
              <a:t>peth</a:t>
            </a:r>
            <a:r>
              <a:rPr lang="en-US" sz="4400" dirty="0"/>
              <a:t> </a:t>
            </a:r>
            <a:r>
              <a:rPr lang="en-US" sz="4400" dirty="0" err="1"/>
              <a:t>gyda'r</a:t>
            </a:r>
            <a:r>
              <a:rPr lang="en-US" sz="4400" dirty="0"/>
              <a:t> </a:t>
            </a:r>
            <a:r>
              <a:rPr lang="en-US" sz="4400" dirty="0" err="1"/>
              <a:t>nifer</a:t>
            </a:r>
            <a:r>
              <a:rPr lang="en-US" sz="4400" dirty="0"/>
              <a:t> </a:t>
            </a:r>
            <a:r>
              <a:rPr lang="en-US" sz="4400" dirty="0" err="1"/>
              <a:t>fwyaf</a:t>
            </a:r>
            <a:r>
              <a:rPr lang="en-US" sz="4400" dirty="0"/>
              <a:t> o </a:t>
            </a:r>
            <a:r>
              <a:rPr lang="en-US" sz="4400" dirty="0" err="1"/>
              <a:t>bleidleisiau</a:t>
            </a:r>
            <a:r>
              <a:rPr lang="en-US" sz="4400" dirty="0"/>
              <a:t> </a:t>
            </a:r>
            <a:r>
              <a:rPr lang="en-US" sz="4400" dirty="0" err="1"/>
              <a:t>sy’n</a:t>
            </a:r>
            <a:r>
              <a:rPr lang="en-US" sz="4400" dirty="0"/>
              <a:t> </a:t>
            </a:r>
            <a:r>
              <a:rPr lang="en-US" sz="4400" dirty="0" err="1"/>
              <a:t>ennill</a:t>
            </a:r>
            <a:r>
              <a:rPr lang="en-US" sz="4400" dirty="0"/>
              <a:t>.</a:t>
            </a:r>
            <a:endParaRPr lang="en-GB" sz="4400" dirty="0"/>
          </a:p>
        </p:txBody>
      </p:sp>
      <p:pic>
        <p:nvPicPr>
          <p:cNvPr id="3" name="PV 2022 CYM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8520" y="5339002"/>
            <a:ext cx="1299793" cy="12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375" y="864001"/>
            <a:ext cx="10951200" cy="83099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Gwahanol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fath</a:t>
            </a:r>
            <a:r>
              <a:rPr lang="en-US" dirty="0">
                <a:solidFill>
                  <a:schemeClr val="accent1"/>
                </a:solidFill>
              </a:rPr>
              <a:t> o </a:t>
            </a:r>
            <a:r>
              <a:rPr lang="en-US" dirty="0" err="1">
                <a:solidFill>
                  <a:schemeClr val="accent1"/>
                </a:solidFill>
              </a:rPr>
              <a:t>bleidleisio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375" y="2050005"/>
            <a:ext cx="10478834" cy="259045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Etholiad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cyngor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ysgol</a:t>
            </a:r>
            <a:r>
              <a:rPr lang="en-US" dirty="0">
                <a:solidFill>
                  <a:schemeClr val="tx1"/>
                </a:solidFill>
              </a:rPr>
              <a:t>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Sioeau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adloniant</a:t>
            </a:r>
            <a:r>
              <a:rPr lang="en-US" dirty="0">
                <a:solidFill>
                  <a:schemeClr val="tx1"/>
                </a:solidFill>
              </a:rPr>
              <a:t> (Strictly, I’m a Celeb)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Etholiad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en-US" dirty="0"/>
          </a:p>
          <a:p>
            <a:endParaRPr lang="en-GB" dirty="0"/>
          </a:p>
        </p:txBody>
      </p:sp>
      <p:pic>
        <p:nvPicPr>
          <p:cNvPr id="4" name="PV 2022 CYM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3058" y="5301424"/>
            <a:ext cx="1363467" cy="13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4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000" y="1864126"/>
            <a:ext cx="10304835" cy="166199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Sut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mae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pobl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yn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pleidleisio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mewn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etholiad</a:t>
            </a:r>
            <a:r>
              <a:rPr lang="en-US" dirty="0">
                <a:solidFill>
                  <a:schemeClr val="accent1"/>
                </a:solidFill>
              </a:rPr>
              <a:t>? 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3" name="PV 2022 CYM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7894" y="5276372"/>
            <a:ext cx="1401045" cy="14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1329595"/>
          </a:xfrm>
        </p:spPr>
        <p:txBody>
          <a:bodyPr/>
          <a:lstStyle/>
          <a:p>
            <a:r>
              <a:rPr lang="en-US" sz="4800" dirty="0" err="1">
                <a:solidFill>
                  <a:schemeClr val="accent1"/>
                </a:solidFill>
              </a:rPr>
              <a:t>Gweithgaredd</a:t>
            </a:r>
            <a:r>
              <a:rPr lang="en-US" sz="4800" dirty="0">
                <a:solidFill>
                  <a:schemeClr val="accent1"/>
                </a:solidFill>
              </a:rPr>
              <a:t> 2: 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4800" dirty="0" err="1">
                <a:solidFill>
                  <a:schemeClr val="accent1"/>
                </a:solidFill>
              </a:rPr>
              <a:t>Etholiadau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cynghorau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lleol</a:t>
            </a:r>
            <a:endParaRPr lang="en-GB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000" y="2295995"/>
            <a:ext cx="10304835" cy="2451953"/>
          </a:xfrm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Ydych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chi’n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gallu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dod</a:t>
            </a:r>
            <a:r>
              <a:rPr lang="en-US" sz="2800" dirty="0">
                <a:solidFill>
                  <a:schemeClr val="tx1"/>
                </a:solidFill>
              </a:rPr>
              <a:t> o </a:t>
            </a:r>
            <a:r>
              <a:rPr lang="en-US" sz="2800" dirty="0" err="1">
                <a:solidFill>
                  <a:schemeClr val="tx1"/>
                </a:solidFill>
              </a:rPr>
              <a:t>hyd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i’r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wybodaeth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canlynol</a:t>
            </a:r>
            <a:r>
              <a:rPr lang="en-US" sz="2800" dirty="0">
                <a:solidFill>
                  <a:schemeClr val="tx1"/>
                </a:solidFill>
              </a:rPr>
              <a:t>?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err="1">
                <a:solidFill>
                  <a:schemeClr val="tx1"/>
                </a:solidFill>
              </a:rPr>
              <a:t>Dyddiad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etholiad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nesaf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Enw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au’r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bobl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sy’n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eich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cynrychioli</a:t>
            </a:r>
            <a:r>
              <a:rPr lang="en-US" sz="2800" dirty="0">
                <a:solidFill>
                  <a:schemeClr val="tx1"/>
                </a:solidFill>
              </a:rPr>
              <a:t> chi 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Oedran</a:t>
            </a:r>
            <a:r>
              <a:rPr lang="en-US" sz="2800" dirty="0">
                <a:solidFill>
                  <a:schemeClr val="tx1"/>
                </a:solidFill>
              </a:rPr>
              <a:t> y </a:t>
            </a:r>
            <a:r>
              <a:rPr lang="en-US" sz="2800" dirty="0" err="1">
                <a:solidFill>
                  <a:schemeClr val="tx1"/>
                </a:solidFill>
              </a:rPr>
              <a:t>gallwch</a:t>
            </a:r>
            <a:r>
              <a:rPr lang="en-US" sz="2800" dirty="0">
                <a:solidFill>
                  <a:schemeClr val="tx1"/>
                </a:solidFill>
              </a:rPr>
              <a:t> chi </a:t>
            </a:r>
            <a:r>
              <a:rPr lang="en-US" sz="2800" dirty="0" err="1">
                <a:solidFill>
                  <a:schemeClr val="tx1"/>
                </a:solidFill>
              </a:rPr>
              <a:t>bleidleisio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4" name="PV 2022 CYM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9313" y="5376580"/>
            <a:ext cx="1238207" cy="123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7225" y="657225"/>
            <a:ext cx="10887075" cy="49434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err="1">
                <a:solidFill>
                  <a:schemeClr val="accent1"/>
                </a:solidFill>
                <a:latin typeface="+mj-lt"/>
              </a:rPr>
              <a:t>Etholiadau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</a:rPr>
              <a:t>Cynghorau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</a:rPr>
              <a:t>Lleol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Etholiad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nesaf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2022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Arweinydd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Cyngor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Mae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gan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bob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cyngor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arweinydd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gwahanol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Pwy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sy’n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cynrychioli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chi: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Cynghorion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Oedran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gallwch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chi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bleidliesio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16+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yng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Nghymru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Dyma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rai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o’r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pethau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maent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yn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rheoli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Casglu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ysbwriel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ac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ailgylchu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  <a:p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Gofalu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am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bobl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sydd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angen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cymorth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ychwanegol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yn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eu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cartref</a:t>
            </a:r>
            <a:endParaRPr lang="en-GB" sz="2400" b="0" dirty="0">
              <a:solidFill>
                <a:schemeClr val="tx1"/>
              </a:solidFill>
              <a:latin typeface="+mn-lt"/>
            </a:endParaRPr>
          </a:p>
          <a:p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Ffyrdd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;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llwybrau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troed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llwybrau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beicio</a:t>
            </a:r>
            <a:endParaRPr lang="en-GB" sz="2400" b="0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Parciau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Cludiant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ysgol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" name="PV 2022 CYM 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4827" y="5883884"/>
            <a:ext cx="974116" cy="9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272" y="2384348"/>
            <a:ext cx="10304835" cy="166199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Ydych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chi’n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gallu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dod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hyd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i’ch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cyngor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V 2022 CYM 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2062" y="5263845"/>
            <a:ext cx="1501253" cy="15012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3661" y="753484"/>
            <a:ext cx="11098059" cy="73866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VAG Rounded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dirty="0" err="1">
                <a:solidFill>
                  <a:schemeClr val="accent1"/>
                </a:solidFill>
              </a:rPr>
              <a:t>Gweithgaredd</a:t>
            </a:r>
            <a:r>
              <a:rPr lang="en-US" sz="4800" dirty="0">
                <a:solidFill>
                  <a:schemeClr val="accent1"/>
                </a:solidFill>
              </a:rPr>
              <a:t> 3: </a:t>
            </a:r>
            <a:r>
              <a:rPr lang="en-US" sz="4800" dirty="0" err="1">
                <a:solidFill>
                  <a:schemeClr val="accent1"/>
                </a:solidFill>
              </a:rPr>
              <a:t>Eich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cynghorau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>
                <a:solidFill>
                  <a:schemeClr val="accent1"/>
                </a:solidFill>
              </a:rPr>
              <a:t>lleol</a:t>
            </a:r>
            <a:endParaRPr lang="en-GB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300" y="1864126"/>
            <a:ext cx="10304835" cy="830997"/>
          </a:xfrm>
        </p:spPr>
        <p:txBody>
          <a:bodyPr/>
          <a:lstStyle/>
          <a:p>
            <a:pPr algn="ctr"/>
            <a:r>
              <a:rPr lang="en-US" dirty="0" err="1"/>
              <a:t>Diwedd</a:t>
            </a:r>
            <a:r>
              <a:rPr lang="en-US" dirty="0"/>
              <a:t> </a:t>
            </a:r>
            <a:r>
              <a:rPr lang="en-US" dirty="0" err="1"/>
              <a:t>Rhan</a:t>
            </a:r>
            <a:r>
              <a:rPr lang="en-US" dirty="0"/>
              <a:t> 1</a:t>
            </a:r>
            <a:endParaRPr lang="en-GB" dirty="0"/>
          </a:p>
        </p:txBody>
      </p:sp>
      <p:pic>
        <p:nvPicPr>
          <p:cNvPr id="3" name="PV 2022 CYM 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3509" y="5063430"/>
            <a:ext cx="1600417" cy="16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edaaa3-7766-4c66-951e-371f72d67791">
      <Value>67</Value>
    </TaxCatchAll>
    <Work_x0020_Item_x0020_ID xmlns="f4edaaa3-7766-4c66-951e-371f72d67791">WI-3997</Work_x0020_Item_x0020_ID>
    <b320d370388c44299cd10c36d6d0ab84 xmlns="f4edaaa3-7766-4c66-951e-371f72d677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Projects</TermName>
          <TermId xmlns="http://schemas.microsoft.com/office/infopath/2007/PartnerControls">7cb00f29-ae0d-401e-a63b-59da7b498a55</TermId>
        </TermInfo>
      </Terms>
    </b320d370388c44299cd10c36d6d0ab84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97B4E719799C43828A42C85C69C3B5" ma:contentTypeVersion="" ma:contentTypeDescription="Create a new document." ma:contentTypeScope="" ma:versionID="b02ad75a41a84cffad7d46d71e208b2a">
  <xsd:schema xmlns:xsd="http://www.w3.org/2001/XMLSchema" xmlns:xs="http://www.w3.org/2001/XMLSchema" xmlns:p="http://schemas.microsoft.com/office/2006/metadata/properties" xmlns:ns2="f4edaaa3-7766-4c66-951e-371f72d67791" targetNamespace="http://schemas.microsoft.com/office/2006/metadata/properties" ma:root="true" ma:fieldsID="7d45ee2d23bee23103d31a592fe5a823" ns2:_="">
    <xsd:import namespace="f4edaaa3-7766-4c66-951e-371f72d67791"/>
    <xsd:element name="properties">
      <xsd:complexType>
        <xsd:sequence>
          <xsd:element name="documentManagement">
            <xsd:complexType>
              <xsd:all>
                <xsd:element ref="ns2:b320d370388c44299cd10c36d6d0ab84" minOccurs="0"/>
                <xsd:element ref="ns2:TaxCatchAll" minOccurs="0"/>
                <xsd:element ref="ns2:Work_x0020_Item_x0020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daaa3-7766-4c66-951e-371f72d67791" elementFormDefault="qualified">
    <xsd:import namespace="http://schemas.microsoft.com/office/2006/documentManagement/types"/>
    <xsd:import namespace="http://schemas.microsoft.com/office/infopath/2007/PartnerControls"/>
    <xsd:element name="b320d370388c44299cd10c36d6d0ab84" ma:index="9" nillable="true" ma:taxonomy="true" ma:internalName="b320d370388c44299cd10c36d6d0ab84" ma:taxonomyFieldName="Work_x0020_Item_x0020_Category" ma:displayName="Work Item Category" ma:default="" ma:fieldId="{b320d370-388c-4429-9cd1-0c36d6d0ab84}" ma:sspId="610c4be2-fdc0-4dd3-b835-b5e999368cff" ma:termSetId="b1f5c70e-fd7a-4563-8a58-8c90b4181bd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96046bd6-6a06-4627-87fd-4da9d42fd848}" ma:internalName="TaxCatchAll" ma:showField="CatchAllData" ma:web="f4edaaa3-7766-4c66-951e-371f72d67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Work_x0020_Item_x0020_ID" ma:index="11" nillable="true" ma:displayName="Work Item ID" ma:internalName="Work_x0020_Item_x0020_ID">
      <xsd:simpleType>
        <xsd:restriction base="dms:Text">
          <xsd:maxLength value="1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435A2B-B2C3-45C5-AB39-A9B9C3F7C157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f4edaaa3-7766-4c66-951e-371f72d67791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C6F754D-EB51-496D-B5A0-B488BBB732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edaaa3-7766-4c66-951e-371f72d67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E25CE-49CC-48F6-9103-B1E76B346D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cc2018</Template>
  <TotalTime>5658</TotalTime>
  <Words>2153</Words>
  <Application>Microsoft Macintosh PowerPoint</Application>
  <PresentationFormat>Widescreen</PresentationFormat>
  <Paragraphs>252</Paragraphs>
  <Slides>24</Slides>
  <Notes>24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VAG Rounded</vt:lpstr>
      <vt:lpstr>Arial</vt:lpstr>
      <vt:lpstr>VAG Rounded Std Light</vt:lpstr>
      <vt:lpstr>VAG Rounded Std Thin</vt:lpstr>
      <vt:lpstr>Comic Sans MS</vt:lpstr>
      <vt:lpstr>Times New Roman</vt:lpstr>
      <vt:lpstr>Office Theme</vt:lpstr>
      <vt:lpstr>PowerPoint Presentation</vt:lpstr>
      <vt:lpstr>Gweithgaredd 1:  Beth yw pleidlais? </vt:lpstr>
      <vt:lpstr>Mae pleidleisio yn ffordd y gall grŵp o bobl ddewis rhywbeth neu rywun. Fel arfer bydd pawb yn y grŵp yn gallu pleidleisio ar gyfer beth mae nhw eisiau, a’r peth gyda'r nifer fwyaf o bleidleisiau sy’n ennill.</vt:lpstr>
      <vt:lpstr>Gwahanol fath o bleidleisio</vt:lpstr>
      <vt:lpstr>Sut mae pobl yn pleidleisio mewn etholiad? </vt:lpstr>
      <vt:lpstr>Gweithgaredd 2:  Etholiadau cynghorau lleol</vt:lpstr>
      <vt:lpstr>PowerPoint Presentation</vt:lpstr>
      <vt:lpstr>Ydych chi’n gallu dod o hyd i’ch cyngor?</vt:lpstr>
      <vt:lpstr>Diwedd Rhan 1</vt:lpstr>
      <vt:lpstr>Rhan 2 </vt:lpstr>
      <vt:lpstr>PowerPoint Presentation</vt:lpstr>
      <vt:lpstr>PowerPoint Presentation</vt:lpstr>
      <vt:lpstr>PowerPoint Presentation</vt:lpstr>
      <vt:lpstr>Gweithgaredd 5: Beth fyddech chi’n gwneud? </vt:lpstr>
      <vt:lpstr>Diwedd Rhan 2</vt:lpstr>
      <vt:lpstr>Rhan 3</vt:lpstr>
      <vt:lpstr>Cynghorwyr</vt:lpstr>
      <vt:lpstr>Gweithgaredd 6: Gwir neu Anwir? </vt:lpstr>
      <vt:lpstr>Gweithgaredd 6: Gwir neu Anwir? </vt:lpstr>
      <vt:lpstr>Gweithgaredd 7: Wardiau</vt:lpstr>
      <vt:lpstr>PowerPoint Presentation</vt:lpstr>
      <vt:lpstr>PowerPoint Presentation</vt:lpstr>
      <vt:lpstr>Gweithgaredd 7: Wardiau</vt:lpstr>
      <vt:lpstr>Diwedd Rhan 3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Microsoft Office User</cp:lastModifiedBy>
  <cp:revision>273</cp:revision>
  <cp:lastPrinted>2020-02-21T17:48:29Z</cp:lastPrinted>
  <dcterms:created xsi:type="dcterms:W3CDTF">2019-03-26T15:18:01Z</dcterms:created>
  <dcterms:modified xsi:type="dcterms:W3CDTF">2022-01-13T10:33:22Z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0x010100D097B4E719799C43828A42C85C69C3B5</vt:lpwstr>
  </property>
  <property fmtid="{D5CDD505-2E9C-101B-9397-08002B2CF9AE}" pid="3" name="Work Item Category">
    <vt:lpwstr>67</vt:lpwstr>
  </property>
</Properties>
</file>